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8" autoAdjust="0"/>
    <p:restoredTop sz="95768" autoAdjust="0"/>
  </p:normalViewPr>
  <p:slideViewPr>
    <p:cSldViewPr snapToGrid="0">
      <p:cViewPr varScale="1">
        <p:scale>
          <a:sx n="115" d="100"/>
          <a:sy n="115" d="100"/>
        </p:scale>
        <p:origin x="504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Attitudes, opinions, attitude stability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POLb1013</a:t>
            </a:r>
          </a:p>
          <a:p>
            <a:r>
              <a:rPr lang="en-US" dirty="0"/>
              <a:t>7.10. 2024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145DFD6-F749-DF0F-0EEE-C144C8955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10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5D27012-72CD-776C-AE81-A923E43C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sz="2400" dirty="0"/>
              <a:t>Converse: The Nature of Belief Systems (1964)</a:t>
            </a:r>
            <a:endParaRPr lang="cs-CZ" sz="22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2295BC7-988B-A8A1-62CF-CF61C1590E8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4"/>
            <a:ext cx="5219998" cy="46769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noProof="0" dirty="0"/>
              <a:t>Main Idea</a:t>
            </a:r>
            <a:r>
              <a:rPr lang="en-US" noProof="0" dirty="0"/>
              <a:t>: </a:t>
            </a:r>
            <a:r>
              <a:rPr lang="en-US" b="1" noProof="0" dirty="0"/>
              <a:t>differences in belief systems</a:t>
            </a:r>
            <a:r>
              <a:rPr lang="en-US" noProof="0" dirty="0"/>
              <a:t> between political elites and the mass public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noProof="0" dirty="0"/>
              <a:t>focusing on how people organize their political attitudes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noProof="0" dirty="0"/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noProof="0" dirty="0"/>
              <a:t>Key Concepts</a:t>
            </a:r>
            <a:r>
              <a:rPr lang="en-US" noProof="0" dirty="0"/>
              <a:t>:</a:t>
            </a:r>
          </a:p>
          <a:p>
            <a:pPr marL="1153350" lvl="2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noProof="0" dirty="0"/>
              <a:t>Belief System (BS)</a:t>
            </a:r>
            <a:r>
              <a:rPr lang="en-US" sz="2400" noProof="0" dirty="0"/>
              <a:t>: A structured set of attitudes and ideas bound by </a:t>
            </a:r>
            <a:r>
              <a:rPr lang="en-US" sz="2400" b="1" noProof="0" dirty="0"/>
              <a:t>constraints</a:t>
            </a:r>
            <a:r>
              <a:rPr lang="en-US" sz="2400" noProof="0" dirty="0"/>
              <a:t>.</a:t>
            </a:r>
          </a:p>
          <a:p>
            <a:pPr marL="1153350" lvl="2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noProof="0" dirty="0"/>
              <a:t>Constraint</a:t>
            </a:r>
            <a:r>
              <a:rPr lang="en-US" sz="2400" noProof="0" dirty="0"/>
              <a:t>: The degree to which knowing one attitude helps predict others within a belief system.</a:t>
            </a:r>
          </a:p>
          <a:p>
            <a:pPr marL="1153350" lvl="2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noProof="0" dirty="0"/>
              <a:t>Elites vs. Mass Public</a:t>
            </a:r>
            <a:r>
              <a:rPr lang="en-US" sz="2400" noProof="0" dirty="0"/>
              <a:t>: Elites tend to have more </a:t>
            </a:r>
            <a:r>
              <a:rPr lang="en-US" sz="2400" b="1" noProof="0" dirty="0"/>
              <a:t>consistent and structured</a:t>
            </a:r>
            <a:r>
              <a:rPr lang="en-US" sz="2400" noProof="0" dirty="0"/>
              <a:t> belief systems, while the public often has less constrained, less coherent systems.</a:t>
            </a:r>
          </a:p>
          <a:p>
            <a:pPr marL="1153350" lvl="2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noProof="0" dirty="0"/>
              <a:t>Non-attitudes</a:t>
            </a:r>
            <a:r>
              <a:rPr lang="en-US" sz="2400" noProof="0" dirty="0"/>
              <a:t>: people don‘t have structured attitudes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1300" dirty="0"/>
          </a:p>
        </p:txBody>
      </p:sp>
      <p:pic>
        <p:nvPicPr>
          <p:cNvPr id="10" name="Obrázek 9" descr="Obsah obrázku Lidská tvář, portrét, oblečení, osoba&#10;&#10;Popis byl vytvořen automaticky">
            <a:extLst>
              <a:ext uri="{FF2B5EF4-FFF2-40B4-BE49-F238E27FC236}">
                <a16:creationId xmlns:a16="http://schemas.microsoft.com/office/drawing/2014/main" id="{A2E1223E-5C19-A0A5-2EEB-3ABF1F78E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0" r="-1" b="20439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669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BEA66D-DB57-A228-2805-EA4DABAE8B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470B56D4-AB25-60F8-42B2-F17D4951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/>
              <a:t>The Nature of Belief Systems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181480F-8BFC-987D-B3CE-55B056F70C8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noProof="0" dirty="0"/>
              <a:t>Static Constraint</a:t>
            </a:r>
            <a:r>
              <a:rPr lang="en-US" sz="2000" noProof="0" dirty="0"/>
              <a:t>: one attitude (e.g., support for welfare) predicts others (e.g., opposition to tax cuts)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noProof="0" dirty="0"/>
              <a:t>Dynamic Constraint</a:t>
            </a:r>
            <a:r>
              <a:rPr lang="en-US" sz="2000" noProof="0" dirty="0"/>
              <a:t>: changing one belief = adjusting others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noProof="0" dirty="0"/>
              <a:t>Centrality of Idea Elements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noProof="0" dirty="0"/>
              <a:t>Elite more constrained than the public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noProof="0" dirty="0"/>
              <a:t>Elite </a:t>
            </a:r>
            <a:r>
              <a:rPr lang="en-US" sz="2000" noProof="0" dirty="0"/>
              <a:t>able to use abstract ideological constructs</a:t>
            </a:r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10" name="Zástupný obsah 9" descr="Obsah obrázku kreslené, snímek obrazovky, grafický design, Grafika&#10;&#10;Popis byl vytvořen automaticky">
            <a:extLst>
              <a:ext uri="{FF2B5EF4-FFF2-40B4-BE49-F238E27FC236}">
                <a16:creationId xmlns:a16="http://schemas.microsoft.com/office/drawing/2014/main" id="{AA6D005F-CA4E-EE52-FC07-AFE9385D327C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80" y="2114155"/>
            <a:ext cx="5219998" cy="3314698"/>
          </a:xfrm>
          <a:noFill/>
        </p:spPr>
      </p:pic>
    </p:spTree>
    <p:extLst>
      <p:ext uri="{BB962C8B-B14F-4D97-AF65-F5344CB8AC3E}">
        <p14:creationId xmlns:p14="http://schemas.microsoft.com/office/powerpoint/2010/main" val="421634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E58F0C-6E18-DE96-1051-A62495AC24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BC9BD1E-7F94-7841-8950-1B3249D8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69631"/>
            <a:ext cx="10753200" cy="901945"/>
          </a:xfrm>
        </p:spPr>
        <p:txBody>
          <a:bodyPr anchor="t">
            <a:normAutofit/>
          </a:bodyPr>
          <a:lstStyle/>
          <a:p>
            <a:r>
              <a:rPr lang="en-US" sz="2200" dirty="0"/>
              <a:t>The Nature of Belief Systems</a:t>
            </a:r>
            <a:endParaRPr lang="cs-CZ" sz="22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05AC598-48CE-4E9E-56F8-9B20B2FB4B1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171576"/>
            <a:ext cx="8048863" cy="4760301"/>
          </a:xfrm>
        </p:spPr>
        <p:txBody>
          <a:bodyPr>
            <a:noAutofit/>
          </a:bodyPr>
          <a:lstStyle/>
          <a:p>
            <a:pPr lvl="1">
              <a:spcAft>
                <a:spcPts val="600"/>
              </a:spcAft>
            </a:pPr>
            <a:r>
              <a:rPr lang="en-US" sz="1200" noProof="0" dirty="0"/>
              <a:t>Ideologues (10%)</a:t>
            </a:r>
          </a:p>
          <a:p>
            <a:pPr lvl="1">
              <a:spcAft>
                <a:spcPts val="600"/>
              </a:spcAft>
            </a:pPr>
            <a:r>
              <a:rPr lang="en-US" sz="1200" noProof="0" dirty="0"/>
              <a:t>Near-Ideologues</a:t>
            </a:r>
          </a:p>
          <a:p>
            <a:pPr lvl="1">
              <a:spcAft>
                <a:spcPts val="600"/>
              </a:spcAft>
            </a:pPr>
            <a:r>
              <a:rPr lang="en-US" sz="1200" noProof="0" dirty="0"/>
              <a:t>Group-specific interests</a:t>
            </a:r>
          </a:p>
          <a:p>
            <a:pPr lvl="1">
              <a:spcAft>
                <a:spcPts val="600"/>
              </a:spcAft>
            </a:pPr>
            <a:r>
              <a:rPr lang="en-US" sz="1200" noProof="0" dirty="0"/>
              <a:t>Some attitudes but low constraint</a:t>
            </a:r>
          </a:p>
          <a:p>
            <a:pPr lvl="1">
              <a:spcAft>
                <a:spcPts val="600"/>
              </a:spcAft>
            </a:pPr>
            <a:r>
              <a:rPr lang="en-US" sz="1200" noProof="0" dirty="0"/>
              <a:t>No belief system, no issue content (22%)</a:t>
            </a:r>
          </a:p>
          <a:p>
            <a:pPr>
              <a:spcAft>
                <a:spcPts val="600"/>
              </a:spcAft>
            </a:pPr>
            <a:endParaRPr lang="en-US" sz="2000" noProof="0" dirty="0"/>
          </a:p>
          <a:p>
            <a:pPr>
              <a:spcAft>
                <a:spcPts val="600"/>
              </a:spcAft>
            </a:pPr>
            <a:r>
              <a:rPr lang="en-US" sz="2000" noProof="0" dirty="0"/>
              <a:t>Shifts form liberal to conservative government not motivated by ideology!</a:t>
            </a:r>
          </a:p>
          <a:p>
            <a:pPr>
              <a:spcAft>
                <a:spcPts val="600"/>
              </a:spcAft>
            </a:pPr>
            <a:r>
              <a:rPr lang="en-US" sz="2000" noProof="0" dirty="0"/>
              <a:t>Low levels of stability in time (13 out  of 20 on the same side of dimension)</a:t>
            </a:r>
          </a:p>
          <a:p>
            <a:pPr>
              <a:spcAft>
                <a:spcPts val="600"/>
              </a:spcAft>
            </a:pPr>
            <a:r>
              <a:rPr lang="en-US" sz="2000" noProof="0" dirty="0"/>
              <a:t>Black and white model of the public</a:t>
            </a:r>
          </a:p>
          <a:p>
            <a:pPr>
              <a:spcAft>
                <a:spcPts val="600"/>
              </a:spcAft>
            </a:pPr>
            <a:r>
              <a:rPr lang="en-US" sz="2000" noProof="0" dirty="0"/>
              <a:t>Issue public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5B49CD5-4392-AE06-635E-784FC64BD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07" y="1359001"/>
            <a:ext cx="309464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08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BE62DE-E509-73ED-2FCA-24C67E82C5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906FE7-5701-0A81-7AC2-8ECFCF3A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Converse’s work still alive today</a:t>
            </a:r>
          </a:p>
        </p:txBody>
      </p:sp>
      <p:pic>
        <p:nvPicPr>
          <p:cNvPr id="8" name="Zástupný obsah 7" descr="Obsah obrázku text, Písmo, snímek obrazovky, plakát&#10;&#10;Popis byl vytvořen automaticky">
            <a:extLst>
              <a:ext uri="{FF2B5EF4-FFF2-40B4-BE49-F238E27FC236}">
                <a16:creationId xmlns:a16="http://schemas.microsoft.com/office/drawing/2014/main" id="{1C43C33D-B381-1571-37F0-35CC36058142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32" y="1531214"/>
            <a:ext cx="2745062" cy="4140200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6E2B9F-AEB7-B3B7-B27B-9281C13AAF4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29890"/>
            <a:ext cx="5849612" cy="4140200"/>
          </a:xfrm>
        </p:spPr>
        <p:txBody>
          <a:bodyPr/>
          <a:lstStyle/>
          <a:p>
            <a:r>
              <a:rPr lang="en-US" noProof="0" dirty="0"/>
              <a:t>Most people unconstrainted</a:t>
            </a:r>
          </a:p>
          <a:p>
            <a:r>
              <a:rPr lang="en-US" noProof="0" dirty="0"/>
              <a:t>What is the role of ideology in polarization?</a:t>
            </a:r>
          </a:p>
          <a:p>
            <a:r>
              <a:rPr lang="en-US" noProof="0" dirty="0"/>
              <a:t>Conservatives and liberals do not disagree</a:t>
            </a:r>
          </a:p>
          <a:p>
            <a:r>
              <a:rPr lang="en-US" noProof="0" dirty="0"/>
              <a:t>No increasing trend over time</a:t>
            </a:r>
          </a:p>
          <a:p>
            <a:r>
              <a:rPr lang="en-US" noProof="0" dirty="0"/>
              <a:t>US context</a:t>
            </a:r>
          </a:p>
        </p:txBody>
      </p:sp>
    </p:spTree>
    <p:extLst>
      <p:ext uri="{BB962C8B-B14F-4D97-AF65-F5344CB8AC3E}">
        <p14:creationId xmlns:p14="http://schemas.microsoft.com/office/powerpoint/2010/main" val="349774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124168-999A-822F-8177-0E9BFAE19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7E6045-5BC1-D69B-C997-41D905E9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Response to Converse: Christopher </a:t>
            </a:r>
            <a:r>
              <a:rPr lang="cs-CZ" dirty="0" err="1"/>
              <a:t>Achen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EE211B-923A-D32D-D534-DCAB4DCBAB4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4"/>
            <a:ext cx="9385292" cy="4218649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en-US" noProof="0" dirty="0"/>
              <a:t>Voters are not fools!“</a:t>
            </a:r>
          </a:p>
          <a:p>
            <a:r>
              <a:rPr lang="en-US" noProof="0" dirty="0"/>
              <a:t>Not non-attitudes</a:t>
            </a:r>
          </a:p>
          <a:p>
            <a:r>
              <a:rPr lang="en-US" noProof="0" dirty="0"/>
              <a:t>Problem of methodology</a:t>
            </a:r>
          </a:p>
          <a:p>
            <a:r>
              <a:rPr lang="en-US" noProof="0" dirty="0"/>
              <a:t>Preferences as an interval</a:t>
            </a:r>
          </a:p>
          <a:p>
            <a:r>
              <a:rPr lang="en-US" noProof="0" dirty="0"/>
              <a:t>Responses not the same all the time</a:t>
            </a:r>
          </a:p>
          <a:p>
            <a:r>
              <a:rPr lang="en-US" noProof="0" dirty="0"/>
              <a:t>Vague questions = instability of responses</a:t>
            </a:r>
          </a:p>
          <a:p>
            <a:r>
              <a:rPr lang="en-US" noProof="0" dirty="0"/>
              <a:t>Even church attendance does not correlate perfectly</a:t>
            </a:r>
          </a:p>
          <a:p>
            <a:r>
              <a:rPr lang="en-US" noProof="0" dirty="0"/>
              <a:t>High interest in politics does not explain stability</a:t>
            </a:r>
          </a:p>
        </p:txBody>
      </p:sp>
    </p:spTree>
    <p:extLst>
      <p:ext uri="{BB962C8B-B14F-4D97-AF65-F5344CB8AC3E}">
        <p14:creationId xmlns:p14="http://schemas.microsoft.com/office/powerpoint/2010/main" val="47080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215545-E571-8B68-0019-E1315C638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4C251E-2E08-296A-273E-294AA4F1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John </a:t>
            </a:r>
            <a:r>
              <a:rPr lang="cs-CZ" sz="2200" dirty="0" err="1"/>
              <a:t>Zaller</a:t>
            </a:r>
            <a:r>
              <a:rPr lang="cs-CZ" sz="2200" dirty="0"/>
              <a:t>: R-A-S Model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C7558648-0D24-1502-D8BB-721298B80D1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/>
          <a:lstStyle/>
          <a:p>
            <a:r>
              <a:rPr lang="en-US" dirty="0"/>
              <a:t>Comprehensive theory</a:t>
            </a:r>
          </a:p>
          <a:p>
            <a:r>
              <a:rPr lang="en-US" dirty="0"/>
              <a:t>How PO works</a:t>
            </a:r>
          </a:p>
          <a:p>
            <a:r>
              <a:rPr lang="en-US" dirty="0"/>
              <a:t>Elite discourse</a:t>
            </a:r>
          </a:p>
          <a:p>
            <a:r>
              <a:rPr lang="en-US" dirty="0"/>
              <a:t>Caution when using surveys</a:t>
            </a:r>
          </a:p>
          <a:p>
            <a:pPr marL="72000" indent="0">
              <a:buNone/>
            </a:pPr>
            <a:endParaRPr lang="en-US" dirty="0"/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Receive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receive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environment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Accept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accept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reject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Sample: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They sample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considerations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mind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7" name="Zástupný obsah 6" descr="Obsah obrázku text, Písmo, plakát, Grafika&#10;&#10;Popis byl vytvořen automaticky">
            <a:extLst>
              <a:ext uri="{FF2B5EF4-FFF2-40B4-BE49-F238E27FC236}">
                <a16:creationId xmlns:a16="http://schemas.microsoft.com/office/drawing/2014/main" id="{2C48B58D-F0AC-33B6-87EC-F69447A6A9C6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80" y="1701505"/>
            <a:ext cx="2773797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185221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AACE11-6369-DA91-0FBB-9E4352B1F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FAA45-1C69-ADF2-80D4-2B35AA6F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vs. memory-based information processing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CF3FEB-9E09-3586-F741-49C68F239BB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29521"/>
            <a:ext cx="5219998" cy="3811981"/>
          </a:xfrm>
        </p:spPr>
        <p:txBody>
          <a:bodyPr/>
          <a:lstStyle/>
          <a:p>
            <a:r>
              <a:rPr lang="en-US" dirty="0"/>
              <a:t>People keep „running tally“ of object’s evaluation</a:t>
            </a:r>
          </a:p>
          <a:p>
            <a:r>
              <a:rPr lang="en-US" dirty="0"/>
              <a:t>Update it in real time</a:t>
            </a:r>
          </a:p>
          <a:p>
            <a:r>
              <a:rPr lang="en-US" dirty="0"/>
              <a:t>Forget information</a:t>
            </a:r>
          </a:p>
          <a:p>
            <a:r>
              <a:rPr lang="en-US" dirty="0"/>
              <a:t>Keep evaluation available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C6DF328-2961-D96C-3037-51525D06C3C0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029521"/>
            <a:ext cx="5219998" cy="3811982"/>
          </a:xfrm>
        </p:spPr>
        <p:txBody>
          <a:bodyPr/>
          <a:lstStyle/>
          <a:p>
            <a:r>
              <a:rPr lang="en-US" dirty="0"/>
              <a:t>People encounter information</a:t>
            </a:r>
          </a:p>
          <a:p>
            <a:r>
              <a:rPr lang="en-US" dirty="0"/>
              <a:t>Store it in their memory</a:t>
            </a:r>
          </a:p>
          <a:p>
            <a:r>
              <a:rPr lang="en-US" dirty="0"/>
              <a:t>Retrieve from memory</a:t>
            </a:r>
          </a:p>
          <a:p>
            <a:r>
              <a:rPr lang="en-US" dirty="0"/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1859861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6CB39E-514F-911D-A08C-2175C0736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6DFDD90-ECA6-7FFB-14A4-D055B78A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Is ideological constraint increasing?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9AEE7F9-7193-B5E6-8549-9E527C5B2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60" y="1393902"/>
            <a:ext cx="7370956" cy="3367669"/>
          </a:xfrm>
        </p:spPr>
        <p:txBody>
          <a:bodyPr/>
          <a:lstStyle/>
          <a:p>
            <a:r>
              <a:rPr lang="en-US" sz="2000" noProof="0" dirty="0"/>
              <a:t>What is polarization and how it matters for people‘s attitudes??</a:t>
            </a:r>
          </a:p>
          <a:p>
            <a:endParaRPr lang="en-US" sz="2000" noProof="0" dirty="0"/>
          </a:p>
          <a:p>
            <a:r>
              <a:rPr lang="en-US" sz="2000" noProof="0" dirty="0" err="1"/>
              <a:t>Baldassari</a:t>
            </a:r>
            <a:r>
              <a:rPr lang="en-US" sz="2000" noProof="0" dirty="0"/>
              <a:t> and Gelman 2008, </a:t>
            </a:r>
            <a:r>
              <a:rPr lang="en-US" sz="2000" i="1" noProof="0" dirty="0"/>
              <a:t>Partisans without Constraint: Political Polarization and Trends in American Public Opinion</a:t>
            </a:r>
          </a:p>
          <a:p>
            <a:r>
              <a:rPr lang="en-US" sz="2000" noProof="0" dirty="0"/>
              <a:t>Is US public more polarized over time (ANES 1972-2004)</a:t>
            </a:r>
          </a:p>
          <a:p>
            <a:r>
              <a:rPr lang="en-US" sz="2000" noProof="0" dirty="0"/>
              <a:t>Correlations between issues, issue-partisanship correlation</a:t>
            </a:r>
          </a:p>
          <a:p>
            <a:r>
              <a:rPr lang="en-US" sz="2000" noProof="0" dirty="0"/>
              <a:t>Partisan sorting</a:t>
            </a:r>
          </a:p>
          <a:p>
            <a:r>
              <a:rPr lang="en-US" sz="2000" noProof="0" dirty="0"/>
              <a:t>Issue-partisanship</a:t>
            </a:r>
          </a:p>
          <a:p>
            <a:r>
              <a:rPr lang="en-US" sz="2000" noProof="0" dirty="0"/>
              <a:t>Lack of constraint</a:t>
            </a:r>
          </a:p>
          <a:p>
            <a:endParaRPr lang="en-US" sz="2000" noProof="0" dirty="0"/>
          </a:p>
        </p:txBody>
      </p:sp>
      <p:pic>
        <p:nvPicPr>
          <p:cNvPr id="10" name="Obrázek 9" descr="Obsah obrázku text, diagram, řada/pruh&#10;&#10;Popis byl vytvořen automaticky">
            <a:extLst>
              <a:ext uri="{FF2B5EF4-FFF2-40B4-BE49-F238E27FC236}">
                <a16:creationId xmlns:a16="http://schemas.microsoft.com/office/drawing/2014/main" id="{437F22EA-0AA1-AD5C-7F49-C23BA41A4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85" y="1171576"/>
            <a:ext cx="4553415" cy="48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8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A569A3-DB8D-8393-0EBA-9327A298C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7635CE0-65B9-31CD-FD73-8218633D4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745588"/>
            <a:ext cx="4342098" cy="5064369"/>
          </a:xfrm>
        </p:spPr>
        <p:txBody>
          <a:bodyPr/>
          <a:lstStyle/>
          <a:p>
            <a:r>
              <a:rPr lang="en-US" noProof="0" dirty="0"/>
              <a:t>Extending the analysis to 2016</a:t>
            </a:r>
          </a:p>
          <a:p>
            <a:r>
              <a:rPr lang="en-US" noProof="0" dirty="0"/>
              <a:t>Increase of consistency after 2004</a:t>
            </a:r>
          </a:p>
          <a:p>
            <a:endParaRPr lang="cs-CZ" dirty="0"/>
          </a:p>
        </p:txBody>
      </p:sp>
      <p:pic>
        <p:nvPicPr>
          <p:cNvPr id="11" name="Obrázek 10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77E8657D-5254-EBFF-38F4-77256D12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66" y="0"/>
            <a:ext cx="6565900" cy="3721100"/>
          </a:xfrm>
          <a:prstGeom prst="rect">
            <a:avLst/>
          </a:prstGeom>
        </p:spPr>
      </p:pic>
      <p:pic>
        <p:nvPicPr>
          <p:cNvPr id="13" name="Obrázek 12" descr="Obsah obrázku diagram, řada/pruh, Vykreslený graf, text&#10;&#10;Popis byl vytvořen automaticky">
            <a:extLst>
              <a:ext uri="{FF2B5EF4-FFF2-40B4-BE49-F238E27FC236}">
                <a16:creationId xmlns:a16="http://schemas.microsoft.com/office/drawing/2014/main" id="{1FCFF727-4B39-4F6E-89F0-354CF3EF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45609"/>
            <a:ext cx="4594708" cy="3708200"/>
          </a:xfrm>
          <a:prstGeom prst="rect">
            <a:avLst/>
          </a:prstGeom>
        </p:spPr>
      </p:pic>
      <p:pic>
        <p:nvPicPr>
          <p:cNvPr id="15" name="Obrázek 14" descr="Obsah obrázku diagram, řada/pruh, text, Vykreslený graf&#10;&#10;Popis byl vytvořen automaticky">
            <a:extLst>
              <a:ext uri="{FF2B5EF4-FFF2-40B4-BE49-F238E27FC236}">
                <a16:creationId xmlns:a16="http://schemas.microsoft.com/office/drawing/2014/main" id="{8621565B-3E44-C971-07EB-C8E6E354D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68" y="2845609"/>
            <a:ext cx="5444198" cy="39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5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7893DE-C721-6701-A749-D402A3B3C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07E92B-D682-E10B-A97B-AAD70664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Implicit</a:t>
            </a:r>
            <a:r>
              <a:rPr lang="cs-CZ" dirty="0"/>
              <a:t> </a:t>
            </a:r>
            <a:r>
              <a:rPr lang="cs-CZ" dirty="0" err="1"/>
              <a:t>attitudes</a:t>
            </a:r>
            <a:endParaRPr lang="cs-CZ" dirty="0"/>
          </a:p>
        </p:txBody>
      </p:sp>
      <p:pic>
        <p:nvPicPr>
          <p:cNvPr id="7" name="Zástupný obsah 6" descr="Obsah obrázku kreslené, snímek obrazovky&#10;&#10;Popis byl vytvořen automaticky">
            <a:extLst>
              <a:ext uri="{FF2B5EF4-FFF2-40B4-BE49-F238E27FC236}">
                <a16:creationId xmlns:a16="http://schemas.microsoft.com/office/drawing/2014/main" id="{D7652170-2E1E-62E8-69BB-47F35D465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94" y="1806575"/>
            <a:ext cx="7721600" cy="3911600"/>
          </a:xfrm>
        </p:spPr>
      </p:pic>
    </p:spTree>
    <p:extLst>
      <p:ext uri="{BB962C8B-B14F-4D97-AF65-F5344CB8AC3E}">
        <p14:creationId xmlns:p14="http://schemas.microsoft.com/office/powerpoint/2010/main" val="271566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AE6510-E8D2-FB84-015C-3E16391615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EA0CAE-BA79-D1C1-6F83-5496C285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is an attitude?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7FE941-32F2-78DD-1BA4-D027ABFFD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“.. a mental and neural state of readiness, organized through experience, exerting a directive and dynamic influence upon the individual's response to all objects and situations with which it is related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(Allport 1935, p. 810).</a:t>
            </a:r>
            <a:r>
              <a:rPr lang="cs-CZ" dirty="0">
                <a:effectLst/>
              </a:rPr>
              <a:t> </a:t>
            </a:r>
          </a:p>
          <a:p>
            <a:pPr marL="72000" indent="0">
              <a:buNone/>
            </a:pPr>
            <a:endParaRPr lang="cs-CZ" dirty="0">
              <a:effectLst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attitude can be defined as an enduring organization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motivational, emotional, perceptual, and cognitive processes with respect to some aspect of the individual's world"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Crutchfield 1948, p. 152). </a:t>
            </a:r>
          </a:p>
          <a:p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the probability that a person will show a specified behavior in a specified situation.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522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F3ED7A-0999-BD6B-3FC3-11BB5D4C4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8FDCE7-294B-C209-0150-4D5FA25BB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B9E6AD-F9FF-F3DA-2934-116168B82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Attitudes as evaluations of concepts</a:t>
            </a:r>
          </a:p>
          <a:p>
            <a:r>
              <a:rPr lang="en-US" noProof="0" dirty="0"/>
              <a:t>Different features of attitudes (strength and ambivalence)</a:t>
            </a:r>
          </a:p>
          <a:p>
            <a:r>
              <a:rPr lang="en-US" noProof="0" dirty="0"/>
              <a:t>Measurement in surveys</a:t>
            </a:r>
          </a:p>
          <a:p>
            <a:r>
              <a:rPr lang="en-US" noProof="0" dirty="0"/>
              <a:t>Converse: people without real attitudes</a:t>
            </a:r>
          </a:p>
          <a:p>
            <a:r>
              <a:rPr lang="en-US" noProof="0" dirty="0"/>
              <a:t>Differences between elites and non-elites</a:t>
            </a:r>
          </a:p>
          <a:p>
            <a:r>
              <a:rPr lang="en-US" noProof="0" dirty="0"/>
              <a:t>Others less strict (</a:t>
            </a:r>
            <a:r>
              <a:rPr lang="en-US" noProof="0" dirty="0" err="1"/>
              <a:t>Achen</a:t>
            </a:r>
            <a:r>
              <a:rPr lang="en-US" noProof="0" dirty="0"/>
              <a:t>, </a:t>
            </a:r>
            <a:r>
              <a:rPr lang="en-US" noProof="0" dirty="0" err="1"/>
              <a:t>Zaller</a:t>
            </a:r>
            <a:r>
              <a:rPr lang="en-US" noProof="0" dirty="0"/>
              <a:t>, Lodge)</a:t>
            </a:r>
          </a:p>
          <a:p>
            <a:r>
              <a:rPr lang="en-US" noProof="0" dirty="0"/>
              <a:t>Polarization = constraint might increase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68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B894F5-DD1A-54D5-C40C-F5B85BEEA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75A714-E66A-D62D-BA34-6BE43E1C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Newer </a:t>
            </a:r>
            <a:r>
              <a:rPr lang="en-US" noProof="0" dirty="0" err="1"/>
              <a:t>apporaches</a:t>
            </a:r>
            <a:endParaRPr lang="en-US" noProof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29C66D-FD1E-55C9-E8FA-6309B2737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More emphasis on evaluative dimension:</a:t>
            </a:r>
          </a:p>
          <a:p>
            <a:endParaRPr lang="en-US" noProof="0" dirty="0"/>
          </a:p>
          <a:p>
            <a:r>
              <a:rPr lang="en-US" noProof="0" dirty="0"/>
              <a:t>„Attitudes are likes and dislikes“ (Daryl </a:t>
            </a:r>
            <a:r>
              <a:rPr lang="en-US" noProof="0" dirty="0" err="1"/>
              <a:t>Bem</a:t>
            </a:r>
            <a:r>
              <a:rPr lang="en-US" noProof="0" dirty="0"/>
              <a:t> 1970, p. 14)</a:t>
            </a:r>
          </a:p>
          <a:p>
            <a:endParaRPr lang="en-US" noProof="0" dirty="0"/>
          </a:p>
          <a:p>
            <a:r>
              <a:rPr lang="en-US" noProof="0" dirty="0">
                <a:effectLst/>
                <a:ea typeface="Calibri" panose="020F0502020204030204" pitchFamily="34" charset="0"/>
              </a:rPr>
              <a:t>„psychological tendency that is expressed by evaluating a particular entity with some degree of favor or disfavor“ (</a:t>
            </a:r>
            <a:r>
              <a:rPr lang="en-US" noProof="0" dirty="0" err="1">
                <a:effectLst/>
                <a:ea typeface="Calibri" panose="020F0502020204030204" pitchFamily="34" charset="0"/>
              </a:rPr>
              <a:t>Eagly</a:t>
            </a:r>
            <a:r>
              <a:rPr lang="en-US" noProof="0" dirty="0">
                <a:effectLst/>
                <a:ea typeface="Calibri" panose="020F0502020204030204" pitchFamily="34" charset="0"/>
              </a:rPr>
              <a:t> and </a:t>
            </a:r>
            <a:r>
              <a:rPr lang="en-US" noProof="0" dirty="0" err="1">
                <a:effectLst/>
                <a:ea typeface="Calibri" panose="020F0502020204030204" pitchFamily="34" charset="0"/>
              </a:rPr>
              <a:t>Chaiken</a:t>
            </a:r>
            <a:r>
              <a:rPr lang="en-US" noProof="0" dirty="0">
                <a:effectLst/>
                <a:ea typeface="Calibri" panose="020F0502020204030204" pitchFamily="34" charset="0"/>
              </a:rPr>
              <a:t> 1993, p. 1)</a:t>
            </a:r>
          </a:p>
          <a:p>
            <a:endParaRPr lang="en-US" noProof="0" dirty="0"/>
          </a:p>
          <a:p>
            <a:r>
              <a:rPr lang="en-US" noProof="0" dirty="0"/>
              <a:t>Limits: how about political phenomena? Are all attitudes equal?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65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032FF9-D02E-BA7F-A0CF-02D95AD82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pic>
        <p:nvPicPr>
          <p:cNvPr id="7" name="Zástupný obsah 6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FC613057-9187-7CE7-AAF7-A48B8569FBAD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9" b="3"/>
          <a:stretch/>
        </p:blipFill>
        <p:spPr>
          <a:xfrm>
            <a:off x="666000" y="1359001"/>
            <a:ext cx="5219998" cy="4139998"/>
          </a:xfrm>
          <a:noFill/>
        </p:spPr>
      </p:pic>
      <p:pic>
        <p:nvPicPr>
          <p:cNvPr id="9" name="Obrázek 8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04A1A593-74CB-9C0B-8E6C-C83E75EF6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46"/>
          <a:stretch/>
        </p:blipFill>
        <p:spPr>
          <a:xfrm>
            <a:off x="6306002" y="1588964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13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770A5B-CB71-30EF-F47A-7270C178ED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0D5B97-32E0-A53F-89FB-065893ECE1F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564778"/>
            <a:ext cx="5219998" cy="1103972"/>
          </a:xfrm>
        </p:spPr>
        <p:txBody>
          <a:bodyPr/>
          <a:lstStyle/>
          <a:p>
            <a:r>
              <a:rPr lang="en-US" noProof="0" dirty="0"/>
              <a:t>Please, answer some survey questions</a:t>
            </a:r>
          </a:p>
        </p:txBody>
      </p:sp>
      <p:pic>
        <p:nvPicPr>
          <p:cNvPr id="8" name="Obrázek 7" descr="Obsah obrázku vzor, pixel&#10;&#10;Popis byl vytvořen automaticky">
            <a:extLst>
              <a:ext uri="{FF2B5EF4-FFF2-40B4-BE49-F238E27FC236}">
                <a16:creationId xmlns:a16="http://schemas.microsoft.com/office/drawing/2014/main" id="{52EBD28B-5EA6-C00D-1BC4-53E8558D7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79" y="2525750"/>
            <a:ext cx="2413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1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55542F-4331-24DC-83EC-B11F4AD2BA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B1E2A93-1690-ECAF-C6D2-67B4F36F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Are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attitudes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extent</a:t>
            </a:r>
            <a:r>
              <a:rPr lang="cs-CZ" dirty="0"/>
              <a:t>?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8120BA3-63B5-B630-D70A-4EAF3BC02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01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0EF9E4-8E34-6902-53CA-9D95D7E557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6AE0BA-2450-BB7C-A744-9B0998EC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Are all attitudes important to the same extent?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44F232-9593-7089-EF7A-EF2D427E218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163337"/>
            <a:ext cx="5219998" cy="3678166"/>
          </a:xfrm>
        </p:spPr>
        <p:txBody>
          <a:bodyPr/>
          <a:lstStyle/>
          <a:p>
            <a:r>
              <a:rPr lang="en-US" noProof="0" dirty="0"/>
              <a:t>Attitude strength</a:t>
            </a:r>
          </a:p>
          <a:p>
            <a:r>
              <a:rPr lang="en-US" noProof="0" dirty="0"/>
              <a:t>Krosnick and Petty 1995</a:t>
            </a:r>
          </a:p>
          <a:p>
            <a:r>
              <a:rPr lang="en-US" noProof="0" dirty="0"/>
              <a:t>Makes attitudes „durable and impactful“</a:t>
            </a:r>
          </a:p>
          <a:p>
            <a:endParaRPr lang="en-US" noProof="0" dirty="0"/>
          </a:p>
          <a:p>
            <a:r>
              <a:rPr lang="en-US" noProof="0" dirty="0"/>
              <a:t>Objective measurement</a:t>
            </a:r>
          </a:p>
          <a:p>
            <a:r>
              <a:rPr lang="en-US" noProof="0" dirty="0"/>
              <a:t>Subjective measurement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193C87E-BC3F-E4A8-DF2F-8D80EF0E97E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163337"/>
            <a:ext cx="5219998" cy="3678166"/>
          </a:xfrm>
        </p:spPr>
        <p:txBody>
          <a:bodyPr/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Certainty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Importance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Accessibility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Knowledge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Extremity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Intensity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Elaboration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Stability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Moral basis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Affective vs. Cognitive base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 dirty="0"/>
              <a:t>Self-Relevance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43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BAF8D7-C81D-FFAC-5DC9-580E8D9FB8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A0ED41-EAAD-484C-1C53-B4A75C44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Attitude</a:t>
            </a:r>
            <a:r>
              <a:rPr lang="cs-CZ" dirty="0"/>
              <a:t> ambivalence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7B01E8-EF6F-8B8F-928F-869558F8A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5243"/>
            <a:ext cx="6628709" cy="3235569"/>
          </a:xfrm>
        </p:spPr>
        <p:txBody>
          <a:bodyPr/>
          <a:lstStyle/>
          <a:p>
            <a:r>
              <a:rPr lang="en-US" noProof="0" dirty="0"/>
              <a:t>Can something be good and bad at the same time?</a:t>
            </a:r>
          </a:p>
          <a:p>
            <a:endParaRPr lang="en-US" noProof="0" dirty="0"/>
          </a:p>
          <a:p>
            <a:r>
              <a:rPr lang="en-US" noProof="0" dirty="0"/>
              <a:t>In Allport‘s definition: attitudes either positive or negative!</a:t>
            </a:r>
          </a:p>
          <a:p>
            <a:r>
              <a:rPr lang="en-US" noProof="0" dirty="0"/>
              <a:t>But things can be more complex not unidimensional</a:t>
            </a:r>
          </a:p>
          <a:p>
            <a:r>
              <a:rPr lang="en-US" noProof="0" dirty="0"/>
              <a:t>(do measures reflect this?)</a:t>
            </a:r>
          </a:p>
          <a:p>
            <a:endParaRPr lang="en-US" noProof="0" dirty="0"/>
          </a:p>
          <a:p>
            <a:r>
              <a:rPr lang="en-US" noProof="0" dirty="0"/>
              <a:t>People have ambivalent or contradicting attitudes!</a:t>
            </a:r>
          </a:p>
        </p:txBody>
      </p:sp>
      <p:pic>
        <p:nvPicPr>
          <p:cNvPr id="6" name="Obrázek 5" descr="Obsah obrázku text, řada/pruh, diagram, Vykreslený graf&#10;&#10;Popis byl vytvořen automaticky">
            <a:extLst>
              <a:ext uri="{FF2B5EF4-FFF2-40B4-BE49-F238E27FC236}">
                <a16:creationId xmlns:a16="http://schemas.microsoft.com/office/drawing/2014/main" id="{0F9F02EC-6304-3056-97C9-75AF0C854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09" y="720000"/>
            <a:ext cx="45847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6A615F-03B8-CFCC-3D3F-04BE045E7A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C7C3EF-07FA-73C3-C385-864A5C22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en-US" sz="2100" noProof="0" dirty="0"/>
              <a:t>Belief systems: Do people have them?</a:t>
            </a:r>
            <a:br>
              <a:rPr lang="en-US" sz="2100" noProof="0" dirty="0"/>
            </a:br>
            <a:endParaRPr lang="en-US" sz="2100" noProof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F5F671-119D-D09D-045E-16B69E224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 fontScale="85000" lnSpcReduction="10000"/>
          </a:bodyPr>
          <a:lstStyle/>
          <a:p>
            <a:pPr marL="342900" indent="-34290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noProof="0" dirty="0"/>
              <a:t>Belief system: how people organize their attitudes</a:t>
            </a:r>
          </a:p>
          <a:p>
            <a:pPr marL="342900" indent="-34290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noProof="0" dirty="0"/>
              <a:t>Attitudes are bounded together (constraint)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endParaRPr lang="cs-CZ" sz="1900" dirty="0"/>
          </a:p>
        </p:txBody>
      </p:sp>
      <p:pic>
        <p:nvPicPr>
          <p:cNvPr id="7" name="Obrázek 6" descr="Obsah obrázku oblečení&#10;&#10;Popis byl vytvořen automaticky">
            <a:extLst>
              <a:ext uri="{FF2B5EF4-FFF2-40B4-BE49-F238E27FC236}">
                <a16:creationId xmlns:a16="http://schemas.microsoft.com/office/drawing/2014/main" id="{C6CC9B4B-1292-3EE8-3435-27442A46D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6900"/>
            <a:ext cx="6096000" cy="3124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63442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23572</TotalTime>
  <Words>827</Words>
  <Application>Microsoft Macintosh PowerPoint</Application>
  <PresentationFormat>Širokoúhlá obrazovka</PresentationFormat>
  <Paragraphs>148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Calibri</vt:lpstr>
      <vt:lpstr>Symbol</vt:lpstr>
      <vt:lpstr>Tahoma</vt:lpstr>
      <vt:lpstr>Times New Roman</vt:lpstr>
      <vt:lpstr>Wingdings</vt:lpstr>
      <vt:lpstr>Prezentace_MU_CZ</vt:lpstr>
      <vt:lpstr>Attitudes, opinions, attitude stability</vt:lpstr>
      <vt:lpstr>What is an attitude?</vt:lpstr>
      <vt:lpstr>Newer apporaches</vt:lpstr>
      <vt:lpstr>Prezentace aplikace PowerPoint</vt:lpstr>
      <vt:lpstr>Prezentace aplikace PowerPoint</vt:lpstr>
      <vt:lpstr>Are all attitudes important to the same extent?</vt:lpstr>
      <vt:lpstr>Are all attitudes important to the same extent?</vt:lpstr>
      <vt:lpstr>Attitude ambivalence</vt:lpstr>
      <vt:lpstr>Belief systems: Do people have them? </vt:lpstr>
      <vt:lpstr>Converse: The Nature of Belief Systems (1964)</vt:lpstr>
      <vt:lpstr>The Nature of Belief Systems</vt:lpstr>
      <vt:lpstr>The Nature of Belief Systems</vt:lpstr>
      <vt:lpstr>Converse’s work still alive today</vt:lpstr>
      <vt:lpstr>Response to Converse: Christopher Achen</vt:lpstr>
      <vt:lpstr>John Zaller: R-A-S Model</vt:lpstr>
      <vt:lpstr>Online vs. memory-based information processing</vt:lpstr>
      <vt:lpstr>Is ideological constraint increasing?</vt:lpstr>
      <vt:lpstr>Prezentace aplikace PowerPoint</vt:lpstr>
      <vt:lpstr>Implicit attitudes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Lenka Hrbková</dc:creator>
  <cp:lastModifiedBy>Lenka Hrbková</cp:lastModifiedBy>
  <cp:revision>12</cp:revision>
  <cp:lastPrinted>1601-01-01T00:00:00Z</cp:lastPrinted>
  <dcterms:created xsi:type="dcterms:W3CDTF">2024-10-04T08:14:46Z</dcterms:created>
  <dcterms:modified xsi:type="dcterms:W3CDTF">2024-10-22T14:56:22Z</dcterms:modified>
</cp:coreProperties>
</file>