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3" r:id="rId4"/>
    <p:sldId id="259" r:id="rId5"/>
    <p:sldId id="262" r:id="rId6"/>
    <p:sldId id="260" r:id="rId7"/>
    <p:sldId id="261" r:id="rId8"/>
    <p:sldId id="264" r:id="rId9"/>
    <p:sldId id="265" r:id="rId10"/>
    <p:sldId id="266" r:id="rId11"/>
    <p:sldId id="272" r:id="rId12"/>
    <p:sldId id="275" r:id="rId13"/>
    <p:sldId id="274" r:id="rId14"/>
    <p:sldId id="276" r:id="rId15"/>
    <p:sldId id="267" r:id="rId16"/>
    <p:sldId id="268" r:id="rId17"/>
    <p:sldId id="269" r:id="rId18"/>
    <p:sldId id="270" r:id="rId19"/>
    <p:sldId id="271" r:id="rId20"/>
    <p:sldId id="273" r:id="rId21"/>
    <p:sldId id="277" r:id="rId22"/>
    <p:sldId id="278" r:id="rId23"/>
    <p:sldId id="279" r:id="rId24"/>
    <p:sldId id="286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BCEACC-61F2-BEFB-4AC3-606E617DC004}" v="24" dt="2024-11-04T10:40:10.1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1EF4D-A3D4-E149-8829-098D0B873F19}" type="datetimeFigureOut">
              <a:rPr lang="cs-CZ" smtClean="0"/>
              <a:t>16.11.2024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D7ECE-DCF2-5D4D-B02E-E5E314BCB9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41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7ECE-DCF2-5D4D-B02E-E5E314BCB93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463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7ECE-DCF2-5D4D-B02E-E5E314BCB93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2380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7ECE-DCF2-5D4D-B02E-E5E314BCB93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153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7ECE-DCF2-5D4D-B02E-E5E314BCB93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170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7ECE-DCF2-5D4D-B02E-E5E314BCB93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0749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7ECE-DCF2-5D4D-B02E-E5E314BCB93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331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7ECE-DCF2-5D4D-B02E-E5E314BCB93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541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7ECE-DCF2-5D4D-B02E-E5E314BCB93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2519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D7ECE-DCF2-5D4D-B02E-E5E314BCB93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183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A02577-8AAC-E20F-3C1D-9EDAE557A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DE9999F-507A-4A77-1B7F-C8B135E5A0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FD2BEB-2315-2257-30D5-F6C5CA70F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D66-9697-C343-B13E-479B7D290673}" type="datetimeFigureOut">
              <a:rPr lang="cs-CZ" smtClean="0"/>
              <a:t>16.11.2024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B6F815-1D2E-BA50-D60C-39171EB6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93FA46-2509-FE9A-CA90-A634DFE7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1580-93E2-4645-B829-B47B268B17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8315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90C29A-972A-FF8A-1BDC-128041858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E8BFD81-878E-4C85-B8DB-7A7877319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EA02A4-A500-471C-E080-6E61309F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D66-9697-C343-B13E-479B7D290673}" type="datetimeFigureOut">
              <a:rPr lang="cs-CZ" smtClean="0"/>
              <a:t>16.11.2024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0CE50E-BD9C-7B38-1019-B418AFE4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30F377-867E-A1A4-93D1-3ED746BCC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1580-93E2-4645-B829-B47B268B17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3785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D4A6ADA-1893-A714-E0B9-2B4E150824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F443E0-5DF1-C355-4C64-BE0C9CDB7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0F74B1-F27A-6117-EF99-D75962187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D66-9697-C343-B13E-479B7D290673}" type="datetimeFigureOut">
              <a:rPr lang="cs-CZ" smtClean="0"/>
              <a:t>16.11.2024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1BD141-C755-E24A-4FD3-8085335E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C88BDB-917F-6B97-D2DD-E9EB3168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1580-93E2-4645-B829-B47B268B17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9409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BC1FBF-F87F-C66B-A87D-9B9A3EC39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5BEBFF-AA34-ABC0-03E0-22A9453A3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E51E7C-DCB8-CAB0-E9BA-D1D503611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D66-9697-C343-B13E-479B7D290673}" type="datetimeFigureOut">
              <a:rPr lang="cs-CZ" smtClean="0"/>
              <a:t>16.11.2024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D982EE-24E4-406F-EC8A-5974F3BD9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2041CD-121E-DA5D-3A8C-E53FC7BE0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1580-93E2-4645-B829-B47B268B17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701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CB45A9-0CB5-96C5-E68A-BCC227A1A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EBEA2E2-04E2-FAC2-2EEC-E1A752364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2876F4-EA64-E911-320A-DCEEC52C2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D66-9697-C343-B13E-479B7D290673}" type="datetimeFigureOut">
              <a:rPr lang="cs-CZ" smtClean="0"/>
              <a:t>16.11.2024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1B64CF-7CD7-F069-6E01-88D1EF8E4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24D5BE-B313-D42D-7C40-C55C365A3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1580-93E2-4645-B829-B47B268B17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455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D3E4B8-181E-5E14-EA5D-8DF0247F2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440C73-63EB-8339-EDEF-2CCA6FF69E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817991B-531B-D950-0DDE-DFC709D43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53BD97-52D0-D9C1-3D26-23B42312F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D66-9697-C343-B13E-479B7D290673}" type="datetimeFigureOut">
              <a:rPr lang="cs-CZ" smtClean="0"/>
              <a:t>16.11.2024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FC01C7E-4D27-4EFD-946E-96E5B1B8D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AB7D74-7B46-34CA-7D45-47B8FE665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1580-93E2-4645-B829-B47B268B17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918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506682-FC32-9CBA-9339-5CA4F7F85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35A77C-4940-6DF8-143F-DA3CA2D87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74A619-8E72-3805-981E-13A65F543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449DFC6-F21E-EA73-7B28-C8311043A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B2142F2-0707-54B4-9DF8-125DBF868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CFCEC31-5D01-44EA-2127-7EEE832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D66-9697-C343-B13E-479B7D290673}" type="datetimeFigureOut">
              <a:rPr lang="cs-CZ" smtClean="0"/>
              <a:t>16.11.2024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0AAD9BD-9247-2F5B-E577-6029FA1C2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D7F483E-38CA-A109-FC7A-5A5E55494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1580-93E2-4645-B829-B47B268B17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303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247292-EAF9-0F34-F124-9CB3EFFFD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681FD79-F1DC-57BA-BBBA-A98BCD459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D66-9697-C343-B13E-479B7D290673}" type="datetimeFigureOut">
              <a:rPr lang="cs-CZ" smtClean="0"/>
              <a:t>16.11.2024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1D19F85-729A-C290-D6DA-97ABEEF60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FF1110-A56F-FF28-6065-DFF9DEB2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1580-93E2-4645-B829-B47B268B17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6127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32BCD8F-DAA0-3F2D-934C-EC5727D34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D66-9697-C343-B13E-479B7D290673}" type="datetimeFigureOut">
              <a:rPr lang="cs-CZ" smtClean="0"/>
              <a:t>16.11.2024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6CC5959-C7A1-9E2A-BF6E-E6DF3027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BAFD9FD-3F6A-6F05-9B6D-A57496FEF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1580-93E2-4645-B829-B47B268B17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1686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B4F634-88AF-A5F0-BBFC-4B7B9AE49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DF1390-6F5C-80F0-3327-489960A8D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A5D093-05BD-CA28-6DEF-C48F62DA5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23D355B-6650-591C-9ABB-46F850D1F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D66-9697-C343-B13E-479B7D290673}" type="datetimeFigureOut">
              <a:rPr lang="cs-CZ" smtClean="0"/>
              <a:t>16.11.2024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BC1E10-9103-6B2A-19AB-C827E91E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872C96-6FB1-C1A4-F3C9-2361051A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1580-93E2-4645-B829-B47B268B17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81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C49511-C9A7-1C69-8647-90E521E2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B65D01A-7FC3-F0C7-A3DF-0A4DD124B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CB3876-536D-36D9-5809-49A7C3999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0062A9-26A2-9A36-FE0D-F0822067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C7D66-9697-C343-B13E-479B7D290673}" type="datetimeFigureOut">
              <a:rPr lang="cs-CZ" smtClean="0"/>
              <a:t>16.11.2024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EA197C6-881F-078D-D894-60BD495A1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E2042EF-E69D-12DF-8D19-8ECE028C1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31580-93E2-4645-B829-B47B268B17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4322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727DABD-69AD-80C1-0F41-9E53C9AD0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B810D3-C15D-1C50-0C1C-4EAA9983C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216DC3-6B7E-8D42-1E4B-9364B8706D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BC7D66-9697-C343-B13E-479B7D290673}" type="datetimeFigureOut">
              <a:rPr lang="cs-CZ" smtClean="0"/>
              <a:t>16.11.2024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363331-C1E7-CFEC-B471-CA30CDBD3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BD6ABC-D9AD-1CAF-613B-3D7B4631C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231580-93E2-4645-B829-B47B268B17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26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osoba, stín, boty&#10;&#10;Popis byl vytvořen automaticky">
            <a:extLst>
              <a:ext uri="{FF2B5EF4-FFF2-40B4-BE49-F238E27FC236}">
                <a16:creationId xmlns:a16="http://schemas.microsoft.com/office/drawing/2014/main" id="{45E77FA5-70CF-9A03-1B14-091AE89454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3139" r="-1" b="631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B24FE5D-185B-3CF7-8751-1AFC5BD70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r>
              <a:rPr lang="cs-CZ" sz="6600" err="1">
                <a:solidFill>
                  <a:schemeClr val="bg1"/>
                </a:solidFill>
              </a:rPr>
              <a:t>Ideologies</a:t>
            </a:r>
            <a:endParaRPr lang="cs-CZ" sz="660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5BAB37B-9BE1-F78F-5FA8-A0ABA2C4B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4. 11. 2024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EF0EFD6-A3C2-4C94-A80A-BA9709D99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03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raz, muž, oblečení, osoba&#10;&#10;Popis byl vytvořen automaticky">
            <a:extLst>
              <a:ext uri="{FF2B5EF4-FFF2-40B4-BE49-F238E27FC236}">
                <a16:creationId xmlns:a16="http://schemas.microsoft.com/office/drawing/2014/main" id="{D84B5C45-2323-72A7-6827-338C143A26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8189" r="3366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E8529A3-E4BA-5818-E253-7C144614E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Basic </a:t>
            </a:r>
            <a:r>
              <a:rPr lang="cs-CZ" err="1">
                <a:solidFill>
                  <a:srgbClr val="FFFFFF"/>
                </a:solidFill>
              </a:rPr>
              <a:t>political</a:t>
            </a:r>
            <a:r>
              <a:rPr lang="cs-CZ">
                <a:solidFill>
                  <a:srgbClr val="FFFFFF"/>
                </a:solidFill>
              </a:rPr>
              <a:t> </a:t>
            </a:r>
            <a:r>
              <a:rPr lang="cs-CZ" err="1">
                <a:solidFill>
                  <a:srgbClr val="FFFFFF"/>
                </a:solidFill>
              </a:rPr>
              <a:t>dimension</a:t>
            </a: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BB78F9-F7D3-5B46-99BD-5B78CD844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sz="2200" err="1">
                <a:solidFill>
                  <a:srgbClr val="FFFFFF"/>
                </a:solidFill>
              </a:rPr>
              <a:t>French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Revolution</a:t>
            </a:r>
            <a:r>
              <a:rPr lang="cs-CZ" sz="2200">
                <a:solidFill>
                  <a:srgbClr val="FFFFFF"/>
                </a:solidFill>
              </a:rPr>
              <a:t>
John </a:t>
            </a:r>
            <a:r>
              <a:rPr lang="cs-CZ" sz="2200" err="1">
                <a:solidFill>
                  <a:srgbClr val="FFFFFF"/>
                </a:solidFill>
              </a:rPr>
              <a:t>Jost</a:t>
            </a:r>
            <a:r>
              <a:rPr lang="cs-CZ" sz="2200">
                <a:solidFill>
                  <a:srgbClr val="FFFFFF"/>
                </a:solidFill>
              </a:rPr>
              <a:t>: 
</a:t>
            </a:r>
            <a:r>
              <a:rPr lang="cs-CZ" sz="2200" err="1">
                <a:solidFill>
                  <a:srgbClr val="FFFFFF"/>
                </a:solidFill>
              </a:rPr>
              <a:t>Left</a:t>
            </a:r>
            <a:r>
              <a:rPr lang="cs-CZ" sz="2200">
                <a:solidFill>
                  <a:srgbClr val="FFFFFF"/>
                </a:solidFill>
              </a:rPr>
              <a:t> = </a:t>
            </a:r>
            <a:r>
              <a:rPr lang="cs-CZ" sz="2200" err="1">
                <a:solidFill>
                  <a:srgbClr val="FFFFFF"/>
                </a:solidFill>
              </a:rPr>
              <a:t>promoting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change</a:t>
            </a:r>
            <a:r>
              <a:rPr lang="cs-CZ" sz="2200">
                <a:solidFill>
                  <a:srgbClr val="FFFFFF"/>
                </a:solidFill>
              </a:rPr>
              <a:t> and </a:t>
            </a:r>
            <a:r>
              <a:rPr lang="cs-CZ" sz="2200" err="1">
                <a:solidFill>
                  <a:srgbClr val="FFFFFF"/>
                </a:solidFill>
              </a:rPr>
              <a:t>aversion</a:t>
            </a:r>
            <a:r>
              <a:rPr lang="cs-CZ" sz="2200">
                <a:solidFill>
                  <a:srgbClr val="FFFFFF"/>
                </a:solidFill>
              </a:rPr>
              <a:t> to </a:t>
            </a:r>
            <a:r>
              <a:rPr lang="cs-CZ" sz="2200" err="1">
                <a:solidFill>
                  <a:srgbClr val="FFFFFF"/>
                </a:solidFill>
              </a:rPr>
              <a:t>inequalities</a:t>
            </a:r>
            <a:r>
              <a:rPr lang="cs-CZ" sz="2200">
                <a:solidFill>
                  <a:srgbClr val="FFFFFF"/>
                </a:solidFill>
              </a:rPr>
              <a:t>
</a:t>
            </a:r>
            <a:r>
              <a:rPr lang="cs-CZ" sz="2200" err="1">
                <a:solidFill>
                  <a:srgbClr val="FFFFFF"/>
                </a:solidFill>
              </a:rPr>
              <a:t>Right</a:t>
            </a:r>
            <a:r>
              <a:rPr lang="cs-CZ" sz="2200">
                <a:solidFill>
                  <a:srgbClr val="FFFFFF"/>
                </a:solidFill>
              </a:rPr>
              <a:t> = </a:t>
            </a:r>
            <a:r>
              <a:rPr lang="cs-CZ" sz="2200" err="1">
                <a:solidFill>
                  <a:srgbClr val="FFFFFF"/>
                </a:solidFill>
              </a:rPr>
              <a:t>resistance</a:t>
            </a:r>
            <a:r>
              <a:rPr lang="cs-CZ" sz="2200">
                <a:solidFill>
                  <a:srgbClr val="FFFFFF"/>
                </a:solidFill>
              </a:rPr>
              <a:t> to </a:t>
            </a:r>
            <a:r>
              <a:rPr lang="cs-CZ" sz="2200" err="1">
                <a:solidFill>
                  <a:srgbClr val="FFFFFF"/>
                </a:solidFill>
              </a:rPr>
              <a:t>change</a:t>
            </a:r>
            <a:r>
              <a:rPr lang="cs-CZ" sz="2200">
                <a:solidFill>
                  <a:srgbClr val="FFFFFF"/>
                </a:solidFill>
              </a:rPr>
              <a:t> and </a:t>
            </a:r>
            <a:r>
              <a:rPr lang="cs-CZ" sz="2200" err="1">
                <a:solidFill>
                  <a:srgbClr val="FFFFFF"/>
                </a:solidFill>
              </a:rPr>
              <a:t>acceptance</a:t>
            </a:r>
            <a:r>
              <a:rPr lang="cs-CZ" sz="2200">
                <a:solidFill>
                  <a:srgbClr val="FFFFFF"/>
                </a:solidFill>
              </a:rPr>
              <a:t> and defense </a:t>
            </a:r>
            <a:r>
              <a:rPr lang="cs-CZ" sz="2200" err="1">
                <a:solidFill>
                  <a:srgbClr val="FFFFFF"/>
                </a:solidFill>
              </a:rPr>
              <a:t>of</a:t>
            </a:r>
            <a:r>
              <a:rPr lang="cs-CZ" sz="2200">
                <a:solidFill>
                  <a:srgbClr val="FFFFFF"/>
                </a:solidFill>
              </a:rPr>
              <a:t> hierarchy/</a:t>
            </a:r>
            <a:r>
              <a:rPr lang="cs-CZ" sz="2200" err="1">
                <a:solidFill>
                  <a:srgbClr val="FFFFFF"/>
                </a:solidFill>
              </a:rPr>
              <a:t>inequality</a:t>
            </a:r>
            <a:r>
              <a:rPr lang="cs-CZ" sz="2200">
                <a:solidFill>
                  <a:srgbClr val="FFFFFF"/>
                </a:solidFill>
              </a:rPr>
              <a:t>
To make </a:t>
            </a:r>
            <a:r>
              <a:rPr lang="cs-CZ" sz="2200" err="1">
                <a:solidFill>
                  <a:srgbClr val="FFFFFF"/>
                </a:solidFill>
              </a:rPr>
              <a:t>it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easier</a:t>
            </a:r>
            <a:r>
              <a:rPr lang="cs-CZ" sz="2200">
                <a:solidFill>
                  <a:srgbClr val="FFFFFF"/>
                </a:solidFill>
              </a:rPr>
              <a:t> to </a:t>
            </a:r>
            <a:r>
              <a:rPr lang="cs-CZ" sz="2200" err="1">
                <a:solidFill>
                  <a:srgbClr val="FFFFFF"/>
                </a:solidFill>
              </a:rPr>
              <a:t>navigate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the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political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space</a:t>
            </a:r>
            <a:r>
              <a:rPr lang="cs-CZ" sz="2200">
                <a:solidFill>
                  <a:srgbClr val="FFFFFF"/>
                </a:solidFill>
              </a:rPr>
              <a:t> (</a:t>
            </a:r>
            <a:r>
              <a:rPr lang="cs-CZ" sz="2200" err="1">
                <a:solidFill>
                  <a:srgbClr val="FFFFFF"/>
                </a:solidFill>
              </a:rPr>
              <a:t>Downs</a:t>
            </a:r>
            <a:r>
              <a:rPr lang="cs-CZ" sz="2200">
                <a:solidFill>
                  <a:srgbClr val="FFFFFF"/>
                </a:solidFill>
              </a:rPr>
              <a:t> 1957)
</a:t>
            </a:r>
            <a:r>
              <a:rPr lang="cs-CZ" sz="2200" err="1">
                <a:solidFill>
                  <a:srgbClr val="FFFFFF"/>
                </a:solidFill>
              </a:rPr>
              <a:t>Integrates</a:t>
            </a:r>
            <a:r>
              <a:rPr lang="cs-CZ" sz="2200">
                <a:solidFill>
                  <a:srgbClr val="FFFFFF"/>
                </a:solidFill>
              </a:rPr>
              <a:t> many </a:t>
            </a:r>
            <a:r>
              <a:rPr lang="cs-CZ" sz="2200" err="1">
                <a:solidFill>
                  <a:srgbClr val="FFFFFF"/>
                </a:solidFill>
              </a:rPr>
              <a:t>topics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into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one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dimension</a:t>
            </a:r>
            <a:r>
              <a:rPr lang="cs-CZ" sz="2200">
                <a:solidFill>
                  <a:srgbClr val="FFFFFF"/>
                </a:solidFill>
              </a:rPr>
              <a:t>
An </a:t>
            </a:r>
            <a:r>
              <a:rPr lang="cs-CZ" sz="2200" err="1">
                <a:solidFill>
                  <a:srgbClr val="FFFFFF"/>
                </a:solidFill>
              </a:rPr>
              <a:t>important</a:t>
            </a:r>
            <a:r>
              <a:rPr lang="cs-CZ" sz="2200">
                <a:solidFill>
                  <a:srgbClr val="FFFFFF"/>
                </a:solidFill>
              </a:rPr>
              <a:t> axis </a:t>
            </a:r>
            <a:r>
              <a:rPr lang="cs-CZ" sz="2200" err="1">
                <a:solidFill>
                  <a:srgbClr val="FFFFFF"/>
                </a:solidFill>
              </a:rPr>
              <a:t>since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the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Industrial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Revolution</a:t>
            </a:r>
            <a:r>
              <a:rPr lang="cs-CZ" sz="2200">
                <a:solidFill>
                  <a:srgbClr val="FFFFFF"/>
                </a:solidFill>
              </a:rPr>
              <a:t>
</a:t>
            </a:r>
            <a:r>
              <a:rPr lang="cs-CZ" sz="2200" err="1">
                <a:solidFill>
                  <a:srgbClr val="FFFFFF"/>
                </a:solidFill>
              </a:rPr>
              <a:t>Communism</a:t>
            </a:r>
            <a:r>
              <a:rPr lang="cs-CZ" sz="2200">
                <a:solidFill>
                  <a:srgbClr val="FFFFFF"/>
                </a:solidFill>
              </a:rPr>
              <a:t> and </a:t>
            </a:r>
            <a:r>
              <a:rPr lang="cs-CZ" sz="2200" err="1">
                <a:solidFill>
                  <a:srgbClr val="FFFFFF"/>
                </a:solidFill>
              </a:rPr>
              <a:t>Fascism</a:t>
            </a:r>
            <a:r>
              <a:rPr lang="cs-CZ" sz="2200">
                <a:solidFill>
                  <a:srgbClr val="FFFFFF"/>
                </a:solidFill>
              </a:rPr>
              <a:t> as </a:t>
            </a:r>
            <a:r>
              <a:rPr lang="cs-CZ" sz="2200" err="1">
                <a:solidFill>
                  <a:srgbClr val="FFFFFF"/>
                </a:solidFill>
              </a:rPr>
              <a:t>Extreme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Ends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of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the</a:t>
            </a:r>
            <a:r>
              <a:rPr lang="cs-CZ" sz="2200">
                <a:solidFill>
                  <a:srgbClr val="FFFFFF"/>
                </a:solidFill>
              </a:rPr>
              <a:t> Axis
</a:t>
            </a:r>
            <a:r>
              <a:rPr lang="cs-CZ" sz="2200" err="1">
                <a:solidFill>
                  <a:srgbClr val="FFFFFF"/>
                </a:solidFill>
              </a:rPr>
              <a:t>Left</a:t>
            </a:r>
            <a:r>
              <a:rPr lang="cs-CZ" sz="2200">
                <a:solidFill>
                  <a:srgbClr val="FFFFFF"/>
                </a:solidFill>
              </a:rPr>
              <a:t>/</a:t>
            </a:r>
            <a:r>
              <a:rPr lang="cs-CZ" sz="2200" err="1">
                <a:solidFill>
                  <a:srgbClr val="FFFFFF"/>
                </a:solidFill>
              </a:rPr>
              <a:t>liberalism</a:t>
            </a:r>
            <a:r>
              <a:rPr lang="cs-CZ" sz="2200">
                <a:solidFill>
                  <a:srgbClr val="FFFFFF"/>
                </a:solidFill>
              </a:rPr>
              <a:t> vs. </a:t>
            </a:r>
            <a:r>
              <a:rPr lang="cs-CZ" sz="2200" err="1">
                <a:solidFill>
                  <a:srgbClr val="FFFFFF"/>
                </a:solidFill>
              </a:rPr>
              <a:t>right</a:t>
            </a:r>
            <a:r>
              <a:rPr lang="cs-CZ" sz="2200">
                <a:solidFill>
                  <a:srgbClr val="FFFFFF"/>
                </a:solidFill>
              </a:rPr>
              <a:t>/</a:t>
            </a:r>
            <a:r>
              <a:rPr lang="cs-CZ" sz="2200" err="1">
                <a:solidFill>
                  <a:srgbClr val="FFFFFF"/>
                </a:solidFill>
              </a:rPr>
              <a:t>conservatism</a:t>
            </a:r>
            <a:r>
              <a:rPr lang="cs-CZ" sz="2200">
                <a:solidFill>
                  <a:srgbClr val="FFFFFF"/>
                </a:solidFill>
              </a:rPr>
              <a:t> (</a:t>
            </a:r>
            <a:r>
              <a:rPr lang="cs-CZ" sz="2200" err="1">
                <a:solidFill>
                  <a:srgbClr val="FFFFFF"/>
                </a:solidFill>
              </a:rPr>
              <a:t>how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does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that</a:t>
            </a:r>
            <a:r>
              <a:rPr lang="cs-CZ" sz="2200">
                <a:solidFill>
                  <a:srgbClr val="FFFFFF"/>
                </a:solidFill>
              </a:rPr>
              <a:t> make </a:t>
            </a:r>
            <a:r>
              <a:rPr lang="cs-CZ" sz="2200" err="1">
                <a:solidFill>
                  <a:srgbClr val="FFFFFF"/>
                </a:solidFill>
              </a:rPr>
              <a:t>sense</a:t>
            </a:r>
            <a:r>
              <a:rPr lang="cs-CZ" sz="2200">
                <a:solidFill>
                  <a:srgbClr val="FFFFFF"/>
                </a:solidFill>
              </a:rPr>
              <a:t>?)
Party </a:t>
            </a:r>
            <a:r>
              <a:rPr lang="cs-CZ" sz="2200" err="1">
                <a:solidFill>
                  <a:srgbClr val="FFFFFF"/>
                </a:solidFill>
              </a:rPr>
              <a:t>competition</a:t>
            </a:r>
            <a:r>
              <a:rPr lang="cs-CZ" sz="2200">
                <a:solidFill>
                  <a:srgbClr val="FFFFFF"/>
                </a:solidFill>
              </a:rPr>
              <a:t> and </a:t>
            </a:r>
            <a:r>
              <a:rPr lang="cs-CZ" sz="2200" err="1">
                <a:solidFill>
                  <a:srgbClr val="FFFFFF"/>
                </a:solidFill>
              </a:rPr>
              <a:t>the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placement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of</a:t>
            </a:r>
            <a:r>
              <a:rPr lang="cs-CZ" sz="2200">
                <a:solidFill>
                  <a:srgbClr val="FFFFFF"/>
                </a:solidFill>
              </a:rPr>
              <a:t> </a:t>
            </a:r>
            <a:r>
              <a:rPr lang="cs-CZ" sz="2200" err="1">
                <a:solidFill>
                  <a:srgbClr val="FFFFFF"/>
                </a:solidFill>
              </a:rPr>
              <a:t>voters</a:t>
            </a:r>
            <a:r>
              <a:rPr lang="cs-CZ" sz="2200">
                <a:solidFill>
                  <a:srgbClr val="FFFFFF"/>
                </a:solidFill>
              </a:rPr>
              <a:t> in </a:t>
            </a:r>
            <a:r>
              <a:rPr lang="cs-CZ" sz="2200" err="1">
                <a:solidFill>
                  <a:srgbClr val="FFFFFF"/>
                </a:solidFill>
              </a:rPr>
              <a:t>space</a:t>
            </a:r>
            <a:endParaRPr lang="cs-CZ" sz="2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858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AAA203-71D3-1C3F-B985-704E77E00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cs-CZ" sz="3200" err="1"/>
              <a:t>Spatial</a:t>
            </a:r>
            <a:r>
              <a:rPr lang="cs-CZ" sz="3200"/>
              <a:t> </a:t>
            </a:r>
            <a:r>
              <a:rPr lang="cs-CZ" sz="3200" err="1"/>
              <a:t>approach</a:t>
            </a:r>
            <a:r>
              <a:rPr lang="cs-CZ" sz="3200"/>
              <a:t> to </a:t>
            </a:r>
            <a:r>
              <a:rPr lang="cs-CZ" sz="3200" err="1"/>
              <a:t>politics</a:t>
            </a:r>
            <a:endParaRPr lang="cs-CZ" sz="320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70AFFD-7C46-2757-4B79-67B411981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085665" cy="3591207"/>
          </a:xfrm>
        </p:spPr>
        <p:txBody>
          <a:bodyPr>
            <a:normAutofit/>
          </a:bodyPr>
          <a:lstStyle/>
          <a:p>
            <a:r>
              <a:rPr lang="cs-CZ" sz="1700" err="1">
                <a:latin typeface="Aptos" panose="020B0004020202020204" pitchFamily="34" charset="0"/>
              </a:rPr>
              <a:t>Politics</a:t>
            </a:r>
            <a:r>
              <a:rPr lang="cs-CZ" sz="1700">
                <a:latin typeface="Aptos" panose="020B0004020202020204" pitchFamily="34" charset="0"/>
              </a:rPr>
              <a:t> as a </a:t>
            </a:r>
            <a:r>
              <a:rPr lang="cs-CZ" sz="1700" err="1">
                <a:latin typeface="Aptos" panose="020B0004020202020204" pitchFamily="34" charset="0"/>
              </a:rPr>
              <a:t>space</a:t>
            </a:r>
            <a:r>
              <a:rPr lang="cs-CZ" sz="1700">
                <a:latin typeface="Aptos" panose="020B0004020202020204" pitchFamily="34" charset="0"/>
              </a:rPr>
              <a:t>
</a:t>
            </a:r>
            <a:r>
              <a:rPr lang="cs-CZ" sz="1700" err="1">
                <a:latin typeface="Aptos" panose="020B0004020202020204" pitchFamily="34" charset="0"/>
              </a:rPr>
              <a:t>The</a:t>
            </a:r>
            <a:r>
              <a:rPr lang="cs-CZ" sz="1700">
                <a:latin typeface="Aptos" panose="020B0004020202020204" pitchFamily="34" charset="0"/>
              </a:rPr>
              <a:t> </a:t>
            </a:r>
            <a:r>
              <a:rPr lang="cs-CZ" sz="1700" err="1">
                <a:latin typeface="Aptos" panose="020B0004020202020204" pitchFamily="34" charset="0"/>
              </a:rPr>
              <a:t>actors</a:t>
            </a:r>
            <a:r>
              <a:rPr lang="cs-CZ" sz="1700">
                <a:latin typeface="Aptos" panose="020B0004020202020204" pitchFamily="34" charset="0"/>
              </a:rPr>
              <a:t> </a:t>
            </a:r>
            <a:r>
              <a:rPr lang="cs-CZ" sz="1700" err="1">
                <a:latin typeface="Aptos" panose="020B0004020202020204" pitchFamily="34" charset="0"/>
              </a:rPr>
              <a:t>move</a:t>
            </a:r>
            <a:r>
              <a:rPr lang="cs-CZ" sz="1700">
                <a:latin typeface="Aptos" panose="020B0004020202020204" pitchFamily="34" charset="0"/>
              </a:rPr>
              <a:t> in </a:t>
            </a:r>
            <a:r>
              <a:rPr lang="cs-CZ" sz="1700" err="1">
                <a:latin typeface="Aptos" panose="020B0004020202020204" pitchFamily="34" charset="0"/>
              </a:rPr>
              <a:t>space</a:t>
            </a:r>
            <a:r>
              <a:rPr lang="cs-CZ" sz="1700">
                <a:latin typeface="Aptos" panose="020B0004020202020204" pitchFamily="34" charset="0"/>
              </a:rPr>
              <a:t>
</a:t>
            </a:r>
            <a:r>
              <a:rPr lang="cs-CZ" sz="1700" err="1">
                <a:latin typeface="Aptos" panose="020B0004020202020204" pitchFamily="34" charset="0"/>
              </a:rPr>
              <a:t>Hotelling</a:t>
            </a:r>
            <a:r>
              <a:rPr lang="cs-CZ" sz="1700">
                <a:latin typeface="Aptos" panose="020B0004020202020204" pitchFamily="34" charset="0"/>
              </a:rPr>
              <a:t> 1929, </a:t>
            </a:r>
            <a:r>
              <a:rPr lang="cs-CZ" sz="1700" err="1">
                <a:latin typeface="Aptos" panose="020B0004020202020204" pitchFamily="34" charset="0"/>
              </a:rPr>
              <a:t>traffic</a:t>
            </a:r>
            <a:r>
              <a:rPr lang="cs-CZ" sz="1700">
                <a:latin typeface="Aptos" panose="020B0004020202020204" pitchFamily="34" charset="0"/>
              </a:rPr>
              <a:t> on </a:t>
            </a:r>
            <a:r>
              <a:rPr lang="cs-CZ" sz="1700" err="1">
                <a:latin typeface="Aptos" panose="020B0004020202020204" pitchFamily="34" charset="0"/>
              </a:rPr>
              <a:t>the</a:t>
            </a:r>
            <a:r>
              <a:rPr lang="cs-CZ" sz="1700">
                <a:latin typeface="Aptos" panose="020B0004020202020204" pitchFamily="34" charset="0"/>
              </a:rPr>
              <a:t> street
"</a:t>
            </a:r>
            <a:r>
              <a:rPr lang="cs-CZ" sz="1700" err="1">
                <a:latin typeface="Aptos" panose="020B0004020202020204" pitchFamily="34" charset="0"/>
              </a:rPr>
              <a:t>How</a:t>
            </a:r>
            <a:r>
              <a:rPr lang="cs-CZ" sz="1700">
                <a:latin typeface="Aptos" panose="020B0004020202020204" pitchFamily="34" charset="0"/>
              </a:rPr>
              <a:t> much </a:t>
            </a:r>
            <a:r>
              <a:rPr lang="cs-CZ" sz="1700" err="1">
                <a:latin typeface="Aptos" panose="020B0004020202020204" pitchFamily="34" charset="0"/>
              </a:rPr>
              <a:t>government</a:t>
            </a:r>
            <a:r>
              <a:rPr lang="cs-CZ" sz="1700">
                <a:latin typeface="Aptos" panose="020B0004020202020204" pitchFamily="34" charset="0"/>
              </a:rPr>
              <a:t> </a:t>
            </a:r>
            <a:r>
              <a:rPr lang="cs-CZ" sz="1700" err="1">
                <a:latin typeface="Aptos" panose="020B0004020202020204" pitchFamily="34" charset="0"/>
              </a:rPr>
              <a:t>intervention</a:t>
            </a:r>
            <a:r>
              <a:rPr lang="cs-CZ" sz="1700">
                <a:latin typeface="Aptos" panose="020B0004020202020204" pitchFamily="34" charset="0"/>
              </a:rPr>
              <a:t> in </a:t>
            </a:r>
            <a:r>
              <a:rPr lang="cs-CZ" sz="1700" err="1">
                <a:latin typeface="Aptos" panose="020B0004020202020204" pitchFamily="34" charset="0"/>
              </a:rPr>
              <a:t>the</a:t>
            </a:r>
            <a:r>
              <a:rPr lang="cs-CZ" sz="1700">
                <a:latin typeface="Aptos" panose="020B0004020202020204" pitchFamily="34" charset="0"/>
              </a:rPr>
              <a:t> </a:t>
            </a:r>
            <a:r>
              <a:rPr lang="cs-CZ" sz="1700" err="1">
                <a:latin typeface="Aptos" panose="020B0004020202020204" pitchFamily="34" charset="0"/>
              </a:rPr>
              <a:t>economy</a:t>
            </a:r>
            <a:r>
              <a:rPr lang="cs-CZ" sz="1700">
                <a:latin typeface="Aptos" panose="020B0004020202020204" pitchFamily="34" charset="0"/>
              </a:rPr>
              <a:t> </a:t>
            </a:r>
            <a:r>
              <a:rPr lang="cs-CZ" sz="1700" err="1">
                <a:latin typeface="Aptos" panose="020B0004020202020204" pitchFamily="34" charset="0"/>
              </a:rPr>
              <a:t>should</a:t>
            </a:r>
            <a:r>
              <a:rPr lang="cs-CZ" sz="1700">
                <a:latin typeface="Aptos" panose="020B0004020202020204" pitchFamily="34" charset="0"/>
              </a:rPr>
              <a:t> </a:t>
            </a:r>
            <a:r>
              <a:rPr lang="cs-CZ" sz="1700" err="1">
                <a:latin typeface="Aptos" panose="020B0004020202020204" pitchFamily="34" charset="0"/>
              </a:rPr>
              <a:t>there</a:t>
            </a:r>
            <a:r>
              <a:rPr lang="cs-CZ" sz="1700">
                <a:latin typeface="Aptos" panose="020B0004020202020204" pitchFamily="34" charset="0"/>
              </a:rPr>
              <a:t> </a:t>
            </a:r>
            <a:r>
              <a:rPr lang="cs-CZ" sz="1700" err="1">
                <a:latin typeface="Aptos" panose="020B0004020202020204" pitchFamily="34" charset="0"/>
              </a:rPr>
              <a:t>be</a:t>
            </a:r>
            <a:r>
              <a:rPr lang="cs-CZ" sz="1700">
                <a:latin typeface="Aptos" panose="020B0004020202020204" pitchFamily="34" charset="0"/>
              </a:rPr>
              <a:t>?" (</a:t>
            </a:r>
            <a:r>
              <a:rPr lang="cs-CZ" sz="1700" err="1">
                <a:latin typeface="Aptos" panose="020B0004020202020204" pitchFamily="34" charset="0"/>
              </a:rPr>
              <a:t>Downs</a:t>
            </a:r>
            <a:r>
              <a:rPr lang="cs-CZ" sz="1700">
                <a:latin typeface="Aptos" panose="020B0004020202020204" pitchFamily="34" charset="0"/>
              </a:rPr>
              <a:t> 1957, 116)
</a:t>
            </a:r>
            <a:r>
              <a:rPr lang="cs-CZ" sz="1700" err="1">
                <a:latin typeface="Aptos" panose="020B0004020202020204" pitchFamily="34" charset="0"/>
              </a:rPr>
              <a:t>Ability</a:t>
            </a:r>
            <a:r>
              <a:rPr lang="cs-CZ" sz="1700">
                <a:latin typeface="Aptos" panose="020B0004020202020204" pitchFamily="34" charset="0"/>
              </a:rPr>
              <a:t> to rank </a:t>
            </a:r>
            <a:r>
              <a:rPr lang="cs-CZ" sz="1700" err="1">
                <a:latin typeface="Aptos" panose="020B0004020202020204" pitchFamily="34" charset="0"/>
              </a:rPr>
              <a:t>parties</a:t>
            </a:r>
            <a:r>
              <a:rPr lang="cs-CZ" sz="1700">
                <a:latin typeface="Aptos" panose="020B0004020202020204" pitchFamily="34" charset="0"/>
              </a:rPr>
              <a:t>
</a:t>
            </a:r>
            <a:r>
              <a:rPr lang="cs-CZ" sz="1700" err="1">
                <a:latin typeface="Aptos" panose="020B0004020202020204" pitchFamily="34" charset="0"/>
              </a:rPr>
              <a:t>Universally</a:t>
            </a:r>
            <a:r>
              <a:rPr lang="cs-CZ" sz="1700">
                <a:latin typeface="Aptos" panose="020B0004020202020204" pitchFamily="34" charset="0"/>
              </a:rPr>
              <a:t> </a:t>
            </a:r>
            <a:r>
              <a:rPr lang="cs-CZ" sz="1700" err="1">
                <a:latin typeface="Aptos" panose="020B0004020202020204" pitchFamily="34" charset="0"/>
              </a:rPr>
              <a:t>applicable</a:t>
            </a:r>
            <a:r>
              <a:rPr lang="cs-CZ" sz="1700">
                <a:latin typeface="Aptos" panose="020B0004020202020204" pitchFamily="34" charset="0"/>
              </a:rPr>
              <a:t>
"</a:t>
            </a:r>
            <a:r>
              <a:rPr lang="cs-CZ" sz="1700" err="1">
                <a:latin typeface="Aptos" panose="020B0004020202020204" pitchFamily="34" charset="0"/>
              </a:rPr>
              <a:t>plastic</a:t>
            </a:r>
            <a:r>
              <a:rPr lang="cs-CZ" sz="1700">
                <a:latin typeface="Aptos" panose="020B0004020202020204" pitchFamily="34" charset="0"/>
              </a:rPr>
              <a:t>" </a:t>
            </a:r>
            <a:r>
              <a:rPr lang="cs-CZ" sz="1700" err="1">
                <a:latin typeface="Aptos" panose="020B0004020202020204" pitchFamily="34" charset="0"/>
              </a:rPr>
              <a:t>dimension</a:t>
            </a:r>
            <a:endParaRPr lang="cs-CZ" sz="1700"/>
          </a:p>
        </p:txBody>
      </p:sp>
      <p:pic>
        <p:nvPicPr>
          <p:cNvPr id="5" name="Obrázek 4" descr="Obsah obrázku obloha, venku, text, mrak&#10;&#10;Popis byl vytvořen automaticky">
            <a:extLst>
              <a:ext uri="{FF2B5EF4-FFF2-40B4-BE49-F238E27FC236}">
                <a16:creationId xmlns:a16="http://schemas.microsoft.com/office/drawing/2014/main" id="{61D1739A-7CE8-9F6E-39AE-C1C7DA72E8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38" r="22412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79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nímek obrazovky, číslo&#10;&#10;Popis byl vytvořen automaticky">
            <a:extLst>
              <a:ext uri="{FF2B5EF4-FFF2-40B4-BE49-F238E27FC236}">
                <a16:creationId xmlns:a16="http://schemas.microsoft.com/office/drawing/2014/main" id="{7560A5E8-DF6A-BF3C-1E91-6BED0F723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52" y="0"/>
            <a:ext cx="4182386" cy="6913037"/>
          </a:xfrm>
          <a:prstGeom prst="rect">
            <a:avLst/>
          </a:prstGeom>
        </p:spPr>
      </p:pic>
      <p:pic>
        <p:nvPicPr>
          <p:cNvPr id="7" name="Zástupný obsah 6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80E72A91-DBC1-71D9-7BCA-256DED0C9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56865" y="2218531"/>
            <a:ext cx="5291667" cy="24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58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lečení, oblek, osoba, muž&#10;&#10;Popis byl vytvořen automaticky">
            <a:extLst>
              <a:ext uri="{FF2B5EF4-FFF2-40B4-BE49-F238E27FC236}">
                <a16:creationId xmlns:a16="http://schemas.microsoft.com/office/drawing/2014/main" id="{56D3629B-19E4-EFA3-2DD3-DF2E8754F7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21" r="6274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EB3BA9-3039-3CB7-CCDA-FBB803AC1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err="1"/>
              <a:t>What</a:t>
            </a:r>
            <a:r>
              <a:rPr lang="cs-CZ" sz="4000"/>
              <a:t> </a:t>
            </a:r>
            <a:r>
              <a:rPr lang="cs-CZ" sz="4000" err="1"/>
              <a:t>could</a:t>
            </a:r>
            <a:r>
              <a:rPr lang="cs-CZ" sz="4000"/>
              <a:t> </a:t>
            </a:r>
            <a:r>
              <a:rPr lang="cs-CZ" sz="4000" err="1"/>
              <a:t>be</a:t>
            </a:r>
            <a:r>
              <a:rPr lang="cs-CZ" sz="4000"/>
              <a:t> </a:t>
            </a:r>
            <a:r>
              <a:rPr lang="cs-CZ" sz="4000" err="1"/>
              <a:t>problematic</a:t>
            </a:r>
            <a:r>
              <a:rPr lang="cs-CZ" sz="400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6E6E15-E271-7673-D688-19875D38A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5" y="2057400"/>
            <a:ext cx="4371975" cy="4800589"/>
          </a:xfrm>
        </p:spPr>
        <p:txBody>
          <a:bodyPr>
            <a:normAutofit fontScale="92500" lnSpcReduction="20000"/>
          </a:bodyPr>
          <a:lstStyle/>
          <a:p>
            <a:r>
              <a:rPr lang="cs-CZ" sz="2000"/>
              <a:t>New </a:t>
            </a:r>
            <a:r>
              <a:rPr lang="cs-CZ" sz="2000" err="1"/>
              <a:t>actors</a:t>
            </a:r>
            <a:r>
              <a:rPr lang="cs-CZ" sz="2000"/>
              <a:t> in </a:t>
            </a:r>
            <a:r>
              <a:rPr lang="cs-CZ" sz="2000" err="1"/>
              <a:t>the</a:t>
            </a:r>
            <a:r>
              <a:rPr lang="cs-CZ" sz="2000"/>
              <a:t> 1960s
It </a:t>
            </a:r>
            <a:r>
              <a:rPr lang="cs-CZ" sz="2000" err="1"/>
              <a:t>does</a:t>
            </a:r>
            <a:r>
              <a:rPr lang="cs-CZ" sz="2000"/>
              <a:t> not </a:t>
            </a:r>
            <a:r>
              <a:rPr lang="cs-CZ" sz="2000" err="1"/>
              <a:t>entirely</a:t>
            </a:r>
            <a:r>
              <a:rPr lang="cs-CZ" sz="2000"/>
              <a:t> </a:t>
            </a:r>
            <a:r>
              <a:rPr lang="cs-CZ" sz="2000" err="1"/>
              <a:t>correspond</a:t>
            </a:r>
            <a:r>
              <a:rPr lang="cs-CZ" sz="2000"/>
              <a:t> to </a:t>
            </a:r>
            <a:r>
              <a:rPr lang="cs-CZ" sz="2000" err="1"/>
              <a:t>the</a:t>
            </a:r>
            <a:r>
              <a:rPr lang="cs-CZ" sz="2000"/>
              <a:t> </a:t>
            </a:r>
            <a:r>
              <a:rPr lang="cs-CZ" sz="2000" err="1"/>
              <a:t>logic</a:t>
            </a:r>
            <a:r>
              <a:rPr lang="cs-CZ" sz="2000"/>
              <a:t> </a:t>
            </a:r>
            <a:r>
              <a:rPr lang="cs-CZ" sz="2000" err="1"/>
              <a:t>of</a:t>
            </a:r>
            <a:r>
              <a:rPr lang="cs-CZ" sz="2000"/>
              <a:t> </a:t>
            </a:r>
            <a:r>
              <a:rPr lang="cs-CZ" sz="2000" err="1"/>
              <a:t>the</a:t>
            </a:r>
            <a:r>
              <a:rPr lang="cs-CZ" sz="2000"/>
              <a:t> "</a:t>
            </a:r>
            <a:r>
              <a:rPr lang="cs-CZ" sz="2000" err="1"/>
              <a:t>old</a:t>
            </a:r>
            <a:r>
              <a:rPr lang="cs-CZ" sz="2000"/>
              <a:t>" </a:t>
            </a:r>
            <a:r>
              <a:rPr lang="cs-CZ" sz="2000" err="1"/>
              <a:t>left</a:t>
            </a:r>
            <a:r>
              <a:rPr lang="cs-CZ" sz="2000"/>
              <a:t> and </a:t>
            </a:r>
            <a:r>
              <a:rPr lang="cs-CZ" sz="2000" err="1"/>
              <a:t>right</a:t>
            </a:r>
            <a:r>
              <a:rPr lang="cs-CZ" sz="2000"/>
              <a:t>
</a:t>
            </a:r>
            <a:r>
              <a:rPr lang="cs-CZ" sz="2000" err="1"/>
              <a:t>The</a:t>
            </a:r>
            <a:r>
              <a:rPr lang="cs-CZ" sz="2000"/>
              <a:t> </a:t>
            </a:r>
            <a:r>
              <a:rPr lang="cs-CZ" sz="2000" err="1"/>
              <a:t>space</a:t>
            </a:r>
            <a:r>
              <a:rPr lang="cs-CZ" sz="2000"/>
              <a:t> on </a:t>
            </a:r>
            <a:r>
              <a:rPr lang="cs-CZ" sz="2000" err="1"/>
              <a:t>the</a:t>
            </a:r>
            <a:r>
              <a:rPr lang="cs-CZ" sz="2000"/>
              <a:t> </a:t>
            </a:r>
            <a:r>
              <a:rPr lang="cs-CZ" sz="2000" err="1"/>
              <a:t>left</a:t>
            </a:r>
            <a:r>
              <a:rPr lang="cs-CZ" sz="2000"/>
              <a:t> </a:t>
            </a:r>
            <a:r>
              <a:rPr lang="cs-CZ" sz="2000" err="1"/>
              <a:t>is</a:t>
            </a:r>
            <a:r>
              <a:rPr lang="cs-CZ" sz="2000"/>
              <a:t> </a:t>
            </a:r>
            <a:r>
              <a:rPr lang="cs-CZ" sz="2000" err="1"/>
              <a:t>fragmenting</a:t>
            </a:r>
            <a:r>
              <a:rPr lang="cs-CZ" sz="2000"/>
              <a:t> (non-</a:t>
            </a:r>
            <a:r>
              <a:rPr lang="cs-CZ" sz="2000" err="1"/>
              <a:t>class</a:t>
            </a:r>
            <a:r>
              <a:rPr lang="cs-CZ" sz="2000"/>
              <a:t> </a:t>
            </a:r>
            <a:r>
              <a:rPr lang="cs-CZ" sz="2000" err="1"/>
              <a:t>left</a:t>
            </a:r>
            <a:r>
              <a:rPr lang="cs-CZ" sz="2000"/>
              <a:t>)
</a:t>
            </a:r>
            <a:r>
              <a:rPr lang="cs-CZ" sz="2000" err="1"/>
              <a:t>Right</a:t>
            </a:r>
            <a:r>
              <a:rPr lang="cs-CZ" sz="2000"/>
              <a:t> = </a:t>
            </a:r>
            <a:r>
              <a:rPr lang="cs-CZ" sz="2000" err="1"/>
              <a:t>everything</a:t>
            </a:r>
            <a:r>
              <a:rPr lang="cs-CZ" sz="2000"/>
              <a:t> </a:t>
            </a:r>
            <a:r>
              <a:rPr lang="cs-CZ" sz="2000" err="1"/>
              <a:t>that</a:t>
            </a:r>
            <a:r>
              <a:rPr lang="cs-CZ" sz="2000"/>
              <a:t> </a:t>
            </a:r>
            <a:r>
              <a:rPr lang="cs-CZ" sz="2000" err="1"/>
              <a:t>is</a:t>
            </a:r>
            <a:r>
              <a:rPr lang="cs-CZ" sz="2000"/>
              <a:t> not </a:t>
            </a:r>
            <a:r>
              <a:rPr lang="cs-CZ" sz="2000" err="1"/>
              <a:t>left</a:t>
            </a:r>
            <a:r>
              <a:rPr lang="cs-CZ" sz="2000"/>
              <a:t>
</a:t>
            </a:r>
            <a:r>
              <a:rPr lang="cs-CZ" sz="2000" err="1"/>
              <a:t>Weakening</a:t>
            </a:r>
            <a:r>
              <a:rPr lang="cs-CZ" sz="2000"/>
              <a:t> </a:t>
            </a:r>
            <a:r>
              <a:rPr lang="cs-CZ" sz="2000" err="1"/>
              <a:t>the</a:t>
            </a:r>
            <a:r>
              <a:rPr lang="cs-CZ" sz="2000"/>
              <a:t> </a:t>
            </a:r>
            <a:r>
              <a:rPr lang="cs-CZ" sz="2000" err="1"/>
              <a:t>differences</a:t>
            </a:r>
            <a:r>
              <a:rPr lang="cs-CZ" sz="2000"/>
              <a:t> </a:t>
            </a:r>
            <a:r>
              <a:rPr lang="cs-CZ" sz="2000" err="1"/>
              <a:t>between</a:t>
            </a:r>
            <a:r>
              <a:rPr lang="cs-CZ" sz="2000"/>
              <a:t> </a:t>
            </a:r>
            <a:r>
              <a:rPr lang="cs-CZ" sz="2000" err="1"/>
              <a:t>the</a:t>
            </a:r>
            <a:r>
              <a:rPr lang="cs-CZ" sz="2000"/>
              <a:t> </a:t>
            </a:r>
            <a:r>
              <a:rPr lang="cs-CZ" sz="2000" err="1"/>
              <a:t>right</a:t>
            </a:r>
            <a:r>
              <a:rPr lang="cs-CZ" sz="2000"/>
              <a:t> and </a:t>
            </a:r>
            <a:r>
              <a:rPr lang="cs-CZ" sz="2000" err="1"/>
              <a:t>the</a:t>
            </a:r>
            <a:r>
              <a:rPr lang="cs-CZ" sz="2000"/>
              <a:t> </a:t>
            </a:r>
            <a:r>
              <a:rPr lang="cs-CZ" sz="2000" err="1"/>
              <a:t>left</a:t>
            </a:r>
            <a:r>
              <a:rPr lang="cs-CZ" sz="2000"/>
              <a:t>, </a:t>
            </a:r>
            <a:r>
              <a:rPr lang="cs-CZ" sz="2000" err="1"/>
              <a:t>the</a:t>
            </a:r>
            <a:r>
              <a:rPr lang="cs-CZ" sz="2000"/>
              <a:t> </a:t>
            </a:r>
            <a:r>
              <a:rPr lang="cs-CZ" sz="2000" err="1"/>
              <a:t>problem</a:t>
            </a:r>
            <a:r>
              <a:rPr lang="cs-CZ" sz="2000"/>
              <a:t> </a:t>
            </a:r>
            <a:r>
              <a:rPr lang="cs-CZ" sz="2000" err="1"/>
              <a:t>of</a:t>
            </a:r>
            <a:r>
              <a:rPr lang="cs-CZ" sz="2000"/>
              <a:t> </a:t>
            </a:r>
            <a:r>
              <a:rPr lang="cs-CZ" sz="2000" err="1"/>
              <a:t>the</a:t>
            </a:r>
            <a:r>
              <a:rPr lang="cs-CZ" sz="2000"/>
              <a:t> </a:t>
            </a:r>
            <a:r>
              <a:rPr lang="cs-CZ" sz="2000" err="1"/>
              <a:t>left</a:t>
            </a:r>
            <a:r>
              <a:rPr lang="cs-CZ" sz="2000"/>
              <a:t> </a:t>
            </a:r>
            <a:r>
              <a:rPr lang="cs-CZ" sz="2000" err="1"/>
              <a:t>since</a:t>
            </a:r>
            <a:r>
              <a:rPr lang="cs-CZ" sz="2000"/>
              <a:t> </a:t>
            </a:r>
            <a:r>
              <a:rPr lang="cs-CZ" sz="2000" err="1"/>
              <a:t>the</a:t>
            </a:r>
            <a:r>
              <a:rPr lang="cs-CZ" sz="2000"/>
              <a:t> 1990s
</a:t>
            </a:r>
            <a:r>
              <a:rPr lang="cs-CZ" sz="2000" err="1"/>
              <a:t>Globalization</a:t>
            </a:r>
            <a:r>
              <a:rPr lang="cs-CZ" sz="2000"/>
              <a:t>, </a:t>
            </a:r>
            <a:r>
              <a:rPr lang="cs-CZ" sz="2000" err="1"/>
              <a:t>Europeanization</a:t>
            </a:r>
            <a:r>
              <a:rPr lang="cs-CZ" sz="2000"/>
              <a:t>
</a:t>
            </a:r>
            <a:r>
              <a:rPr lang="cs-CZ" sz="2000" err="1"/>
              <a:t>The</a:t>
            </a:r>
            <a:r>
              <a:rPr lang="cs-CZ" sz="2000"/>
              <a:t> </a:t>
            </a:r>
            <a:r>
              <a:rPr lang="cs-CZ" sz="2000" err="1"/>
              <a:t>Problem</a:t>
            </a:r>
            <a:r>
              <a:rPr lang="cs-CZ" sz="2000"/>
              <a:t> </a:t>
            </a:r>
            <a:r>
              <a:rPr lang="cs-CZ" sz="2000" err="1"/>
              <a:t>of</a:t>
            </a:r>
            <a:r>
              <a:rPr lang="cs-CZ" sz="2000"/>
              <a:t> </a:t>
            </a:r>
            <a:r>
              <a:rPr lang="cs-CZ" sz="2000" err="1"/>
              <a:t>Right</a:t>
            </a:r>
            <a:r>
              <a:rPr lang="cs-CZ" sz="2000"/>
              <a:t> and </a:t>
            </a:r>
            <a:r>
              <a:rPr lang="cs-CZ" sz="2000" err="1"/>
              <a:t>Left</a:t>
            </a:r>
            <a:r>
              <a:rPr lang="cs-CZ" sz="2000"/>
              <a:t> in CEE (Post-</a:t>
            </a:r>
            <a:r>
              <a:rPr lang="cs-CZ" sz="2000" err="1"/>
              <a:t>Communist</a:t>
            </a:r>
            <a:r>
              <a:rPr lang="cs-CZ" sz="2000"/>
              <a:t> </a:t>
            </a:r>
            <a:r>
              <a:rPr lang="cs-CZ" sz="2000" err="1"/>
              <a:t>Space</a:t>
            </a:r>
            <a:r>
              <a:rPr lang="cs-CZ" sz="2000"/>
              <a:t>)
</a:t>
            </a:r>
            <a:r>
              <a:rPr lang="cs-CZ" sz="2000" err="1"/>
              <a:t>The</a:t>
            </a:r>
            <a:r>
              <a:rPr lang="cs-CZ" sz="2000"/>
              <a:t> </a:t>
            </a:r>
            <a:r>
              <a:rPr lang="cs-CZ" sz="2000" err="1"/>
              <a:t>Rise</a:t>
            </a:r>
            <a:r>
              <a:rPr lang="cs-CZ" sz="2000"/>
              <a:t> </a:t>
            </a:r>
            <a:r>
              <a:rPr lang="cs-CZ" sz="2000" err="1"/>
              <a:t>of</a:t>
            </a:r>
            <a:r>
              <a:rPr lang="cs-CZ" sz="2000"/>
              <a:t> </a:t>
            </a:r>
            <a:r>
              <a:rPr lang="cs-CZ" sz="2000" err="1"/>
              <a:t>Radical</a:t>
            </a:r>
            <a:r>
              <a:rPr lang="cs-CZ" sz="2000"/>
              <a:t> </a:t>
            </a:r>
            <a:r>
              <a:rPr lang="cs-CZ" sz="2000" err="1"/>
              <a:t>Right-Wing</a:t>
            </a:r>
            <a:r>
              <a:rPr lang="cs-CZ" sz="2000"/>
              <a:t> </a:t>
            </a:r>
            <a:r>
              <a:rPr lang="cs-CZ" sz="2000" err="1"/>
              <a:t>Populism</a:t>
            </a:r>
            <a:r>
              <a:rPr lang="cs-CZ" sz="2000"/>
              <a:t> – A Shift in </a:t>
            </a:r>
            <a:r>
              <a:rPr lang="cs-CZ" sz="2000" err="1"/>
              <a:t>Themes</a:t>
            </a:r>
            <a:r>
              <a:rPr lang="cs-CZ" sz="2000"/>
              <a:t> 
Dominance </a:t>
            </a:r>
            <a:r>
              <a:rPr lang="cs-CZ" sz="2000" err="1"/>
              <a:t>of</a:t>
            </a:r>
            <a:r>
              <a:rPr lang="cs-CZ" sz="2000"/>
              <a:t> a </a:t>
            </a:r>
            <a:r>
              <a:rPr lang="cs-CZ" sz="2000" err="1"/>
              <a:t>different</a:t>
            </a:r>
            <a:r>
              <a:rPr lang="cs-CZ" sz="2000"/>
              <a:t> </a:t>
            </a:r>
            <a:r>
              <a:rPr lang="cs-CZ" sz="2000" err="1"/>
              <a:t>political</a:t>
            </a:r>
            <a:r>
              <a:rPr lang="cs-CZ" sz="2000"/>
              <a:t> </a:t>
            </a:r>
            <a:r>
              <a:rPr lang="cs-CZ" sz="2000" err="1"/>
              <a:t>dimension</a:t>
            </a:r>
            <a:r>
              <a:rPr lang="cs-CZ" sz="2000"/>
              <a:t>????</a:t>
            </a:r>
          </a:p>
          <a:p>
            <a:endParaRPr lang="cs-CZ" sz="2000"/>
          </a:p>
          <a:p>
            <a:endParaRPr lang="cs-CZ" sz="2000"/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498610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DBE58F-7A23-EA6C-106A-3877A8508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Post-</a:t>
            </a:r>
            <a:r>
              <a:rPr lang="cs-CZ" err="1"/>
              <a:t>communist</a:t>
            </a:r>
            <a:r>
              <a:rPr lang="cs-CZ"/>
              <a:t> </a:t>
            </a:r>
            <a:r>
              <a:rPr lang="cs-CZ" err="1"/>
              <a:t>context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D0EC20-142A-A2D4-7C39-92CCC20A5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50" y="1690688"/>
            <a:ext cx="6884124" cy="4945243"/>
          </a:xfrm>
        </p:spPr>
        <p:txBody>
          <a:bodyPr>
            <a:normAutofit fontScale="92500" lnSpcReduction="10000"/>
          </a:bodyPr>
          <a:lstStyle/>
          <a:p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Left</a:t>
            </a:r>
            <a:r>
              <a:rPr lang="cs-CZ"/>
              <a:t> </a:t>
            </a:r>
            <a:r>
              <a:rPr lang="cs-CZ" err="1"/>
              <a:t>resists</a:t>
            </a:r>
            <a:r>
              <a:rPr lang="cs-CZ"/>
              <a:t> </a:t>
            </a:r>
            <a:r>
              <a:rPr lang="cs-CZ" err="1"/>
              <a:t>change</a:t>
            </a:r>
            <a:r>
              <a:rPr lang="cs-CZ"/>
              <a:t>
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right</a:t>
            </a:r>
            <a:r>
              <a:rPr lang="cs-CZ"/>
              <a:t> </a:t>
            </a:r>
            <a:r>
              <a:rPr lang="cs-CZ" err="1"/>
              <a:t>advocates</a:t>
            </a:r>
            <a:r>
              <a:rPr lang="cs-CZ"/>
              <a:t> </a:t>
            </a:r>
            <a:r>
              <a:rPr lang="cs-CZ" err="1"/>
              <a:t>change</a:t>
            </a:r>
            <a:r>
              <a:rPr lang="cs-CZ"/>
              <a:t>
</a:t>
            </a:r>
            <a:r>
              <a:rPr lang="cs-CZ" err="1"/>
              <a:t>Difference</a:t>
            </a:r>
            <a:r>
              <a:rPr lang="cs-CZ"/>
              <a:t> in </a:t>
            </a:r>
            <a:r>
              <a:rPr lang="cs-CZ" err="1"/>
              <a:t>values</a:t>
            </a:r>
            <a:r>
              <a:rPr lang="cs-CZ"/>
              <a:t>, </a:t>
            </a:r>
            <a:r>
              <a:rPr lang="cs-CZ" err="1"/>
              <a:t>different</a:t>
            </a:r>
            <a:r>
              <a:rPr lang="cs-CZ"/>
              <a:t> </a:t>
            </a:r>
            <a:r>
              <a:rPr lang="cs-CZ" err="1"/>
              <a:t>predictors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right</a:t>
            </a:r>
            <a:r>
              <a:rPr lang="cs-CZ"/>
              <a:t>
</a:t>
            </a:r>
            <a:r>
              <a:rPr lang="cs-CZ" err="1"/>
              <a:t>Acceptance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inequality</a:t>
            </a:r>
            <a:r>
              <a:rPr lang="cs-CZ"/>
              <a:t> (non-</a:t>
            </a:r>
            <a:r>
              <a:rPr lang="cs-CZ" err="1"/>
              <a:t>communist</a:t>
            </a:r>
            <a:r>
              <a:rPr lang="cs-CZ"/>
              <a:t> </a:t>
            </a:r>
            <a:r>
              <a:rPr lang="cs-CZ" err="1"/>
              <a:t>countries</a:t>
            </a:r>
            <a:r>
              <a:rPr lang="cs-CZ"/>
              <a:t>) vs. </a:t>
            </a:r>
            <a:r>
              <a:rPr lang="cs-CZ" err="1"/>
              <a:t>openness</a:t>
            </a:r>
            <a:r>
              <a:rPr lang="cs-CZ"/>
              <a:t> to </a:t>
            </a:r>
            <a:r>
              <a:rPr lang="cs-CZ" err="1"/>
              <a:t>change</a:t>
            </a:r>
            <a:r>
              <a:rPr lang="cs-CZ"/>
              <a:t> (post-</a:t>
            </a:r>
            <a:r>
              <a:rPr lang="cs-CZ" err="1"/>
              <a:t>communist</a:t>
            </a:r>
            <a:r>
              <a:rPr lang="cs-CZ"/>
              <a:t>) (</a:t>
            </a:r>
            <a:r>
              <a:rPr lang="cs-CZ" err="1"/>
              <a:t>Thorisdottir</a:t>
            </a:r>
            <a:r>
              <a:rPr lang="cs-CZ"/>
              <a:t> et al. 2007)
"</a:t>
            </a:r>
            <a:r>
              <a:rPr lang="cs-CZ" err="1"/>
              <a:t>conservation</a:t>
            </a:r>
            <a:r>
              <a:rPr lang="cs-CZ"/>
              <a:t>" </a:t>
            </a:r>
            <a:r>
              <a:rPr lang="cs-CZ" err="1"/>
              <a:t>predicts</a:t>
            </a:r>
            <a:r>
              <a:rPr lang="cs-CZ"/>
              <a:t> </a:t>
            </a:r>
            <a:r>
              <a:rPr lang="cs-CZ" err="1"/>
              <a:t>right-wing</a:t>
            </a:r>
            <a:r>
              <a:rPr lang="cs-CZ"/>
              <a:t> </a:t>
            </a:r>
            <a:r>
              <a:rPr lang="cs-CZ" err="1"/>
              <a:t>inclusion</a:t>
            </a:r>
            <a:r>
              <a:rPr lang="cs-CZ"/>
              <a:t> in non-</a:t>
            </a:r>
            <a:r>
              <a:rPr lang="cs-CZ" err="1"/>
              <a:t>communist</a:t>
            </a:r>
            <a:r>
              <a:rPr lang="cs-CZ"/>
              <a:t> </a:t>
            </a:r>
            <a:r>
              <a:rPr lang="cs-CZ" err="1"/>
              <a:t>countries</a:t>
            </a:r>
            <a:r>
              <a:rPr lang="cs-CZ"/>
              <a:t> (</a:t>
            </a:r>
            <a:r>
              <a:rPr lang="cs-CZ" err="1"/>
              <a:t>Barni</a:t>
            </a:r>
            <a:r>
              <a:rPr lang="cs-CZ"/>
              <a:t> et al. 2016)
</a:t>
            </a:r>
            <a:r>
              <a:rPr lang="cs-CZ" err="1"/>
              <a:t>Tradition</a:t>
            </a:r>
            <a:r>
              <a:rPr lang="cs-CZ"/>
              <a:t> </a:t>
            </a:r>
            <a:r>
              <a:rPr lang="cs-CZ" err="1"/>
              <a:t>is</a:t>
            </a:r>
            <a:r>
              <a:rPr lang="cs-CZ"/>
              <a:t> </a:t>
            </a:r>
            <a:r>
              <a:rPr lang="cs-CZ" err="1"/>
              <a:t>important</a:t>
            </a:r>
            <a:r>
              <a:rPr lang="cs-CZ"/>
              <a:t> </a:t>
            </a:r>
            <a:r>
              <a:rPr lang="cs-CZ" err="1"/>
              <a:t>for</a:t>
            </a:r>
            <a:r>
              <a:rPr lang="cs-CZ"/>
              <a:t> </a:t>
            </a:r>
            <a:r>
              <a:rPr lang="cs-CZ" err="1"/>
              <a:t>him</a:t>
            </a:r>
            <a:r>
              <a:rPr lang="cs-CZ"/>
              <a:t>/her. He/</a:t>
            </a:r>
            <a:r>
              <a:rPr lang="cs-CZ" err="1"/>
              <a:t>She</a:t>
            </a:r>
            <a:r>
              <a:rPr lang="cs-CZ"/>
              <a:t> </a:t>
            </a:r>
            <a:r>
              <a:rPr lang="cs-CZ" err="1"/>
              <a:t>tries</a:t>
            </a:r>
            <a:r>
              <a:rPr lang="cs-CZ"/>
              <a:t> to </a:t>
            </a:r>
            <a:r>
              <a:rPr lang="cs-CZ" err="1"/>
              <a:t>follow</a:t>
            </a:r>
            <a:r>
              <a:rPr lang="cs-CZ"/>
              <a:t>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customs</a:t>
            </a:r>
            <a:r>
              <a:rPr lang="cs-CZ"/>
              <a:t> </a:t>
            </a:r>
            <a:r>
              <a:rPr lang="cs-CZ" err="1"/>
              <a:t>handed</a:t>
            </a:r>
            <a:r>
              <a:rPr lang="cs-CZ"/>
              <a:t> </a:t>
            </a:r>
            <a:r>
              <a:rPr lang="cs-CZ" err="1"/>
              <a:t>down</a:t>
            </a:r>
            <a:r>
              <a:rPr lang="cs-CZ"/>
              <a:t> by his/her religion </a:t>
            </a:r>
            <a:r>
              <a:rPr lang="cs-CZ" err="1"/>
              <a:t>or</a:t>
            </a:r>
            <a:r>
              <a:rPr lang="cs-CZ"/>
              <a:t> his/her </a:t>
            </a:r>
            <a:r>
              <a:rPr lang="cs-CZ" err="1"/>
              <a:t>family</a:t>
            </a:r>
            <a:endParaRPr lang="cs-CZ"/>
          </a:p>
          <a:p>
            <a:pPr lvl="1"/>
            <a:endParaRPr lang="cs-CZ"/>
          </a:p>
          <a:p>
            <a:pPr marL="0" indent="0">
              <a:buNone/>
            </a:pPr>
            <a:endParaRPr lang="cs-CZ"/>
          </a:p>
          <a:p>
            <a:endParaRPr lang="cs-CZ"/>
          </a:p>
        </p:txBody>
      </p:sp>
      <p:pic>
        <p:nvPicPr>
          <p:cNvPr id="5" name="Obrázek 4" descr="Obsah obrázku text, Písmo, snímek obrazovky, bílé&#10;&#10;Popis byl vytvořen automaticky">
            <a:extLst>
              <a:ext uri="{FF2B5EF4-FFF2-40B4-BE49-F238E27FC236}">
                <a16:creationId xmlns:a16="http://schemas.microsoft.com/office/drawing/2014/main" id="{18F21C79-4354-0C3B-93B0-0846F866A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7800"/>
            <a:ext cx="6215556" cy="1581150"/>
          </a:xfrm>
          <a:prstGeom prst="rect">
            <a:avLst/>
          </a:prstGeom>
        </p:spPr>
      </p:pic>
      <p:pic>
        <p:nvPicPr>
          <p:cNvPr id="7" name="Obrázek 6" descr="Obsah obrázku text, řada/pruh, diagram, snímek obrazovky&#10;&#10;Popis byl vytvořen automaticky">
            <a:extLst>
              <a:ext uri="{FF2B5EF4-FFF2-40B4-BE49-F238E27FC236}">
                <a16:creationId xmlns:a16="http://schemas.microsoft.com/office/drawing/2014/main" id="{E8535011-EB13-B0F5-EAC1-128B388B6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963" y="3655958"/>
            <a:ext cx="4415686" cy="308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83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Zvětšovací sklo a otazník">
            <a:extLst>
              <a:ext uri="{FF2B5EF4-FFF2-40B4-BE49-F238E27FC236}">
                <a16:creationId xmlns:a16="http://schemas.microsoft.com/office/drawing/2014/main" id="{77FBF8E3-2EB6-058D-AE7B-F4480841AA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D6ACFFD-A52D-59DB-BA7C-57345A0F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122363"/>
            <a:ext cx="9795637" cy="22207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What does right and left mean?</a:t>
            </a:r>
          </a:p>
        </p:txBody>
      </p:sp>
    </p:spTree>
    <p:extLst>
      <p:ext uri="{BB962C8B-B14F-4D97-AF65-F5344CB8AC3E}">
        <p14:creationId xmlns:p14="http://schemas.microsoft.com/office/powerpoint/2010/main" val="420346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CA1C93-C329-858D-D430-110759420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2C4A2D91-4C8B-A6F0-7E81-72775423A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5888"/>
            <a:ext cx="6705600" cy="3149600"/>
          </a:xfrm>
        </p:spPr>
      </p:pic>
      <p:pic>
        <p:nvPicPr>
          <p:cNvPr id="6" name="Obrázek 5" descr="Obsah obrázku text, Písmo, papír, dopis&#10;&#10;Popis byl vytvořen automaticky">
            <a:extLst>
              <a:ext uri="{FF2B5EF4-FFF2-40B4-BE49-F238E27FC236}">
                <a16:creationId xmlns:a16="http://schemas.microsoft.com/office/drawing/2014/main" id="{59EE3F68-65A7-CCC2-1AD3-CD792C898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886" y="115888"/>
            <a:ext cx="4962525" cy="6014436"/>
          </a:xfrm>
          <a:prstGeom prst="rect">
            <a:avLst/>
          </a:prstGeom>
        </p:spPr>
      </p:pic>
      <p:pic>
        <p:nvPicPr>
          <p:cNvPr id="7" name="Obrázek 6" descr="Obsah obrázku text, diagram, řada/pruh, Písmo&#10;&#10;Popis byl vytvořen automaticky">
            <a:extLst>
              <a:ext uri="{FF2B5EF4-FFF2-40B4-BE49-F238E27FC236}">
                <a16:creationId xmlns:a16="http://schemas.microsoft.com/office/drawing/2014/main" id="{9D4169FA-BA5C-8E61-46A5-9E85E308E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3429000"/>
            <a:ext cx="4141985" cy="318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40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01B462-FEE2-AF1E-E8A2-43543755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06" y="669925"/>
            <a:ext cx="5220940" cy="1325563"/>
          </a:xfrm>
        </p:spPr>
        <p:txBody>
          <a:bodyPr anchor="b">
            <a:normAutofit/>
          </a:bodyPr>
          <a:lstStyle/>
          <a:p>
            <a:pPr algn="r"/>
            <a:r>
              <a:rPr lang="cs-CZ" err="1">
                <a:solidFill>
                  <a:schemeClr val="bg1"/>
                </a:solidFill>
              </a:rPr>
              <a:t>What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does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this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mean</a:t>
            </a:r>
            <a:r>
              <a:rPr lang="cs-CZ">
                <a:solidFill>
                  <a:schemeClr val="bg1"/>
                </a:solidFill>
              </a:rPr>
              <a:t>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1DCB0B-A427-4DD2-66FF-AC6EC36C6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06" y="2398957"/>
            <a:ext cx="10673127" cy="3526144"/>
          </a:xfrm>
        </p:spPr>
        <p:txBody>
          <a:bodyPr>
            <a:normAutofit/>
          </a:bodyPr>
          <a:lstStyle/>
          <a:p>
            <a:r>
              <a:rPr lang="cs-CZ" sz="2000">
                <a:solidFill>
                  <a:schemeClr val="bg1"/>
                </a:solidFill>
              </a:rPr>
              <a:t>Ideology as </a:t>
            </a:r>
            <a:r>
              <a:rPr lang="cs-CZ" sz="2000" err="1">
                <a:solidFill>
                  <a:schemeClr val="bg1"/>
                </a:solidFill>
              </a:rPr>
              <a:t>abstract</a:t>
            </a:r>
            <a:r>
              <a:rPr lang="cs-CZ" sz="2000">
                <a:solidFill>
                  <a:schemeClr val="bg1"/>
                </a:solidFill>
              </a:rPr>
              <a:t> </a:t>
            </a:r>
            <a:r>
              <a:rPr lang="cs-CZ" sz="2000" err="1">
                <a:solidFill>
                  <a:schemeClr val="bg1"/>
                </a:solidFill>
              </a:rPr>
              <a:t>concepts</a:t>
            </a:r>
            <a:r>
              <a:rPr lang="cs-CZ" sz="2000">
                <a:solidFill>
                  <a:schemeClr val="bg1"/>
                </a:solidFill>
              </a:rPr>
              <a:t>
</a:t>
            </a:r>
            <a:r>
              <a:rPr lang="cs-CZ" sz="2000" err="1">
                <a:solidFill>
                  <a:schemeClr val="bg1"/>
                </a:solidFill>
              </a:rPr>
              <a:t>Different</a:t>
            </a:r>
            <a:r>
              <a:rPr lang="cs-CZ" sz="2000">
                <a:solidFill>
                  <a:schemeClr val="bg1"/>
                </a:solidFill>
              </a:rPr>
              <a:t> </a:t>
            </a:r>
            <a:r>
              <a:rPr lang="cs-CZ" sz="2000" err="1">
                <a:solidFill>
                  <a:schemeClr val="bg1"/>
                </a:solidFill>
              </a:rPr>
              <a:t>people</a:t>
            </a:r>
            <a:r>
              <a:rPr lang="cs-CZ" sz="2000">
                <a:solidFill>
                  <a:schemeClr val="bg1"/>
                </a:solidFill>
              </a:rPr>
              <a:t> </a:t>
            </a:r>
            <a:r>
              <a:rPr lang="cs-CZ" sz="2000" err="1">
                <a:solidFill>
                  <a:schemeClr val="bg1"/>
                </a:solidFill>
              </a:rPr>
              <a:t>treat</a:t>
            </a:r>
            <a:r>
              <a:rPr lang="cs-CZ" sz="2000">
                <a:solidFill>
                  <a:schemeClr val="bg1"/>
                </a:solidFill>
              </a:rPr>
              <a:t> </a:t>
            </a:r>
            <a:r>
              <a:rPr lang="cs-CZ" sz="2000" err="1">
                <a:solidFill>
                  <a:schemeClr val="bg1"/>
                </a:solidFill>
              </a:rPr>
              <a:t>them</a:t>
            </a:r>
            <a:r>
              <a:rPr lang="cs-CZ" sz="2000">
                <a:solidFill>
                  <a:schemeClr val="bg1"/>
                </a:solidFill>
              </a:rPr>
              <a:t> </a:t>
            </a:r>
            <a:r>
              <a:rPr lang="cs-CZ" sz="2000" err="1">
                <a:solidFill>
                  <a:schemeClr val="bg1"/>
                </a:solidFill>
              </a:rPr>
              <a:t>differently</a:t>
            </a:r>
            <a:r>
              <a:rPr lang="cs-CZ" sz="2000">
                <a:solidFill>
                  <a:schemeClr val="bg1"/>
                </a:solidFill>
              </a:rPr>
              <a:t>
</a:t>
            </a:r>
            <a:r>
              <a:rPr lang="cs-CZ" sz="2000" err="1">
                <a:solidFill>
                  <a:schemeClr val="bg1"/>
                </a:solidFill>
              </a:rPr>
              <a:t>Caution</a:t>
            </a:r>
            <a:r>
              <a:rPr lang="cs-CZ" sz="2000">
                <a:solidFill>
                  <a:schemeClr val="bg1"/>
                </a:solidFill>
              </a:rPr>
              <a:t> in </a:t>
            </a:r>
            <a:r>
              <a:rPr lang="cs-CZ" sz="2000" err="1">
                <a:solidFill>
                  <a:schemeClr val="bg1"/>
                </a:solidFill>
              </a:rPr>
              <a:t>interpretations</a:t>
            </a:r>
            <a:endParaRPr lang="cs-CZ" sz="200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89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132296-1447-4002-E7BA-A0361755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How</a:t>
            </a:r>
            <a:r>
              <a:rPr lang="cs-CZ"/>
              <a:t> much do </a:t>
            </a:r>
            <a:r>
              <a:rPr lang="cs-CZ" err="1"/>
              <a:t>people</a:t>
            </a:r>
            <a:r>
              <a:rPr lang="cs-CZ"/>
              <a:t> </a:t>
            </a:r>
            <a:r>
              <a:rPr lang="cs-CZ" err="1"/>
              <a:t>know</a:t>
            </a:r>
            <a:r>
              <a:rPr lang="cs-CZ"/>
              <a:t> </a:t>
            </a:r>
            <a:r>
              <a:rPr lang="cs-CZ" err="1"/>
              <a:t>how</a:t>
            </a:r>
            <a:r>
              <a:rPr lang="cs-CZ"/>
              <a:t> to </a:t>
            </a:r>
            <a:r>
              <a:rPr lang="cs-CZ" err="1"/>
              <a:t>work</a:t>
            </a:r>
            <a:r>
              <a:rPr lang="cs-CZ"/>
              <a:t> </a:t>
            </a:r>
            <a:r>
              <a:rPr lang="cs-CZ" err="1"/>
              <a:t>with</a:t>
            </a:r>
            <a:r>
              <a:rPr lang="cs-CZ"/>
              <a:t> these </a:t>
            </a:r>
            <a:r>
              <a:rPr lang="cs-CZ" err="1"/>
              <a:t>concepts</a:t>
            </a:r>
            <a:r>
              <a:rPr lang="cs-CZ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D3FCAC-E2B3-2F19-1B7E-48ADA5914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Phillipe Converse (1964):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Nature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Belief</a:t>
            </a:r>
            <a:r>
              <a:rPr lang="cs-CZ"/>
              <a:t> Systems in </a:t>
            </a:r>
            <a:r>
              <a:rPr lang="cs-CZ" err="1"/>
              <a:t>Mass</a:t>
            </a:r>
            <a:r>
              <a:rPr lang="cs-CZ"/>
              <a:t> Public
Very </a:t>
            </a:r>
            <a:r>
              <a:rPr lang="cs-CZ" err="1"/>
              <a:t>few</a:t>
            </a:r>
            <a:r>
              <a:rPr lang="cs-CZ"/>
              <a:t> </a:t>
            </a:r>
            <a:r>
              <a:rPr lang="cs-CZ" err="1"/>
              <a:t>people</a:t>
            </a:r>
            <a:r>
              <a:rPr lang="cs-CZ"/>
              <a:t> in society </a:t>
            </a:r>
            <a:r>
              <a:rPr lang="cs-CZ" err="1"/>
              <a:t>know</a:t>
            </a:r>
            <a:r>
              <a:rPr lang="cs-CZ"/>
              <a:t> </a:t>
            </a:r>
            <a:r>
              <a:rPr lang="cs-CZ" err="1"/>
              <a:t>what</a:t>
            </a:r>
            <a:r>
              <a:rPr lang="cs-CZ"/>
              <a:t> </a:t>
            </a:r>
            <a:r>
              <a:rPr lang="cs-CZ" err="1"/>
              <a:t>abstract</a:t>
            </a:r>
            <a:r>
              <a:rPr lang="cs-CZ"/>
              <a:t> </a:t>
            </a:r>
            <a:r>
              <a:rPr lang="cs-CZ" err="1"/>
              <a:t>ideas</a:t>
            </a:r>
            <a:r>
              <a:rPr lang="cs-CZ"/>
              <a:t> </a:t>
            </a:r>
            <a:r>
              <a:rPr lang="cs-CZ" err="1"/>
              <a:t>mean</a:t>
            </a:r>
            <a:r>
              <a:rPr lang="cs-CZ"/>
              <a:t>
A </a:t>
            </a:r>
            <a:r>
              <a:rPr lang="cs-CZ" err="1"/>
              <a:t>weak</a:t>
            </a:r>
            <a:r>
              <a:rPr lang="cs-CZ"/>
              <a:t> </a:t>
            </a:r>
            <a:r>
              <a:rPr lang="cs-CZ" err="1"/>
              <a:t>association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abstract</a:t>
            </a:r>
            <a:r>
              <a:rPr lang="cs-CZ"/>
              <a:t> ideology and </a:t>
            </a:r>
            <a:r>
              <a:rPr lang="cs-CZ" err="1"/>
              <a:t>issue</a:t>
            </a:r>
            <a:r>
              <a:rPr lang="cs-CZ"/>
              <a:t> </a:t>
            </a:r>
            <a:r>
              <a:rPr lang="cs-CZ" err="1"/>
              <a:t>positions</a:t>
            </a:r>
            <a:r>
              <a:rPr lang="cs-CZ"/>
              <a:t>
10 % (Converse 1964) 20-30 % (</a:t>
            </a:r>
            <a:r>
              <a:rPr lang="cs-CZ" err="1"/>
              <a:t>Kalmoe</a:t>
            </a:r>
            <a:r>
              <a:rPr lang="cs-CZ"/>
              <a:t> 2020)</a:t>
            </a:r>
          </a:p>
        </p:txBody>
      </p:sp>
    </p:spTree>
    <p:extLst>
      <p:ext uri="{BB962C8B-B14F-4D97-AF65-F5344CB8AC3E}">
        <p14:creationId xmlns:p14="http://schemas.microsoft.com/office/powerpoint/2010/main" val="543053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925C00-64CE-D07A-4B59-8BEE1C55B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Ideology as </a:t>
            </a:r>
            <a:r>
              <a:rPr lang="cs-CZ" err="1"/>
              <a:t>an</a:t>
            </a:r>
            <a:r>
              <a:rPr lang="cs-CZ"/>
              <a:t> identity </a:t>
            </a:r>
            <a:r>
              <a:rPr lang="cs-CZ" err="1"/>
              <a:t>or</a:t>
            </a:r>
            <a:r>
              <a:rPr lang="cs-CZ"/>
              <a:t> a set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attitudes</a:t>
            </a:r>
            <a:r>
              <a:rPr lang="cs-CZ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C1C726-802A-5CD5-E543-646217EE0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err="1"/>
              <a:t>Symbolic</a:t>
            </a:r>
            <a:r>
              <a:rPr lang="cs-CZ"/>
              <a:t> vs </a:t>
            </a:r>
            <a:r>
              <a:rPr lang="cs-CZ" err="1"/>
              <a:t>operational</a:t>
            </a:r>
            <a:r>
              <a:rPr lang="cs-CZ"/>
              <a:t> ideology
</a:t>
            </a:r>
            <a:r>
              <a:rPr lang="cs-CZ" err="1"/>
              <a:t>Symbolic</a:t>
            </a:r>
            <a:r>
              <a:rPr lang="cs-CZ"/>
              <a:t> ideology: identity, </a:t>
            </a:r>
            <a:r>
              <a:rPr lang="cs-CZ" err="1"/>
              <a:t>self-classification</a:t>
            </a:r>
            <a:r>
              <a:rPr lang="cs-CZ"/>
              <a:t> on a </a:t>
            </a:r>
            <a:r>
              <a:rPr lang="cs-CZ" err="1"/>
              <a:t>scale</a:t>
            </a:r>
            <a:r>
              <a:rPr lang="cs-CZ"/>
              <a:t>
</a:t>
            </a:r>
            <a:r>
              <a:rPr lang="cs-CZ" err="1"/>
              <a:t>Operational</a:t>
            </a:r>
            <a:r>
              <a:rPr lang="cs-CZ"/>
              <a:t> Ideology: </a:t>
            </a:r>
            <a:r>
              <a:rPr lang="cs-CZ" err="1"/>
              <a:t>Attitudes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928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dské číslo dřeva">
            <a:extLst>
              <a:ext uri="{FF2B5EF4-FFF2-40B4-BE49-F238E27FC236}">
                <a16:creationId xmlns:a16="http://schemas.microsoft.com/office/drawing/2014/main" id="{6C80C097-98BB-D59E-9ACF-1072CF8921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3DF5DC2-B0A8-7DDB-0642-1E5EDAB9A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965200"/>
            <a:ext cx="10261600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Definition problem…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A36138-7B1F-9F23-2DA3-AC8AE64EE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4572002"/>
            <a:ext cx="10261600" cy="12029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/>
              <a:t>What is an ideology?</a:t>
            </a:r>
          </a:p>
        </p:txBody>
      </p:sp>
    </p:spTree>
    <p:extLst>
      <p:ext uri="{BB962C8B-B14F-4D97-AF65-F5344CB8AC3E}">
        <p14:creationId xmlns:p14="http://schemas.microsoft.com/office/powerpoint/2010/main" val="1392299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4E2FE9-6545-F3B5-4CC8-BCE92EC7E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actual</a:t>
            </a:r>
            <a:r>
              <a:rPr lang="cs-CZ"/>
              <a:t> </a:t>
            </a:r>
            <a:r>
              <a:rPr lang="cs-CZ" err="1"/>
              <a:t>content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attitude</a:t>
            </a:r>
            <a:r>
              <a:rPr lang="cs-CZ"/>
              <a:t> </a:t>
            </a:r>
            <a:r>
              <a:rPr lang="cs-CZ" err="1"/>
              <a:t>systems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8F1A8D-DAFE-E719-0532-37E2FF423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err="1"/>
              <a:t>Multidimensional</a:t>
            </a:r>
            <a:r>
              <a:rPr lang="cs-CZ"/>
              <a:t> </a:t>
            </a:r>
            <a:r>
              <a:rPr lang="cs-CZ" err="1"/>
              <a:t>political</a:t>
            </a:r>
            <a:r>
              <a:rPr lang="cs-CZ"/>
              <a:t> </a:t>
            </a:r>
            <a:r>
              <a:rPr lang="cs-CZ" err="1"/>
              <a:t>space</a:t>
            </a:r>
            <a:r>
              <a:rPr lang="cs-CZ"/>
              <a:t>
</a:t>
            </a:r>
            <a:r>
              <a:rPr lang="cs-CZ" err="1"/>
              <a:t>Right-left</a:t>
            </a:r>
            <a:r>
              <a:rPr lang="cs-CZ"/>
              <a:t> </a:t>
            </a:r>
            <a:r>
              <a:rPr lang="cs-CZ" err="1"/>
              <a:t>is</a:t>
            </a:r>
            <a:r>
              <a:rPr lang="cs-CZ"/>
              <a:t> not </a:t>
            </a:r>
            <a:r>
              <a:rPr lang="cs-CZ" err="1"/>
              <a:t>enough</a:t>
            </a:r>
            <a:r>
              <a:rPr lang="cs-CZ"/>
              <a:t> (</a:t>
            </a:r>
            <a:r>
              <a:rPr lang="cs-CZ" err="1"/>
              <a:t>attitudes</a:t>
            </a:r>
            <a:r>
              <a:rPr lang="cs-CZ"/>
              <a:t> do not </a:t>
            </a:r>
            <a:r>
              <a:rPr lang="cs-CZ" err="1"/>
              <a:t>correlate</a:t>
            </a:r>
            <a:r>
              <a:rPr lang="cs-CZ"/>
              <a:t>)
</a:t>
            </a:r>
            <a:r>
              <a:rPr lang="cs-CZ" err="1"/>
              <a:t>Different</a:t>
            </a:r>
            <a:r>
              <a:rPr lang="cs-CZ"/>
              <a:t> </a:t>
            </a:r>
            <a:r>
              <a:rPr lang="cs-CZ" err="1"/>
              <a:t>meanings</a:t>
            </a:r>
            <a:r>
              <a:rPr lang="cs-CZ"/>
              <a:t> </a:t>
            </a:r>
            <a:r>
              <a:rPr lang="cs-CZ" err="1"/>
              <a:t>across</a:t>
            </a:r>
            <a:r>
              <a:rPr lang="cs-CZ"/>
              <a:t> </a:t>
            </a:r>
            <a:r>
              <a:rPr lang="cs-CZ" err="1"/>
              <a:t>contexts</a:t>
            </a:r>
            <a:r>
              <a:rPr lang="cs-CZ"/>
              <a:t>
New </a:t>
            </a:r>
            <a:r>
              <a:rPr lang="cs-CZ" err="1"/>
              <a:t>parties</a:t>
            </a:r>
            <a:r>
              <a:rPr lang="cs-CZ"/>
              <a:t>
A </a:t>
            </a:r>
            <a:r>
              <a:rPr lang="cs-CZ" err="1"/>
              <a:t>new</a:t>
            </a:r>
            <a:r>
              <a:rPr lang="cs-CZ"/>
              <a:t> </a:t>
            </a:r>
            <a:r>
              <a:rPr lang="cs-CZ" err="1"/>
              <a:t>dimension</a:t>
            </a:r>
            <a:r>
              <a:rPr lang="cs-CZ"/>
              <a:t> </a:t>
            </a:r>
            <a:r>
              <a:rPr lang="cs-CZ" err="1"/>
              <a:t>useful</a:t>
            </a:r>
            <a:r>
              <a:rPr lang="cs-CZ"/>
              <a:t> 
</a:t>
            </a:r>
            <a:r>
              <a:rPr lang="cs-CZ" err="1"/>
              <a:t>Kitchelt</a:t>
            </a:r>
            <a:r>
              <a:rPr lang="cs-CZ"/>
              <a:t>: </a:t>
            </a:r>
            <a:r>
              <a:rPr lang="cs-CZ" err="1"/>
              <a:t>libertarian-authoritarian</a:t>
            </a:r>
            <a:r>
              <a:rPr lang="cs-CZ"/>
              <a:t> </a:t>
            </a:r>
            <a:r>
              <a:rPr lang="cs-CZ" err="1"/>
              <a:t>dimension</a:t>
            </a:r>
            <a:endParaRPr lang="cs-CZ"/>
          </a:p>
        </p:txBody>
      </p:sp>
      <p:pic>
        <p:nvPicPr>
          <p:cNvPr id="4" name="Obrázek 3" descr="Obsah obrázku text, snímek obrazovky, design&#10;&#10;Popis byl vytvořen automaticky">
            <a:extLst>
              <a:ext uri="{FF2B5EF4-FFF2-40B4-BE49-F238E27FC236}">
                <a16:creationId xmlns:a16="http://schemas.microsoft.com/office/drawing/2014/main" id="{BF74E23E-556F-B4DE-980E-B68E03C64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824" y="1690688"/>
            <a:ext cx="4328541" cy="41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83CE7B-D286-EF66-4719-C5EE0BCD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4200" err="1"/>
              <a:t>Organization</a:t>
            </a:r>
            <a:r>
              <a:rPr lang="cs-CZ" sz="4200"/>
              <a:t> </a:t>
            </a:r>
            <a:r>
              <a:rPr lang="cs-CZ" sz="4200" err="1"/>
              <a:t>of</a:t>
            </a:r>
            <a:r>
              <a:rPr lang="cs-CZ" sz="4200"/>
              <a:t> </a:t>
            </a:r>
            <a:r>
              <a:rPr lang="cs-CZ" sz="4200" err="1"/>
              <a:t>political</a:t>
            </a:r>
            <a:r>
              <a:rPr lang="cs-CZ" sz="4200"/>
              <a:t> </a:t>
            </a:r>
            <a:r>
              <a:rPr lang="cs-CZ" sz="4200" err="1"/>
              <a:t>attitudes</a:t>
            </a:r>
            <a:endParaRPr lang="cs-CZ" sz="42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BFFD4E-2413-A808-5F14-6F9E8AE0F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sz="2200" err="1"/>
              <a:t>Studies</a:t>
            </a:r>
            <a:r>
              <a:rPr lang="cs-CZ" sz="2200"/>
              <a:t> show </a:t>
            </a:r>
            <a:r>
              <a:rPr lang="cs-CZ" sz="2200" err="1"/>
              <a:t>multiple</a:t>
            </a:r>
            <a:r>
              <a:rPr lang="cs-CZ" sz="2200"/>
              <a:t> </a:t>
            </a:r>
            <a:r>
              <a:rPr lang="cs-CZ" sz="2200" err="1"/>
              <a:t>dimensions</a:t>
            </a:r>
            <a:r>
              <a:rPr lang="cs-CZ" sz="2200"/>
              <a:t> (</a:t>
            </a:r>
            <a:r>
              <a:rPr lang="cs-CZ" sz="2200" err="1"/>
              <a:t>different</a:t>
            </a:r>
            <a:r>
              <a:rPr lang="cs-CZ" sz="2200"/>
              <a:t> </a:t>
            </a:r>
            <a:r>
              <a:rPr lang="cs-CZ" sz="2200" err="1"/>
              <a:t>levels</a:t>
            </a:r>
            <a:r>
              <a:rPr lang="cs-CZ" sz="2200"/>
              <a:t> </a:t>
            </a:r>
            <a:r>
              <a:rPr lang="cs-CZ" sz="2200" err="1"/>
              <a:t>of</a:t>
            </a:r>
            <a:r>
              <a:rPr lang="cs-CZ" sz="2200"/>
              <a:t> </a:t>
            </a:r>
            <a:r>
              <a:rPr lang="cs-CZ" sz="2200" err="1"/>
              <a:t>correlation</a:t>
            </a:r>
            <a:r>
              <a:rPr lang="cs-CZ" sz="2200"/>
              <a:t>)
</a:t>
            </a:r>
            <a:r>
              <a:rPr lang="cs-CZ" sz="2200" err="1"/>
              <a:t>Political</a:t>
            </a:r>
            <a:r>
              <a:rPr lang="cs-CZ" sz="2200"/>
              <a:t> </a:t>
            </a:r>
            <a:r>
              <a:rPr lang="cs-CZ" sz="2200" err="1"/>
              <a:t>views</a:t>
            </a:r>
            <a:r>
              <a:rPr lang="cs-CZ" sz="2200"/>
              <a:t> in </a:t>
            </a:r>
            <a:r>
              <a:rPr lang="cs-CZ" sz="2200" err="1"/>
              <a:t>two</a:t>
            </a:r>
            <a:r>
              <a:rPr lang="cs-CZ" sz="2200"/>
              <a:t> </a:t>
            </a:r>
            <a:r>
              <a:rPr lang="cs-CZ" sz="2200" err="1"/>
              <a:t>dimensions</a:t>
            </a:r>
            <a:r>
              <a:rPr lang="cs-CZ" sz="2200"/>
              <a:t> (</a:t>
            </a:r>
            <a:r>
              <a:rPr lang="cs-CZ" sz="2200" err="1"/>
              <a:t>some</a:t>
            </a:r>
            <a:r>
              <a:rPr lang="cs-CZ" sz="2200"/>
              <a:t> </a:t>
            </a:r>
            <a:r>
              <a:rPr lang="cs-CZ" sz="2200" err="1"/>
              <a:t>say</a:t>
            </a:r>
            <a:r>
              <a:rPr lang="cs-CZ" sz="2200"/>
              <a:t> more)</a:t>
            </a:r>
          </a:p>
        </p:txBody>
      </p:sp>
      <p:pic>
        <p:nvPicPr>
          <p:cNvPr id="5" name="Obrázek 4" descr="Obsah obrázku text, Grafika, Písmo, logo&#10;&#10;Popis byl vytvořen automaticky">
            <a:extLst>
              <a:ext uri="{FF2B5EF4-FFF2-40B4-BE49-F238E27FC236}">
                <a16:creationId xmlns:a16="http://schemas.microsoft.com/office/drawing/2014/main" id="{03F783FA-9E96-C57E-3D20-8FAC95ABAC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06" r="44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17031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09B07F-DCE8-D901-CE60-211262795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vzor, černobílý, steh&#10;&#10;Popis byl vytvořen automaticky">
            <a:extLst>
              <a:ext uri="{FF2B5EF4-FFF2-40B4-BE49-F238E27FC236}">
                <a16:creationId xmlns:a16="http://schemas.microsoft.com/office/drawing/2014/main" id="{D0BC1E4B-1B0C-7AF7-5211-EB6EB76C7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76790"/>
            <a:ext cx="6133831" cy="6704420"/>
          </a:xfrm>
        </p:spPr>
      </p:pic>
      <p:pic>
        <p:nvPicPr>
          <p:cNvPr id="7" name="Obrázek 6" descr="Obsah obrázku text, vzor, černobílý&#10;&#10;Popis byl vytvořen automaticky">
            <a:extLst>
              <a:ext uri="{FF2B5EF4-FFF2-40B4-BE49-F238E27FC236}">
                <a16:creationId xmlns:a16="http://schemas.microsoft.com/office/drawing/2014/main" id="{C8880BD1-F1BA-F28D-A59C-83358D356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81260"/>
            <a:ext cx="6285485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BC27FDF-D18A-6D7E-890A-D37EF6EC0995}"/>
              </a:ext>
            </a:extLst>
          </p:cNvPr>
          <p:cNvSpPr txBox="1"/>
          <p:nvPr/>
        </p:nvSpPr>
        <p:spPr>
          <a:xfrm>
            <a:off x="0" y="6315075"/>
            <a:ext cx="8760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err="1"/>
              <a:t>Social</a:t>
            </a:r>
            <a:r>
              <a:rPr lang="cs-CZ" sz="1050"/>
              <a:t> </a:t>
            </a:r>
            <a:r>
              <a:rPr lang="cs-CZ" sz="1050" err="1"/>
              <a:t>welfare</a:t>
            </a:r>
            <a:endParaRPr lang="cs-CZ" sz="105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633C637-4B70-91E5-2731-1C5A0DC6DECE}"/>
              </a:ext>
            </a:extLst>
          </p:cNvPr>
          <p:cNvSpPr txBox="1"/>
          <p:nvPr/>
        </p:nvSpPr>
        <p:spPr>
          <a:xfrm>
            <a:off x="6096001" y="6492875"/>
            <a:ext cx="10101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/>
              <a:t>Business </a:t>
            </a:r>
            <a:r>
              <a:rPr lang="cs-CZ" sz="1050" err="1"/>
              <a:t>ownership</a:t>
            </a:r>
            <a:endParaRPr lang="cs-CZ" sz="1050"/>
          </a:p>
        </p:txBody>
      </p:sp>
    </p:spTree>
    <p:extLst>
      <p:ext uri="{BB962C8B-B14F-4D97-AF65-F5344CB8AC3E}">
        <p14:creationId xmlns:p14="http://schemas.microsoft.com/office/powerpoint/2010/main" val="125385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účtenka, snímek obrazovky, Písmo&#10;&#10;Popis byl vytvořen automaticky">
            <a:extLst>
              <a:ext uri="{FF2B5EF4-FFF2-40B4-BE49-F238E27FC236}">
                <a16:creationId xmlns:a16="http://schemas.microsoft.com/office/drawing/2014/main" id="{F9BD46AE-72F1-6308-F036-27607CD6A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4815" y="2214563"/>
            <a:ext cx="6654800" cy="31623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BA3405C-6713-D23C-1A94-BD1D62B0F153}"/>
              </a:ext>
            </a:extLst>
          </p:cNvPr>
          <p:cNvSpPr txBox="1"/>
          <p:nvPr/>
        </p:nvSpPr>
        <p:spPr>
          <a:xfrm>
            <a:off x="282575" y="2214563"/>
            <a:ext cx="47577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err="1"/>
              <a:t>Correlations</a:t>
            </a:r>
            <a:r>
              <a:rPr lang="cs-CZ"/>
              <a:t> </a:t>
            </a:r>
            <a:r>
              <a:rPr lang="cs-CZ" err="1"/>
              <a:t>between</a:t>
            </a:r>
            <a:r>
              <a:rPr lang="cs-CZ"/>
              <a:t> </a:t>
            </a:r>
            <a:r>
              <a:rPr lang="cs-CZ" err="1"/>
              <a:t>social</a:t>
            </a:r>
            <a:r>
              <a:rPr lang="cs-CZ"/>
              <a:t> and </a:t>
            </a:r>
            <a:r>
              <a:rPr lang="cs-CZ" err="1"/>
              <a:t>economic</a:t>
            </a:r>
            <a:r>
              <a:rPr lang="cs-CZ"/>
              <a:t> </a:t>
            </a:r>
            <a:r>
              <a:rPr lang="cs-CZ" err="1"/>
              <a:t>conservatism</a:t>
            </a:r>
            <a:r>
              <a:rPr lang="cs-CZ"/>
              <a:t> are negative </a:t>
            </a:r>
            <a:r>
              <a:rPr lang="cs-CZ" err="1"/>
              <a:t>mainly</a:t>
            </a:r>
            <a:r>
              <a:rPr lang="cs-CZ"/>
              <a:t> in post-</a:t>
            </a:r>
            <a:r>
              <a:rPr lang="cs-CZ" err="1"/>
              <a:t>communist</a:t>
            </a:r>
            <a:r>
              <a:rPr lang="cs-CZ"/>
              <a:t> </a:t>
            </a:r>
            <a:r>
              <a:rPr lang="cs-CZ" err="1"/>
              <a:t>countries</a:t>
            </a:r>
            <a:endParaRPr lang="cs-CZ"/>
          </a:p>
          <a:p>
            <a:r>
              <a:rPr lang="cs-CZ"/>
              <a:t>
</a:t>
            </a:r>
            <a:r>
              <a:rPr lang="cs-CZ" err="1"/>
              <a:t>This</a:t>
            </a:r>
            <a:r>
              <a:rPr lang="cs-CZ"/>
              <a:t> </a:t>
            </a:r>
            <a:r>
              <a:rPr lang="cs-CZ" err="1"/>
              <a:t>is</a:t>
            </a:r>
            <a:r>
              <a:rPr lang="cs-CZ"/>
              <a:t> </a:t>
            </a:r>
            <a:r>
              <a:rPr lang="cs-CZ" err="1"/>
              <a:t>true</a:t>
            </a:r>
            <a:r>
              <a:rPr lang="cs-CZ"/>
              <a:t> </a:t>
            </a:r>
            <a:r>
              <a:rPr lang="cs-CZ" err="1"/>
              <a:t>even</a:t>
            </a:r>
            <a:r>
              <a:rPr lang="cs-CZ"/>
              <a:t> </a:t>
            </a:r>
            <a:r>
              <a:rPr lang="cs-CZ" err="1"/>
              <a:t>for</a:t>
            </a:r>
            <a:r>
              <a:rPr lang="cs-CZ"/>
              <a:t> </a:t>
            </a:r>
            <a:r>
              <a:rPr lang="cs-CZ" err="1"/>
              <a:t>countries</a:t>
            </a:r>
            <a:r>
              <a:rPr lang="cs-CZ"/>
              <a:t> </a:t>
            </a:r>
            <a:r>
              <a:rPr lang="cs-CZ" err="1"/>
              <a:t>with</a:t>
            </a:r>
            <a:r>
              <a:rPr lang="cs-CZ"/>
              <a:t> a </a:t>
            </a:r>
            <a:r>
              <a:rPr lang="cs-CZ" err="1"/>
              <a:t>high</a:t>
            </a:r>
            <a:r>
              <a:rPr lang="cs-CZ"/>
              <a:t> </a:t>
            </a:r>
            <a:r>
              <a:rPr lang="cs-CZ" err="1"/>
              <a:t>degree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traditionalism</a:t>
            </a:r>
            <a:endParaRPr lang="cs-CZ"/>
          </a:p>
          <a:p>
            <a:r>
              <a:rPr lang="cs-CZ"/>
              <a:t>
</a:t>
            </a:r>
            <a:r>
              <a:rPr lang="cs-CZ" err="1"/>
              <a:t>Individuals</a:t>
            </a:r>
            <a:r>
              <a:rPr lang="cs-CZ"/>
              <a:t> </a:t>
            </a:r>
            <a:r>
              <a:rPr lang="cs-CZ" err="1"/>
              <a:t>with</a:t>
            </a:r>
            <a:r>
              <a:rPr lang="cs-CZ"/>
              <a:t> </a:t>
            </a:r>
            <a:r>
              <a:rPr lang="cs-CZ" err="1"/>
              <a:t>low</a:t>
            </a:r>
            <a:r>
              <a:rPr lang="cs-CZ"/>
              <a:t> </a:t>
            </a:r>
            <a:r>
              <a:rPr lang="cs-CZ" err="1"/>
              <a:t>political</a:t>
            </a:r>
            <a:r>
              <a:rPr lang="cs-CZ"/>
              <a:t> </a:t>
            </a:r>
            <a:r>
              <a:rPr lang="cs-CZ" err="1"/>
              <a:t>involvement</a:t>
            </a:r>
            <a:r>
              <a:rPr lang="cs-CZ"/>
              <a:t>
WVS Data 1984-2014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DADA8BE-E0A7-288B-2F09-3D87B76CD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73" y="313491"/>
            <a:ext cx="486224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36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E72137-BC4F-EACC-F421-6D94D98EB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 descr="Obsah obrázku text, snímek obrazovky, číslo, Paralelní&#10;&#10;Popis se vygeneroval automaticky.">
            <a:extLst>
              <a:ext uri="{FF2B5EF4-FFF2-40B4-BE49-F238E27FC236}">
                <a16:creationId xmlns:a16="http://schemas.microsoft.com/office/drawing/2014/main" id="{6B3D797E-FA78-EC1D-684B-EB22C0032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7670" y="369094"/>
            <a:ext cx="8042020" cy="6309360"/>
          </a:xfrm>
        </p:spPr>
      </p:pic>
      <p:pic>
        <p:nvPicPr>
          <p:cNvPr id="5" name="Obrázek 4" descr="Obsah obrázku text, snímek obrazovky, Písmo, software&#10;&#10;Popis se vygeneroval automaticky.">
            <a:extLst>
              <a:ext uri="{FF2B5EF4-FFF2-40B4-BE49-F238E27FC236}">
                <a16:creationId xmlns:a16="http://schemas.microsoft.com/office/drawing/2014/main" id="{DCACF607-A500-F920-FB6D-4B91ACE31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80" y="746513"/>
            <a:ext cx="3677920" cy="201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79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3E3CCD-4380-97E5-9801-F7BD931EC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5000"/>
              <a:t>Study </a:t>
            </a:r>
            <a:r>
              <a:rPr lang="cs-CZ" sz="5000" err="1"/>
              <a:t>of</a:t>
            </a:r>
            <a:r>
              <a:rPr lang="cs-CZ" sz="5000"/>
              <a:t> Party </a:t>
            </a:r>
            <a:r>
              <a:rPr lang="cs-CZ" sz="5000" err="1"/>
              <a:t>Politics</a:t>
            </a:r>
            <a:endParaRPr lang="cs-CZ" sz="500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273549-2201-01DA-CF50-D3CF7C584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200" err="1"/>
              <a:t>Changes</a:t>
            </a:r>
            <a:r>
              <a:rPr lang="cs-CZ" sz="2200"/>
              <a:t> in </a:t>
            </a:r>
            <a:r>
              <a:rPr lang="cs-CZ" sz="2200" err="1"/>
              <a:t>the</a:t>
            </a:r>
            <a:r>
              <a:rPr lang="cs-CZ" sz="2200"/>
              <a:t> 60s-70s on </a:t>
            </a:r>
            <a:r>
              <a:rPr lang="cs-CZ" sz="2200" err="1"/>
              <a:t>the</a:t>
            </a:r>
            <a:r>
              <a:rPr lang="cs-CZ" sz="2200"/>
              <a:t> </a:t>
            </a:r>
            <a:r>
              <a:rPr lang="cs-CZ" sz="2200" err="1"/>
              <a:t>left</a:t>
            </a:r>
            <a:r>
              <a:rPr lang="cs-CZ" sz="2200"/>
              <a:t> (Green Party in Germany 1983..)</a:t>
            </a:r>
          </a:p>
          <a:p>
            <a:r>
              <a:rPr lang="cs-CZ" sz="2200" err="1"/>
              <a:t>Changes</a:t>
            </a:r>
            <a:r>
              <a:rPr lang="cs-CZ" sz="2200"/>
              <a:t> in </a:t>
            </a:r>
            <a:r>
              <a:rPr lang="cs-CZ" sz="2200" err="1"/>
              <a:t>the</a:t>
            </a:r>
            <a:r>
              <a:rPr lang="cs-CZ" sz="2200"/>
              <a:t> 90s and 2000s on </a:t>
            </a:r>
            <a:r>
              <a:rPr lang="cs-CZ" sz="2200" err="1"/>
              <a:t>the</a:t>
            </a:r>
            <a:r>
              <a:rPr lang="cs-CZ" sz="2200"/>
              <a:t> </a:t>
            </a:r>
            <a:r>
              <a:rPr lang="cs-CZ" sz="2200" err="1"/>
              <a:t>right</a:t>
            </a:r>
            <a:r>
              <a:rPr lang="cs-CZ" sz="2200"/>
              <a:t> (</a:t>
            </a:r>
            <a:r>
              <a:rPr lang="cs-CZ" sz="2200" err="1"/>
              <a:t>National</a:t>
            </a:r>
            <a:r>
              <a:rPr lang="cs-CZ" sz="2200"/>
              <a:t> Front, FPÖ, </a:t>
            </a:r>
            <a:r>
              <a:rPr lang="cs-CZ" sz="2200" err="1"/>
              <a:t>Danish</a:t>
            </a:r>
            <a:r>
              <a:rPr lang="cs-CZ" sz="2200"/>
              <a:t> </a:t>
            </a:r>
            <a:r>
              <a:rPr lang="cs-CZ" sz="2200" err="1"/>
              <a:t>People's</a:t>
            </a:r>
            <a:r>
              <a:rPr lang="cs-CZ" sz="2200"/>
              <a:t> Party </a:t>
            </a:r>
            <a:r>
              <a:rPr lang="cs-CZ" sz="2200" err="1"/>
              <a:t>etc</a:t>
            </a:r>
            <a:r>
              <a:rPr lang="cs-CZ" sz="2200"/>
              <a:t>.)</a:t>
            </a:r>
          </a:p>
          <a:p>
            <a:r>
              <a:rPr lang="cs-CZ" sz="2200" err="1"/>
              <a:t>Other</a:t>
            </a:r>
            <a:r>
              <a:rPr lang="cs-CZ" sz="2200"/>
              <a:t> </a:t>
            </a:r>
            <a:r>
              <a:rPr lang="cs-CZ" sz="2200" err="1"/>
              <a:t>new</a:t>
            </a:r>
            <a:r>
              <a:rPr lang="cs-CZ" sz="2200"/>
              <a:t> </a:t>
            </a:r>
            <a:r>
              <a:rPr lang="cs-CZ" sz="2200" err="1"/>
              <a:t>parties</a:t>
            </a:r>
            <a:r>
              <a:rPr lang="cs-CZ" sz="2200"/>
              <a:t> (</a:t>
            </a:r>
            <a:r>
              <a:rPr lang="cs-CZ" sz="2200" err="1"/>
              <a:t>technocratic</a:t>
            </a:r>
            <a:r>
              <a:rPr lang="cs-CZ" sz="2200"/>
              <a:t>, </a:t>
            </a:r>
            <a:r>
              <a:rPr lang="cs-CZ" sz="2200" err="1"/>
              <a:t>regional</a:t>
            </a:r>
            <a:r>
              <a:rPr lang="cs-CZ" sz="2200"/>
              <a:t>, </a:t>
            </a:r>
            <a:r>
              <a:rPr lang="cs-CZ" sz="2200" err="1"/>
              <a:t>radical</a:t>
            </a:r>
            <a:r>
              <a:rPr lang="cs-CZ" sz="2200"/>
              <a:t> </a:t>
            </a:r>
            <a:r>
              <a:rPr lang="cs-CZ" sz="2200" err="1"/>
              <a:t>left</a:t>
            </a:r>
            <a:r>
              <a:rPr lang="cs-CZ" sz="2200"/>
              <a:t>)</a:t>
            </a:r>
          </a:p>
          <a:p>
            <a:r>
              <a:rPr lang="cs-CZ" sz="2200"/>
              <a:t>"New </a:t>
            </a:r>
            <a:r>
              <a:rPr lang="cs-CZ" sz="2200" err="1"/>
              <a:t>Left</a:t>
            </a:r>
            <a:r>
              <a:rPr lang="cs-CZ" sz="2200"/>
              <a:t>" vs. "New </a:t>
            </a:r>
            <a:r>
              <a:rPr lang="cs-CZ" sz="2200" err="1"/>
              <a:t>Right</a:t>
            </a:r>
            <a:r>
              <a:rPr lang="cs-CZ" sz="2200"/>
              <a:t>"</a:t>
            </a:r>
          </a:p>
          <a:p>
            <a:r>
              <a:rPr lang="cs-CZ" sz="2200"/>
              <a:t>Cultural </a:t>
            </a:r>
            <a:r>
              <a:rPr lang="cs-CZ" sz="2200" err="1"/>
              <a:t>dimension</a:t>
            </a:r>
            <a:endParaRPr lang="cs-CZ" sz="2200"/>
          </a:p>
        </p:txBody>
      </p:sp>
      <p:pic>
        <p:nvPicPr>
          <p:cNvPr id="5" name="Obrázek 4" descr="Obsah obrázku text, snímek obrazovky, design&#10;&#10;Popis byl vytvořen automaticky">
            <a:extLst>
              <a:ext uri="{FF2B5EF4-FFF2-40B4-BE49-F238E27FC236}">
                <a16:creationId xmlns:a16="http://schemas.microsoft.com/office/drawing/2014/main" id="{8FF2E7BF-7E1F-F8D7-FE74-F771D3771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842814"/>
            <a:ext cx="5458968" cy="51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62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A7C63C7-B55E-F0B5-2A5F-8AFCF3003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 fontScale="90000"/>
          </a:bodyPr>
          <a:lstStyle/>
          <a:p>
            <a:r>
              <a:rPr lang="cs-CZ">
                <a:solidFill>
                  <a:schemeClr val="bg1"/>
                </a:solidFill>
              </a:rPr>
              <a:t>It </a:t>
            </a:r>
            <a:r>
              <a:rPr lang="cs-CZ" err="1">
                <a:solidFill>
                  <a:schemeClr val="bg1"/>
                </a:solidFill>
              </a:rPr>
              <a:t>manifests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itself</a:t>
            </a:r>
            <a:r>
              <a:rPr lang="cs-CZ">
                <a:solidFill>
                  <a:schemeClr val="bg1"/>
                </a:solidFill>
              </a:rPr>
              <a:t> in a </a:t>
            </a:r>
            <a:r>
              <a:rPr lang="cs-CZ" err="1">
                <a:solidFill>
                  <a:schemeClr val="bg1"/>
                </a:solidFill>
              </a:rPr>
              <a:t>new</a:t>
            </a:r>
            <a:r>
              <a:rPr lang="cs-CZ">
                <a:solidFill>
                  <a:schemeClr val="bg1"/>
                </a:solidFill>
              </a:rPr>
              <a:t> so-</a:t>
            </a:r>
            <a:r>
              <a:rPr lang="cs-CZ" err="1">
                <a:solidFill>
                  <a:schemeClr val="bg1"/>
                </a:solidFill>
              </a:rPr>
              <a:t>called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cleavage</a:t>
            </a:r>
            <a:endParaRPr lang="cs-CZ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82232A-521C-71CB-5C18-9BB2A1578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67" y="2398957"/>
            <a:ext cx="9406666" cy="3526144"/>
          </a:xfrm>
        </p:spPr>
        <p:txBody>
          <a:bodyPr>
            <a:normAutofit/>
          </a:bodyPr>
          <a:lstStyle/>
          <a:p>
            <a:r>
              <a:rPr lang="cs-CZ" sz="2000" err="1">
                <a:solidFill>
                  <a:schemeClr val="bg1"/>
                </a:solidFill>
              </a:rPr>
              <a:t>Different</a:t>
            </a:r>
            <a:r>
              <a:rPr lang="cs-CZ" sz="2000">
                <a:solidFill>
                  <a:schemeClr val="bg1"/>
                </a:solidFill>
              </a:rPr>
              <a:t> </a:t>
            </a:r>
            <a:r>
              <a:rPr lang="cs-CZ" sz="2000" err="1">
                <a:solidFill>
                  <a:schemeClr val="bg1"/>
                </a:solidFill>
              </a:rPr>
              <a:t>names</a:t>
            </a:r>
            <a:r>
              <a:rPr lang="cs-CZ" sz="2000">
                <a:solidFill>
                  <a:schemeClr val="bg1"/>
                </a:solidFill>
              </a:rPr>
              <a:t> and </a:t>
            </a:r>
            <a:r>
              <a:rPr lang="cs-CZ" sz="2000" err="1">
                <a:solidFill>
                  <a:schemeClr val="bg1"/>
                </a:solidFill>
              </a:rPr>
              <a:t>conceptualizations</a:t>
            </a:r>
            <a:endParaRPr lang="cs-CZ" sz="2000">
              <a:solidFill>
                <a:schemeClr val="bg1"/>
              </a:solidFill>
            </a:endParaRPr>
          </a:p>
          <a:p>
            <a:r>
              <a:rPr lang="cs-CZ" sz="2000" err="1">
                <a:solidFill>
                  <a:schemeClr val="bg1"/>
                </a:solidFill>
              </a:rPr>
              <a:t>Libertarian-Authoritarian</a:t>
            </a:r>
            <a:r>
              <a:rPr lang="cs-CZ" sz="2000">
                <a:solidFill>
                  <a:schemeClr val="bg1"/>
                </a:solidFill>
              </a:rPr>
              <a:t> </a:t>
            </a:r>
            <a:r>
              <a:rPr lang="cs-CZ" sz="2000" noProof="0">
                <a:solidFill>
                  <a:schemeClr val="bg1"/>
                </a:solidFill>
              </a:rPr>
              <a:t>(</a:t>
            </a:r>
            <a:r>
              <a:rPr lang="cs-CZ" sz="2000" noProof="0" err="1">
                <a:solidFill>
                  <a:schemeClr val="bg1"/>
                </a:solidFill>
              </a:rPr>
              <a:t>Kitchelt</a:t>
            </a:r>
            <a:r>
              <a:rPr lang="cs-CZ" sz="2000" noProof="0">
                <a:solidFill>
                  <a:schemeClr val="bg1"/>
                </a:solidFill>
              </a:rPr>
              <a:t> 1994)</a:t>
            </a:r>
          </a:p>
          <a:p>
            <a:r>
              <a:rPr lang="cs-CZ" sz="2000" noProof="0">
                <a:solidFill>
                  <a:schemeClr val="bg1"/>
                </a:solidFill>
              </a:rPr>
              <a:t>GAL-TAN (Green </a:t>
            </a:r>
            <a:r>
              <a:rPr lang="cs-CZ" sz="2000" noProof="0" err="1">
                <a:solidFill>
                  <a:schemeClr val="bg1"/>
                </a:solidFill>
              </a:rPr>
              <a:t>Alternative</a:t>
            </a:r>
            <a:r>
              <a:rPr lang="cs-CZ" sz="2000" noProof="0">
                <a:solidFill>
                  <a:schemeClr val="bg1"/>
                </a:solidFill>
              </a:rPr>
              <a:t> </a:t>
            </a:r>
            <a:r>
              <a:rPr lang="cs-CZ" sz="2000" noProof="0" err="1">
                <a:solidFill>
                  <a:schemeClr val="bg1"/>
                </a:solidFill>
              </a:rPr>
              <a:t>Libertarian</a:t>
            </a:r>
            <a:r>
              <a:rPr lang="cs-CZ" sz="2000" noProof="0">
                <a:solidFill>
                  <a:schemeClr val="bg1"/>
                </a:solidFill>
              </a:rPr>
              <a:t> vs. </a:t>
            </a:r>
            <a:r>
              <a:rPr lang="cs-CZ" sz="2000" noProof="0" err="1">
                <a:solidFill>
                  <a:schemeClr val="bg1"/>
                </a:solidFill>
              </a:rPr>
              <a:t>Traditional</a:t>
            </a:r>
            <a:r>
              <a:rPr lang="cs-CZ" sz="2000" noProof="0">
                <a:solidFill>
                  <a:schemeClr val="bg1"/>
                </a:solidFill>
              </a:rPr>
              <a:t>, </a:t>
            </a:r>
            <a:r>
              <a:rPr lang="cs-CZ" sz="2000" noProof="0" err="1">
                <a:solidFill>
                  <a:schemeClr val="bg1"/>
                </a:solidFill>
              </a:rPr>
              <a:t>Authoritatrian</a:t>
            </a:r>
            <a:r>
              <a:rPr lang="cs-CZ" sz="2000" noProof="0">
                <a:solidFill>
                  <a:schemeClr val="bg1"/>
                </a:solidFill>
              </a:rPr>
              <a:t>, </a:t>
            </a:r>
            <a:r>
              <a:rPr lang="cs-CZ" sz="2000" noProof="0" err="1">
                <a:solidFill>
                  <a:schemeClr val="bg1"/>
                </a:solidFill>
              </a:rPr>
              <a:t>Nationalis</a:t>
            </a:r>
            <a:r>
              <a:rPr lang="cs-CZ" sz="2000" noProof="0">
                <a:solidFill>
                  <a:schemeClr val="bg1"/>
                </a:solidFill>
              </a:rPr>
              <a:t>) (</a:t>
            </a:r>
            <a:r>
              <a:rPr lang="cs-CZ" sz="2000" noProof="0" err="1">
                <a:solidFill>
                  <a:schemeClr val="bg1"/>
                </a:solidFill>
              </a:rPr>
              <a:t>Hooghe,Marks</a:t>
            </a:r>
            <a:r>
              <a:rPr lang="cs-CZ" sz="2000" noProof="0">
                <a:solidFill>
                  <a:schemeClr val="bg1"/>
                </a:solidFill>
              </a:rPr>
              <a:t>, and Wilson 2002)</a:t>
            </a:r>
          </a:p>
          <a:p>
            <a:r>
              <a:rPr lang="cs-CZ" sz="2000" noProof="0" err="1">
                <a:solidFill>
                  <a:schemeClr val="bg1"/>
                </a:solidFill>
              </a:rPr>
              <a:t>Integration-Demarcation</a:t>
            </a:r>
            <a:r>
              <a:rPr lang="cs-CZ" sz="2000" noProof="0">
                <a:solidFill>
                  <a:schemeClr val="bg1"/>
                </a:solidFill>
              </a:rPr>
              <a:t> (</a:t>
            </a:r>
            <a:r>
              <a:rPr lang="cs-CZ" sz="2000" noProof="0" err="1">
                <a:solidFill>
                  <a:schemeClr val="bg1"/>
                </a:solidFill>
              </a:rPr>
              <a:t>Kriesi</a:t>
            </a:r>
            <a:r>
              <a:rPr lang="cs-CZ" sz="2000" noProof="0">
                <a:solidFill>
                  <a:schemeClr val="bg1"/>
                </a:solidFill>
              </a:rPr>
              <a:t> et al. 2006, 2008)</a:t>
            </a:r>
          </a:p>
          <a:p>
            <a:r>
              <a:rPr lang="cs-CZ" sz="2000" noProof="0" err="1">
                <a:solidFill>
                  <a:schemeClr val="bg1"/>
                </a:solidFill>
              </a:rPr>
              <a:t>Transnational</a:t>
            </a:r>
            <a:r>
              <a:rPr lang="cs-CZ" sz="2000" noProof="0">
                <a:solidFill>
                  <a:schemeClr val="bg1"/>
                </a:solidFill>
              </a:rPr>
              <a:t> </a:t>
            </a:r>
            <a:r>
              <a:rPr lang="cs-CZ" sz="2000" noProof="0" err="1">
                <a:solidFill>
                  <a:schemeClr val="bg1"/>
                </a:solidFill>
              </a:rPr>
              <a:t>cleavage</a:t>
            </a:r>
            <a:r>
              <a:rPr lang="cs-CZ" sz="2000" noProof="0">
                <a:solidFill>
                  <a:schemeClr val="bg1"/>
                </a:solidFill>
              </a:rPr>
              <a:t> (</a:t>
            </a:r>
            <a:r>
              <a:rPr lang="cs-CZ" sz="2000" noProof="0" err="1">
                <a:solidFill>
                  <a:schemeClr val="bg1"/>
                </a:solidFill>
              </a:rPr>
              <a:t>Hooghe</a:t>
            </a:r>
            <a:r>
              <a:rPr lang="cs-CZ" sz="2000" noProof="0">
                <a:solidFill>
                  <a:schemeClr val="bg1"/>
                </a:solidFill>
              </a:rPr>
              <a:t> and </a:t>
            </a:r>
            <a:r>
              <a:rPr lang="cs-CZ" sz="2000" noProof="0" err="1">
                <a:solidFill>
                  <a:schemeClr val="bg1"/>
                </a:solidFill>
              </a:rPr>
              <a:t>Marks</a:t>
            </a:r>
            <a:r>
              <a:rPr lang="cs-CZ" sz="2000" noProof="0">
                <a:solidFill>
                  <a:schemeClr val="bg1"/>
                </a:solidFill>
              </a:rPr>
              <a:t> 2018)</a:t>
            </a:r>
          </a:p>
          <a:p>
            <a:endParaRPr lang="cs-CZ" sz="200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11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498D11-373A-F617-1F9C-6BFAD8326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4657756" cy="1719072"/>
          </a:xfrm>
        </p:spPr>
        <p:txBody>
          <a:bodyPr anchor="b">
            <a:normAutofit/>
          </a:bodyPr>
          <a:lstStyle/>
          <a:p>
            <a:r>
              <a:rPr lang="cs-CZ" sz="3800" err="1"/>
              <a:t>How</a:t>
            </a:r>
            <a:r>
              <a:rPr lang="cs-CZ" sz="3800"/>
              <a:t> do </a:t>
            </a:r>
            <a:r>
              <a:rPr lang="cs-CZ" sz="3800" err="1"/>
              <a:t>people</a:t>
            </a:r>
            <a:r>
              <a:rPr lang="cs-CZ" sz="3800"/>
              <a:t> </a:t>
            </a:r>
            <a:r>
              <a:rPr lang="cs-CZ" sz="3800" err="1"/>
              <a:t>deal</a:t>
            </a:r>
            <a:r>
              <a:rPr lang="cs-CZ" sz="3800"/>
              <a:t> </a:t>
            </a:r>
            <a:r>
              <a:rPr lang="cs-CZ" sz="3800" err="1"/>
              <a:t>with</a:t>
            </a:r>
            <a:r>
              <a:rPr lang="cs-CZ" sz="3800"/>
              <a:t> these </a:t>
            </a:r>
            <a:r>
              <a:rPr lang="cs-CZ" sz="3800" err="1"/>
              <a:t>dimensions</a:t>
            </a:r>
            <a:r>
              <a:rPr lang="cs-CZ" sz="3800"/>
              <a:t>?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D1359B-01C6-4866-22DC-E4F0DDEEA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cs-CZ" sz="1700" err="1"/>
              <a:t>The</a:t>
            </a:r>
            <a:r>
              <a:rPr lang="cs-CZ" sz="1700"/>
              <a:t> idea </a:t>
            </a:r>
            <a:r>
              <a:rPr lang="cs-CZ" sz="1700" err="1"/>
              <a:t>of</a:t>
            </a:r>
            <a:r>
              <a:rPr lang="cs-CZ" sz="1700"/>
              <a:t> </a:t>
            </a:r>
            <a:r>
              <a:rPr lang="cs-CZ" sz="1700" err="1"/>
              <a:t>political</a:t>
            </a:r>
            <a:r>
              <a:rPr lang="cs-CZ" sz="1700"/>
              <a:t> </a:t>
            </a:r>
            <a:r>
              <a:rPr lang="cs-CZ" sz="1700" err="1"/>
              <a:t>right</a:t>
            </a:r>
            <a:r>
              <a:rPr lang="cs-CZ" sz="1700"/>
              <a:t> and </a:t>
            </a:r>
            <a:r>
              <a:rPr lang="cs-CZ" sz="1700" err="1"/>
              <a:t>left</a:t>
            </a:r>
            <a:r>
              <a:rPr lang="cs-CZ" sz="1700"/>
              <a:t> </a:t>
            </a:r>
            <a:r>
              <a:rPr lang="cs-CZ" sz="1700" err="1"/>
              <a:t>dominates</a:t>
            </a:r>
            <a:r>
              <a:rPr lang="cs-CZ" sz="1700"/>
              <a:t>
But in reality, </a:t>
            </a:r>
            <a:r>
              <a:rPr lang="cs-CZ" sz="1700" err="1"/>
              <a:t>there</a:t>
            </a:r>
            <a:r>
              <a:rPr lang="cs-CZ" sz="1700"/>
              <a:t> are more </a:t>
            </a:r>
            <a:r>
              <a:rPr lang="cs-CZ" sz="1700" err="1"/>
              <a:t>like</a:t>
            </a:r>
            <a:r>
              <a:rPr lang="cs-CZ" sz="1700"/>
              <a:t> </a:t>
            </a:r>
            <a:r>
              <a:rPr lang="cs-CZ" sz="1700" err="1"/>
              <a:t>two</a:t>
            </a:r>
            <a:r>
              <a:rPr lang="cs-CZ" sz="1700"/>
              <a:t> </a:t>
            </a:r>
            <a:r>
              <a:rPr lang="cs-CZ" sz="1700" err="1"/>
              <a:t>dimensions</a:t>
            </a:r>
            <a:r>
              <a:rPr lang="cs-CZ" sz="1700"/>
              <a:t>.
</a:t>
            </a:r>
            <a:r>
              <a:rPr lang="cs-CZ" sz="1700" err="1"/>
              <a:t>What</a:t>
            </a:r>
            <a:r>
              <a:rPr lang="cs-CZ" sz="1700"/>
              <a:t> to do </a:t>
            </a:r>
            <a:r>
              <a:rPr lang="cs-CZ" sz="1700" err="1"/>
              <a:t>about</a:t>
            </a:r>
            <a:r>
              <a:rPr lang="cs-CZ" sz="1700"/>
              <a:t> </a:t>
            </a:r>
            <a:r>
              <a:rPr lang="cs-CZ" sz="1700" err="1"/>
              <a:t>it</a:t>
            </a:r>
            <a:r>
              <a:rPr lang="cs-CZ" sz="1700"/>
              <a:t>?
</a:t>
            </a:r>
            <a:r>
              <a:rPr lang="cs-CZ" sz="1700" err="1"/>
              <a:t>The</a:t>
            </a:r>
            <a:r>
              <a:rPr lang="cs-CZ" sz="1700"/>
              <a:t> </a:t>
            </a:r>
            <a:r>
              <a:rPr lang="cs-CZ" sz="1700" err="1"/>
              <a:t>economic</a:t>
            </a:r>
            <a:r>
              <a:rPr lang="cs-CZ" sz="1700"/>
              <a:t> </a:t>
            </a:r>
            <a:r>
              <a:rPr lang="cs-CZ" sz="1700" err="1"/>
              <a:t>dimension</a:t>
            </a:r>
            <a:r>
              <a:rPr lang="cs-CZ" sz="1700"/>
              <a:t> </a:t>
            </a:r>
            <a:r>
              <a:rPr lang="cs-CZ" sz="1700" err="1"/>
              <a:t>is</a:t>
            </a:r>
            <a:r>
              <a:rPr lang="cs-CZ" sz="1700"/>
              <a:t> more </a:t>
            </a:r>
            <a:r>
              <a:rPr lang="cs-CZ" sz="1700" err="1"/>
              <a:t>important</a:t>
            </a:r>
            <a:r>
              <a:rPr lang="cs-CZ" sz="1700"/>
              <a:t> </a:t>
            </a:r>
            <a:r>
              <a:rPr lang="cs-CZ" sz="1700" err="1"/>
              <a:t>for</a:t>
            </a:r>
            <a:r>
              <a:rPr lang="cs-CZ" sz="1700"/>
              <a:t> </a:t>
            </a:r>
            <a:r>
              <a:rPr lang="cs-CZ" sz="1700" err="1"/>
              <a:t>left-wing</a:t>
            </a:r>
            <a:r>
              <a:rPr lang="cs-CZ" sz="1700"/>
              <a:t> </a:t>
            </a:r>
            <a:r>
              <a:rPr lang="cs-CZ" sz="1700" err="1"/>
              <a:t>voters</a:t>
            </a:r>
            <a:r>
              <a:rPr lang="cs-CZ" sz="1700"/>
              <a:t>
</a:t>
            </a:r>
            <a:r>
              <a:rPr lang="cs-CZ" sz="1700" err="1"/>
              <a:t>The</a:t>
            </a:r>
            <a:r>
              <a:rPr lang="cs-CZ" sz="1700"/>
              <a:t> </a:t>
            </a:r>
            <a:r>
              <a:rPr lang="cs-CZ" sz="1700" err="1"/>
              <a:t>cultural</a:t>
            </a:r>
            <a:r>
              <a:rPr lang="cs-CZ" sz="1700"/>
              <a:t> </a:t>
            </a:r>
            <a:r>
              <a:rPr lang="cs-CZ" sz="1700" err="1"/>
              <a:t>dimension</a:t>
            </a:r>
            <a:r>
              <a:rPr lang="cs-CZ" sz="1700"/>
              <a:t> </a:t>
            </a:r>
            <a:r>
              <a:rPr lang="cs-CZ" sz="1700" err="1"/>
              <a:t>is</a:t>
            </a:r>
            <a:r>
              <a:rPr lang="cs-CZ" sz="1700"/>
              <a:t> more </a:t>
            </a:r>
            <a:r>
              <a:rPr lang="cs-CZ" sz="1700" err="1"/>
              <a:t>important</a:t>
            </a:r>
            <a:r>
              <a:rPr lang="cs-CZ" sz="1700"/>
              <a:t> </a:t>
            </a:r>
            <a:r>
              <a:rPr lang="cs-CZ" sz="1700" err="1"/>
              <a:t>for</a:t>
            </a:r>
            <a:r>
              <a:rPr lang="cs-CZ" sz="1700"/>
              <a:t> </a:t>
            </a:r>
            <a:r>
              <a:rPr lang="cs-CZ" sz="1700" err="1"/>
              <a:t>right-wing</a:t>
            </a:r>
            <a:r>
              <a:rPr lang="cs-CZ" sz="1700"/>
              <a:t> </a:t>
            </a:r>
            <a:r>
              <a:rPr lang="cs-CZ" sz="1700" err="1"/>
              <a:t>voters</a:t>
            </a:r>
            <a:endParaRPr lang="cs-CZ" sz="1700"/>
          </a:p>
        </p:txBody>
      </p:sp>
      <p:pic>
        <p:nvPicPr>
          <p:cNvPr id="5" name="Obrázek 4" descr="Obsah obrázku diagram, řada/pruh, text, Vykreslený graf&#10;&#10;Popis byl vytvořen automaticky">
            <a:extLst>
              <a:ext uri="{FF2B5EF4-FFF2-40B4-BE49-F238E27FC236}">
                <a16:creationId xmlns:a16="http://schemas.microsoft.com/office/drawing/2014/main" id="{3203DA65-61C0-E317-8E99-B776F0777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262" y="2573756"/>
            <a:ext cx="6903720" cy="4021416"/>
          </a:xfrm>
          <a:prstGeom prst="rect">
            <a:avLst/>
          </a:prstGeom>
        </p:spPr>
      </p:pic>
      <p:pic>
        <p:nvPicPr>
          <p:cNvPr id="7" name="Obrázek 6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4830E93E-1CFC-27A3-FDAE-A5FC897C1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963" y="0"/>
            <a:ext cx="3958327" cy="172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06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3440FF-E217-4AEF-3B67-06BD62E47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The</a:t>
            </a:r>
            <a:r>
              <a:rPr lang="cs-CZ"/>
              <a:t> "second </a:t>
            </a:r>
            <a:r>
              <a:rPr lang="cs-CZ" err="1"/>
              <a:t>dimension</a:t>
            </a:r>
            <a:r>
              <a:rPr lang="cs-CZ"/>
              <a:t>" </a:t>
            </a:r>
            <a:r>
              <a:rPr lang="cs-CZ" err="1"/>
              <a:t>is</a:t>
            </a:r>
            <a:r>
              <a:rPr lang="cs-CZ"/>
              <a:t> </a:t>
            </a:r>
            <a:r>
              <a:rPr lang="cs-CZ" err="1"/>
              <a:t>gaining</a:t>
            </a:r>
            <a:r>
              <a:rPr lang="cs-CZ"/>
              <a:t> </a:t>
            </a:r>
            <a:r>
              <a:rPr lang="cs-CZ" err="1"/>
              <a:t>importance</a:t>
            </a:r>
            <a:r>
              <a:rPr lang="cs-CZ"/>
              <a:t> (in Western </a:t>
            </a:r>
            <a:r>
              <a:rPr lang="cs-CZ" err="1"/>
              <a:t>Europe</a:t>
            </a:r>
            <a:r>
              <a:rPr lang="cs-CZ"/>
              <a:t>)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416837-AF54-BB5D-44B3-8A26B2D20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65" y="2171699"/>
            <a:ext cx="5766366" cy="3714751"/>
          </a:xfrm>
        </p:spPr>
        <p:txBody>
          <a:bodyPr>
            <a:normAutofit/>
          </a:bodyPr>
          <a:lstStyle/>
          <a:p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importance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the</a:t>
            </a:r>
            <a:r>
              <a:rPr lang="cs-CZ"/>
              <a:t> GAL/TAN </a:t>
            </a:r>
            <a:r>
              <a:rPr lang="cs-CZ" err="1"/>
              <a:t>dimension</a:t>
            </a:r>
            <a:r>
              <a:rPr lang="cs-CZ"/>
              <a:t> has </a:t>
            </a:r>
            <a:r>
              <a:rPr lang="cs-CZ" err="1"/>
              <a:t>increased</a:t>
            </a:r>
            <a:r>
              <a:rPr lang="cs-CZ"/>
              <a:t>
</a:t>
            </a:r>
            <a:r>
              <a:rPr lang="cs-CZ" err="1"/>
              <a:t>E.g</a:t>
            </a:r>
            <a:r>
              <a:rPr lang="cs-CZ"/>
              <a:t>. in </a:t>
            </a:r>
            <a:r>
              <a:rPr lang="cs-CZ" err="1"/>
              <a:t>electoral</a:t>
            </a:r>
            <a:r>
              <a:rPr lang="cs-CZ"/>
              <a:t> </a:t>
            </a:r>
            <a:r>
              <a:rPr lang="cs-CZ" err="1"/>
              <a:t>decision-making</a:t>
            </a:r>
            <a:r>
              <a:rPr lang="cs-CZ"/>
              <a:t>
EES data (1999-2019)
</a:t>
            </a:r>
            <a:r>
              <a:rPr lang="cs-CZ" err="1"/>
              <a:t>The</a:t>
            </a:r>
            <a:r>
              <a:rPr lang="cs-CZ"/>
              <a:t> distance on </a:t>
            </a:r>
            <a:r>
              <a:rPr lang="cs-CZ" err="1"/>
              <a:t>the</a:t>
            </a:r>
            <a:r>
              <a:rPr lang="cs-CZ"/>
              <a:t> GAL/TAN axis </a:t>
            </a:r>
            <a:r>
              <a:rPr lang="cs-CZ" err="1"/>
              <a:t>reduces</a:t>
            </a:r>
            <a:r>
              <a:rPr lang="cs-CZ"/>
              <a:t> </a:t>
            </a:r>
            <a:r>
              <a:rPr lang="cs-CZ" err="1"/>
              <a:t>the</a:t>
            </a:r>
            <a:r>
              <a:rPr lang="cs-CZ"/>
              <a:t> probability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choosing</a:t>
            </a:r>
            <a:r>
              <a:rPr lang="cs-CZ"/>
              <a:t> a </a:t>
            </a:r>
            <a:r>
              <a:rPr lang="cs-CZ" err="1"/>
              <a:t>political</a:t>
            </a:r>
            <a:r>
              <a:rPr lang="cs-CZ"/>
              <a:t> party</a:t>
            </a:r>
          </a:p>
          <a:p>
            <a:r>
              <a:rPr lang="cs-CZ" err="1"/>
              <a:t>Economic</a:t>
            </a:r>
            <a:r>
              <a:rPr lang="cs-CZ"/>
              <a:t> </a:t>
            </a:r>
            <a:r>
              <a:rPr lang="cs-CZ" err="1"/>
              <a:t>dimension</a:t>
            </a:r>
            <a:r>
              <a:rPr lang="cs-CZ"/>
              <a:t> </a:t>
            </a:r>
            <a:r>
              <a:rPr lang="cs-CZ" err="1"/>
              <a:t>stable</a:t>
            </a:r>
            <a:endParaRPr lang="cs-CZ"/>
          </a:p>
          <a:p>
            <a:endParaRPr lang="cs-CZ"/>
          </a:p>
        </p:txBody>
      </p:sp>
      <p:pic>
        <p:nvPicPr>
          <p:cNvPr id="8" name="Zástupný obsah 4" descr="Obsah obrázku text, snímek obrazovky, diagram, Barevnost&#10;&#10;Popis byl vytvořen automaticky">
            <a:extLst>
              <a:ext uri="{FF2B5EF4-FFF2-40B4-BE49-F238E27FC236}">
                <a16:creationId xmlns:a16="http://schemas.microsoft.com/office/drawing/2014/main" id="{979FAFF6-5840-11BA-7F11-FC545273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430" y="1137690"/>
            <a:ext cx="4961506" cy="2955950"/>
          </a:xfrm>
          <a:prstGeom prst="rect">
            <a:avLst/>
          </a:prstGeom>
        </p:spPr>
      </p:pic>
      <p:pic>
        <p:nvPicPr>
          <p:cNvPr id="10" name="Obrázek 9" descr="Obsah obrázku text, diagram, řada/pruh, Paralelní&#10;&#10;Popis byl vytvořen automaticky">
            <a:extLst>
              <a:ext uri="{FF2B5EF4-FFF2-40B4-BE49-F238E27FC236}">
                <a16:creationId xmlns:a16="http://schemas.microsoft.com/office/drawing/2014/main" id="{2244D0BA-39AB-7A01-B834-ECCDD6483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430" y="3339232"/>
            <a:ext cx="5363938" cy="3422932"/>
          </a:xfrm>
          <a:prstGeom prst="rect">
            <a:avLst/>
          </a:prstGeom>
        </p:spPr>
      </p:pic>
      <p:pic>
        <p:nvPicPr>
          <p:cNvPr id="12" name="Obrázek 11" descr="Obsah obrázku text, snímek obrazovky, Písmo, algebra&#10;&#10;Popis byl vytvořen automaticky">
            <a:extLst>
              <a:ext uri="{FF2B5EF4-FFF2-40B4-BE49-F238E27FC236}">
                <a16:creationId xmlns:a16="http://schemas.microsoft.com/office/drawing/2014/main" id="{3E4A3A25-04B7-C8C5-37B0-16951EDA3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61" y="5705329"/>
            <a:ext cx="3217071" cy="111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19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54ED9C-A8C9-B157-5842-6695BB02B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89" y="3703975"/>
            <a:ext cx="4818215" cy="2398713"/>
          </a:xfrm>
        </p:spPr>
        <p:txBody>
          <a:bodyPr>
            <a:normAutofit/>
          </a:bodyPr>
          <a:lstStyle/>
          <a:p>
            <a:pPr algn="ctr"/>
            <a:r>
              <a:rPr lang="cs-CZ" sz="4000" err="1"/>
              <a:t>Populism</a:t>
            </a:r>
            <a:r>
              <a:rPr lang="cs-CZ" sz="4000"/>
              <a:t>?</a:t>
            </a:r>
          </a:p>
        </p:txBody>
      </p:sp>
      <p:pic>
        <p:nvPicPr>
          <p:cNvPr id="5" name="Obrázek 4" descr="Obsah obrázku Lidská tvář, muž, oblečení, oblek&#10;&#10;Popis byl vytvořen automaticky">
            <a:extLst>
              <a:ext uri="{FF2B5EF4-FFF2-40B4-BE49-F238E27FC236}">
                <a16:creationId xmlns:a16="http://schemas.microsoft.com/office/drawing/2014/main" id="{33170B6E-B8CE-67FC-19E4-DFD98FA7A4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681" b="9092"/>
          <a:stretch/>
        </p:blipFill>
        <p:spPr>
          <a:xfrm>
            <a:off x="2" y="1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3E1495-E4A2-ADED-A941-4E1A98081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604" y="3703975"/>
            <a:ext cx="6229696" cy="3154025"/>
          </a:xfrm>
        </p:spPr>
        <p:txBody>
          <a:bodyPr anchor="ctr">
            <a:normAutofit fontScale="85000" lnSpcReduction="20000"/>
          </a:bodyPr>
          <a:lstStyle/>
          <a:p>
            <a:r>
              <a:rPr lang="cs-CZ" sz="2000" err="1"/>
              <a:t>Political</a:t>
            </a:r>
            <a:r>
              <a:rPr lang="cs-CZ" sz="2000"/>
              <a:t> style?
</a:t>
            </a:r>
            <a:r>
              <a:rPr lang="cs-CZ" sz="2000" err="1"/>
              <a:t>Rhetoric</a:t>
            </a:r>
            <a:r>
              <a:rPr lang="cs-CZ" sz="2000"/>
              <a:t>?
Ideology?
</a:t>
            </a:r>
            <a:r>
              <a:rPr lang="cs-CZ" sz="2000" err="1"/>
              <a:t>The</a:t>
            </a:r>
            <a:r>
              <a:rPr lang="cs-CZ" sz="2000"/>
              <a:t> idea </a:t>
            </a:r>
            <a:r>
              <a:rPr lang="cs-CZ" sz="2000" err="1"/>
              <a:t>that</a:t>
            </a:r>
            <a:r>
              <a:rPr lang="cs-CZ" sz="2000"/>
              <a:t> a </a:t>
            </a:r>
            <a:r>
              <a:rPr lang="cs-CZ" sz="2000" err="1"/>
              <a:t>nation</a:t>
            </a:r>
            <a:r>
              <a:rPr lang="cs-CZ" sz="2000"/>
              <a:t> </a:t>
            </a:r>
            <a:r>
              <a:rPr lang="cs-CZ" sz="2000" err="1"/>
              <a:t>is</a:t>
            </a:r>
            <a:r>
              <a:rPr lang="cs-CZ" sz="2000"/>
              <a:t> </a:t>
            </a:r>
            <a:r>
              <a:rPr lang="cs-CZ" sz="2000" err="1"/>
              <a:t>divided</a:t>
            </a:r>
            <a:r>
              <a:rPr lang="cs-CZ" sz="2000"/>
              <a:t> </a:t>
            </a:r>
            <a:r>
              <a:rPr lang="cs-CZ" sz="2000" err="1"/>
              <a:t>into</a:t>
            </a:r>
            <a:r>
              <a:rPr lang="cs-CZ" sz="2000"/>
              <a:t> a </a:t>
            </a:r>
            <a:r>
              <a:rPr lang="cs-CZ" sz="2000" err="1"/>
              <a:t>good</a:t>
            </a:r>
            <a:r>
              <a:rPr lang="cs-CZ" sz="2000"/>
              <a:t> </a:t>
            </a:r>
            <a:r>
              <a:rPr lang="cs-CZ" sz="2000" err="1"/>
              <a:t>people</a:t>
            </a:r>
            <a:r>
              <a:rPr lang="cs-CZ" sz="2000"/>
              <a:t> and a </a:t>
            </a:r>
            <a:r>
              <a:rPr lang="cs-CZ" sz="2000" err="1"/>
              <a:t>bad</a:t>
            </a:r>
            <a:r>
              <a:rPr lang="cs-CZ" sz="2000"/>
              <a:t> </a:t>
            </a:r>
            <a:r>
              <a:rPr lang="cs-CZ" sz="2000" err="1"/>
              <a:t>elite</a:t>
            </a:r>
            <a:r>
              <a:rPr lang="cs-CZ" sz="2000"/>
              <a:t>
</a:t>
            </a:r>
            <a:r>
              <a:rPr lang="cs-CZ" sz="2000" err="1"/>
              <a:t>Moralism</a:t>
            </a:r>
            <a:r>
              <a:rPr lang="cs-CZ" sz="2000"/>
              <a:t>, </a:t>
            </a:r>
            <a:r>
              <a:rPr lang="cs-CZ" sz="2000" err="1"/>
              <a:t>people-orientation</a:t>
            </a:r>
            <a:r>
              <a:rPr lang="cs-CZ" sz="2000"/>
              <a:t>, anti-</a:t>
            </a:r>
            <a:r>
              <a:rPr lang="cs-CZ" sz="2000" err="1"/>
              <a:t>elitism</a:t>
            </a:r>
            <a:r>
              <a:rPr lang="cs-CZ" sz="2000"/>
              <a:t>
It </a:t>
            </a:r>
            <a:r>
              <a:rPr lang="cs-CZ" sz="2000" err="1"/>
              <a:t>does</a:t>
            </a:r>
            <a:r>
              <a:rPr lang="cs-CZ" sz="2000"/>
              <a:t> not </a:t>
            </a:r>
            <a:r>
              <a:rPr lang="cs-CZ" sz="2000" err="1"/>
              <a:t>work</a:t>
            </a:r>
            <a:r>
              <a:rPr lang="cs-CZ" sz="2000"/>
              <a:t> on </a:t>
            </a:r>
            <a:r>
              <a:rPr lang="cs-CZ" sz="2000" err="1"/>
              <a:t>its</a:t>
            </a:r>
            <a:r>
              <a:rPr lang="cs-CZ" sz="2000"/>
              <a:t> </a:t>
            </a:r>
            <a:r>
              <a:rPr lang="cs-CZ" sz="2000" err="1"/>
              <a:t>own</a:t>
            </a:r>
            <a:r>
              <a:rPr lang="cs-CZ" sz="2000"/>
              <a:t>
</a:t>
            </a:r>
            <a:r>
              <a:rPr lang="cs-CZ" sz="2000" err="1"/>
              <a:t>Programmatic</a:t>
            </a:r>
            <a:r>
              <a:rPr lang="cs-CZ" sz="2000"/>
              <a:t> </a:t>
            </a:r>
            <a:r>
              <a:rPr lang="cs-CZ" sz="2000" err="1"/>
              <a:t>limits</a:t>
            </a:r>
            <a:r>
              <a:rPr lang="cs-CZ" sz="2000"/>
              <a:t>
</a:t>
            </a:r>
            <a:r>
              <a:rPr lang="cs-CZ" sz="2000" err="1"/>
              <a:t>Linked</a:t>
            </a:r>
            <a:r>
              <a:rPr lang="cs-CZ" sz="2000"/>
              <a:t> to a </a:t>
            </a:r>
            <a:r>
              <a:rPr lang="cs-CZ" sz="2000" err="1"/>
              <a:t>visiting</a:t>
            </a:r>
            <a:r>
              <a:rPr lang="cs-CZ" sz="2000"/>
              <a:t> ideology
</a:t>
            </a:r>
            <a:r>
              <a:rPr lang="cs-CZ" sz="2000" err="1"/>
              <a:t>Populism</a:t>
            </a:r>
            <a:r>
              <a:rPr lang="cs-CZ" sz="2000"/>
              <a:t> </a:t>
            </a:r>
            <a:r>
              <a:rPr lang="cs-CZ" sz="2000" err="1"/>
              <a:t>of</a:t>
            </a:r>
            <a:r>
              <a:rPr lang="cs-CZ" sz="2000"/>
              <a:t> </a:t>
            </a:r>
            <a:r>
              <a:rPr lang="cs-CZ" sz="2000" err="1"/>
              <a:t>the</a:t>
            </a:r>
            <a:r>
              <a:rPr lang="cs-CZ" sz="2000"/>
              <a:t> </a:t>
            </a:r>
            <a:r>
              <a:rPr lang="cs-CZ" sz="2000" err="1"/>
              <a:t>Radical</a:t>
            </a:r>
            <a:r>
              <a:rPr lang="cs-CZ" sz="2000"/>
              <a:t> </a:t>
            </a:r>
            <a:r>
              <a:rPr lang="cs-CZ" sz="2000" err="1"/>
              <a:t>Right</a:t>
            </a:r>
            <a:r>
              <a:rPr lang="cs-CZ" sz="2000"/>
              <a:t> (RRP)</a:t>
            </a:r>
            <a:endParaRPr lang="cs-CZ" sz="800"/>
          </a:p>
          <a:p>
            <a:endParaRPr lang="cs-CZ" sz="800"/>
          </a:p>
        </p:txBody>
      </p:sp>
    </p:spTree>
    <p:extLst>
      <p:ext uri="{BB962C8B-B14F-4D97-AF65-F5344CB8AC3E}">
        <p14:creationId xmlns:p14="http://schemas.microsoft.com/office/powerpoint/2010/main" val="12581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8D1DC1-2666-4D42-0C96-1924783CD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294"/>
            <a:ext cx="10515600" cy="5047011"/>
          </a:xfrm>
        </p:spPr>
        <p:txBody>
          <a:bodyPr>
            <a:normAutofit fontScale="92500" lnSpcReduction="20000"/>
          </a:bodyPr>
          <a:lstStyle/>
          <a:p>
            <a:r>
              <a:rPr lang="cs-CZ" sz="2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„</a:t>
            </a:r>
            <a:r>
              <a:rPr lang="cs-CZ" sz="2200" err="1"/>
              <a:t>Mental</a:t>
            </a:r>
            <a:r>
              <a:rPr lang="cs-CZ" sz="2200"/>
              <a:t> </a:t>
            </a:r>
            <a:r>
              <a:rPr lang="cs-CZ" sz="2200" err="1"/>
              <a:t>models</a:t>
            </a:r>
            <a:r>
              <a:rPr lang="cs-CZ" sz="2200"/>
              <a:t> </a:t>
            </a:r>
            <a:r>
              <a:rPr lang="cs-CZ" sz="2200" err="1"/>
              <a:t>that</a:t>
            </a:r>
            <a:r>
              <a:rPr lang="cs-CZ" sz="2200"/>
              <a:t> </a:t>
            </a:r>
            <a:r>
              <a:rPr lang="cs-CZ" sz="2200" err="1"/>
              <a:t>ensure</a:t>
            </a:r>
            <a:r>
              <a:rPr lang="cs-CZ" sz="2200"/>
              <a:t> </a:t>
            </a:r>
            <a:r>
              <a:rPr lang="cs-CZ" sz="2200" err="1"/>
              <a:t>interpretation</a:t>
            </a:r>
            <a:r>
              <a:rPr lang="cs-CZ" sz="2200"/>
              <a:t> </a:t>
            </a:r>
            <a:r>
              <a:rPr lang="cs-CZ" sz="2200" err="1"/>
              <a:t>of</a:t>
            </a:r>
            <a:r>
              <a:rPr lang="cs-CZ" sz="2200"/>
              <a:t> </a:t>
            </a:r>
            <a:r>
              <a:rPr lang="cs-CZ" sz="2200" err="1"/>
              <a:t>our</a:t>
            </a:r>
            <a:r>
              <a:rPr lang="cs-CZ" sz="2200"/>
              <a:t> environment and </a:t>
            </a:r>
            <a:r>
              <a:rPr lang="cs-CZ" sz="2200" err="1"/>
              <a:t>ideas</a:t>
            </a:r>
            <a:r>
              <a:rPr lang="cs-CZ" sz="2200"/>
              <a:t> </a:t>
            </a:r>
            <a:r>
              <a:rPr lang="cs-CZ" sz="2200" err="1"/>
              <a:t>about</a:t>
            </a:r>
            <a:r>
              <a:rPr lang="cs-CZ" sz="2200"/>
              <a:t> </a:t>
            </a:r>
            <a:r>
              <a:rPr lang="cs-CZ" sz="2200" err="1"/>
              <a:t>how</a:t>
            </a:r>
            <a:r>
              <a:rPr lang="cs-CZ" sz="2200"/>
              <a:t> </a:t>
            </a:r>
            <a:r>
              <a:rPr lang="cs-CZ" sz="2200" err="1"/>
              <a:t>this</a:t>
            </a:r>
            <a:r>
              <a:rPr lang="cs-CZ" sz="2200"/>
              <a:t> environment </a:t>
            </a:r>
            <a:r>
              <a:rPr lang="cs-CZ" sz="2200" err="1"/>
              <a:t>should</a:t>
            </a:r>
            <a:r>
              <a:rPr lang="cs-CZ" sz="2200"/>
              <a:t> </a:t>
            </a:r>
            <a:r>
              <a:rPr lang="cs-CZ" sz="2200" err="1"/>
              <a:t>be</a:t>
            </a:r>
            <a:r>
              <a:rPr lang="cs-CZ" sz="2200"/>
              <a:t> </a:t>
            </a:r>
            <a:r>
              <a:rPr lang="cs-CZ" sz="2200" err="1"/>
              <a:t>structured</a:t>
            </a:r>
            <a:r>
              <a:rPr lang="cs-CZ" sz="2200"/>
              <a:t> </a:t>
            </a:r>
            <a:r>
              <a:rPr lang="cs-CZ" sz="2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“ (</a:t>
            </a:r>
            <a:r>
              <a:rPr lang="cs-CZ" sz="22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Denzaou</a:t>
            </a:r>
            <a:r>
              <a:rPr lang="cs-CZ" sz="2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and </a:t>
            </a:r>
            <a:r>
              <a:rPr lang="cs-CZ" sz="22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North</a:t>
            </a:r>
            <a:r>
              <a:rPr lang="cs-CZ" sz="2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1994)</a:t>
            </a:r>
          </a:p>
          <a:p>
            <a:endParaRPr lang="cs-CZ" sz="2200" kern="10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cs-CZ" sz="2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„</a:t>
            </a:r>
            <a:r>
              <a:rPr lang="cs-CZ" sz="2200">
                <a:latin typeface="Aptos" panose="020B0004020202020204" pitchFamily="34" charset="0"/>
              </a:rPr>
              <a:t>A set </a:t>
            </a:r>
            <a:r>
              <a:rPr lang="cs-CZ" sz="2200" err="1">
                <a:latin typeface="Aptos" panose="020B0004020202020204" pitchFamily="34" charset="0"/>
              </a:rPr>
              <a:t>of</a:t>
            </a:r>
            <a:r>
              <a:rPr lang="cs-CZ" sz="2200">
                <a:latin typeface="Aptos" panose="020B0004020202020204" pitchFamily="34" charset="0"/>
              </a:rPr>
              <a:t> </a:t>
            </a:r>
            <a:r>
              <a:rPr lang="cs-CZ" sz="2200" err="1">
                <a:latin typeface="Aptos" panose="020B0004020202020204" pitchFamily="34" charset="0"/>
              </a:rPr>
              <a:t>ideas</a:t>
            </a:r>
            <a:r>
              <a:rPr lang="cs-CZ" sz="2200">
                <a:latin typeface="Aptos" panose="020B0004020202020204" pitchFamily="34" charset="0"/>
              </a:rPr>
              <a:t> </a:t>
            </a:r>
            <a:r>
              <a:rPr lang="cs-CZ" sz="2200" err="1">
                <a:latin typeface="Aptos" panose="020B0004020202020204" pitchFamily="34" charset="0"/>
              </a:rPr>
              <a:t>about</a:t>
            </a:r>
            <a:r>
              <a:rPr lang="cs-CZ" sz="2200">
                <a:latin typeface="Aptos" panose="020B0004020202020204" pitchFamily="34" charset="0"/>
              </a:rPr>
              <a:t> </a:t>
            </a:r>
            <a:r>
              <a:rPr lang="cs-CZ" sz="2200" err="1">
                <a:latin typeface="Aptos" panose="020B0004020202020204" pitchFamily="34" charset="0"/>
              </a:rPr>
              <a:t>the</a:t>
            </a:r>
            <a:r>
              <a:rPr lang="cs-CZ" sz="2200">
                <a:latin typeface="Aptos" panose="020B0004020202020204" pitchFamily="34" charset="0"/>
              </a:rPr>
              <a:t> </a:t>
            </a:r>
            <a:r>
              <a:rPr lang="cs-CZ" sz="2200" err="1">
                <a:latin typeface="Aptos" panose="020B0004020202020204" pitchFamily="34" charset="0"/>
              </a:rPr>
              <a:t>appropriate</a:t>
            </a:r>
            <a:r>
              <a:rPr lang="cs-CZ" sz="2200">
                <a:latin typeface="Aptos" panose="020B0004020202020204" pitchFamily="34" charset="0"/>
              </a:rPr>
              <a:t> </a:t>
            </a:r>
            <a:r>
              <a:rPr lang="cs-CZ" sz="2200" err="1">
                <a:latin typeface="Aptos" panose="020B0004020202020204" pitchFamily="34" charset="0"/>
              </a:rPr>
              <a:t>order</a:t>
            </a:r>
            <a:r>
              <a:rPr lang="cs-CZ" sz="2200">
                <a:latin typeface="Aptos" panose="020B0004020202020204" pitchFamily="34" charset="0"/>
              </a:rPr>
              <a:t> </a:t>
            </a:r>
            <a:r>
              <a:rPr lang="cs-CZ" sz="2200" err="1">
                <a:latin typeface="Aptos" panose="020B0004020202020204" pitchFamily="34" charset="0"/>
              </a:rPr>
              <a:t>of</a:t>
            </a:r>
            <a:r>
              <a:rPr lang="cs-CZ" sz="2200">
                <a:latin typeface="Aptos" panose="020B0004020202020204" pitchFamily="34" charset="0"/>
              </a:rPr>
              <a:t> society and </a:t>
            </a:r>
            <a:r>
              <a:rPr lang="cs-CZ" sz="2200" err="1">
                <a:latin typeface="Aptos" panose="020B0004020202020204" pitchFamily="34" charset="0"/>
              </a:rPr>
              <a:t>how</a:t>
            </a:r>
            <a:r>
              <a:rPr lang="cs-CZ" sz="2200">
                <a:latin typeface="Aptos" panose="020B0004020202020204" pitchFamily="34" charset="0"/>
              </a:rPr>
              <a:t> </a:t>
            </a:r>
            <a:r>
              <a:rPr lang="cs-CZ" sz="2200" err="1">
                <a:latin typeface="Aptos" panose="020B0004020202020204" pitchFamily="34" charset="0"/>
              </a:rPr>
              <a:t>this</a:t>
            </a:r>
            <a:r>
              <a:rPr lang="cs-CZ" sz="2200">
                <a:latin typeface="Aptos" panose="020B0004020202020204" pitchFamily="34" charset="0"/>
              </a:rPr>
              <a:t> </a:t>
            </a:r>
            <a:r>
              <a:rPr lang="cs-CZ" sz="2200" err="1">
                <a:latin typeface="Aptos" panose="020B0004020202020204" pitchFamily="34" charset="0"/>
              </a:rPr>
              <a:t>order</a:t>
            </a:r>
            <a:r>
              <a:rPr lang="cs-CZ" sz="2200">
                <a:latin typeface="Aptos" panose="020B0004020202020204" pitchFamily="34" charset="0"/>
              </a:rPr>
              <a:t> </a:t>
            </a:r>
            <a:r>
              <a:rPr lang="cs-CZ" sz="2200" err="1">
                <a:latin typeface="Aptos" panose="020B0004020202020204" pitchFamily="34" charset="0"/>
              </a:rPr>
              <a:t>should</a:t>
            </a:r>
            <a:r>
              <a:rPr lang="cs-CZ" sz="2200">
                <a:latin typeface="Aptos" panose="020B0004020202020204" pitchFamily="34" charset="0"/>
              </a:rPr>
              <a:t> </a:t>
            </a:r>
            <a:r>
              <a:rPr lang="cs-CZ" sz="2200" err="1">
                <a:latin typeface="Aptos" panose="020B0004020202020204" pitchFamily="34" charset="0"/>
              </a:rPr>
              <a:t>be</a:t>
            </a:r>
            <a:r>
              <a:rPr lang="cs-CZ" sz="2200">
                <a:latin typeface="Aptos" panose="020B0004020202020204" pitchFamily="34" charset="0"/>
              </a:rPr>
              <a:t> </a:t>
            </a:r>
            <a:r>
              <a:rPr lang="cs-CZ" sz="2200" err="1">
                <a:latin typeface="Aptos" panose="020B0004020202020204" pitchFamily="34" charset="0"/>
              </a:rPr>
              <a:t>achieved</a:t>
            </a:r>
            <a:r>
              <a:rPr lang="cs-CZ" sz="2200">
                <a:latin typeface="Aptos" panose="020B0004020202020204" pitchFamily="34" charset="0"/>
              </a:rPr>
              <a:t> </a:t>
            </a:r>
            <a:r>
              <a:rPr lang="cs-CZ" sz="2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“ (</a:t>
            </a:r>
            <a:r>
              <a:rPr lang="cs-CZ" sz="22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Erikson</a:t>
            </a:r>
            <a:r>
              <a:rPr lang="cs-CZ" sz="2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and </a:t>
            </a:r>
            <a:r>
              <a:rPr lang="cs-CZ" sz="22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Tedin</a:t>
            </a:r>
            <a:r>
              <a:rPr lang="cs-CZ" sz="2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2003)</a:t>
            </a:r>
          </a:p>
          <a:p>
            <a:endParaRPr lang="cs-CZ" sz="2200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2200" kern="100" noProof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Heywood</a:t>
            </a:r>
            <a:r>
              <a:rPr lang="en-US" sz="2200" kern="100" noProof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itchFamily="2" charset="2"/>
              </a:rPr>
              <a:t> (2019):</a:t>
            </a:r>
            <a:endParaRPr lang="en-US" sz="2200" kern="100" noProof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noProof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From a social-scientific viewpoint, an ideology is a more or less</a:t>
            </a:r>
          </a:p>
          <a:p>
            <a:pPr marL="0" indent="0">
              <a:buNone/>
            </a:pPr>
            <a:r>
              <a:rPr lang="en-US" sz="2200" noProof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coherent set of ideas that provides a basis for organized political</a:t>
            </a:r>
            <a:r>
              <a:rPr lang="en-US" sz="2200" noProof="0"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200" noProof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action, whether this is intended to preserve, modify or overthrow</a:t>
            </a:r>
          </a:p>
          <a:p>
            <a:pPr marL="0" indent="0">
              <a:buNone/>
            </a:pPr>
            <a:r>
              <a:rPr lang="en-US" sz="2200" noProof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the existing system of power relationships. </a:t>
            </a:r>
          </a:p>
          <a:p>
            <a:pPr marL="0" indent="0">
              <a:buNone/>
            </a:pPr>
            <a:r>
              <a:rPr lang="en-US" sz="2200" noProof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All ideologies therefore </a:t>
            </a:r>
          </a:p>
          <a:p>
            <a:pPr marL="514350" indent="-514350">
              <a:buAutoNum type="arabicParenBoth"/>
            </a:pPr>
            <a:r>
              <a:rPr lang="en-US" sz="2200" noProof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offer an account of the existing order, usually in the form of a ‘world-view’, </a:t>
            </a:r>
          </a:p>
          <a:p>
            <a:pPr marL="514350" indent="-514350">
              <a:buAutoNum type="arabicParenBoth"/>
            </a:pPr>
            <a:r>
              <a:rPr lang="en-US" sz="2200" noProof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provide a model of a desired future, a vision of the Good Society, and </a:t>
            </a:r>
          </a:p>
          <a:p>
            <a:pPr marL="514350" indent="-514350">
              <a:buAutoNum type="arabicParenBoth"/>
            </a:pPr>
            <a:r>
              <a:rPr lang="en-US" sz="2200" noProof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outline how political change can and should be brought about.</a:t>
            </a:r>
          </a:p>
          <a:p>
            <a:endParaRPr lang="cs-CZ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>
              <a:latin typeface="Aptos" panose="020B000402020202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4E8623E-4D97-6A07-43A9-C32F1A55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Ideologies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668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456DD4-9AD3-DEA3-012A-0024D0CCD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Ideologies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F07A41-B800-6B74-1D8D-959960DCE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lnSpcReduction="10000"/>
          </a:bodyPr>
          <a:lstStyle/>
          <a:p>
            <a:r>
              <a:rPr lang="en-US" noProof="0"/>
              <a:t>Descriptive and normative aspect
How the world works
How it should work
How to achieve it</a:t>
            </a:r>
          </a:p>
          <a:p>
            <a:r>
              <a:rPr lang="en-US" noProof="0"/>
              <a:t>
How do we perceive ideologies?
Like some irrational distortion
We call non-congruent opinions ideological
(But not our own’s </a:t>
            </a:r>
            <a:r>
              <a:rPr lang="en-US" noProof="0">
                <a:sym typeface="Wingdings" pitchFamily="2" charset="2"/>
              </a:rPr>
              <a:t> )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23871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2797C0-2D71-938A-22DF-BCF427EF9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Grand </a:t>
            </a:r>
            <a:r>
              <a:rPr lang="cs-CZ" err="1"/>
              <a:t>ideologies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62B1BB-FBCB-5974-1CE5-3F09E1E75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err="1"/>
              <a:t>Liberalism</a:t>
            </a:r>
            <a:r>
              <a:rPr lang="cs-CZ"/>
              <a:t>
</a:t>
            </a:r>
            <a:r>
              <a:rPr lang="cs-CZ" err="1"/>
              <a:t>Conservatism</a:t>
            </a:r>
            <a:r>
              <a:rPr lang="cs-CZ"/>
              <a:t>
</a:t>
            </a:r>
            <a:r>
              <a:rPr lang="cs-CZ" err="1"/>
              <a:t>Socialism</a:t>
            </a:r>
            <a:endParaRPr lang="cs-CZ"/>
          </a:p>
          <a:p>
            <a:r>
              <a:rPr lang="cs-CZ"/>
              <a:t>
</a:t>
            </a:r>
            <a:r>
              <a:rPr lang="cs-CZ" err="1"/>
              <a:t>What's</a:t>
            </a:r>
            <a:r>
              <a:rPr lang="cs-CZ"/>
              <a:t> </a:t>
            </a:r>
            <a:r>
              <a:rPr lang="cs-CZ" err="1"/>
              <a:t>next</a:t>
            </a:r>
            <a:r>
              <a:rPr lang="cs-CZ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1857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F8F3D1-19D0-1704-53B3-52515D6B3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err="1"/>
              <a:t>Simplification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politics</a:t>
            </a:r>
            <a:r>
              <a:rPr lang="cs-CZ"/>
              <a:t>
</a:t>
            </a:r>
            <a:r>
              <a:rPr lang="cs-CZ" err="1"/>
              <a:t>Effective</a:t>
            </a:r>
            <a:r>
              <a:rPr lang="cs-CZ"/>
              <a:t>
</a:t>
            </a:r>
            <a:r>
              <a:rPr lang="cs-CZ" err="1"/>
              <a:t>Clear</a:t>
            </a:r>
            <a:r>
              <a:rPr lang="cs-CZ"/>
              <a:t> </a:t>
            </a:r>
            <a:r>
              <a:rPr lang="cs-CZ" err="1"/>
              <a:t>alternatives</a:t>
            </a:r>
            <a:r>
              <a:rPr lang="cs-CZ"/>
              <a:t>
</a:t>
            </a:r>
            <a:r>
              <a:rPr lang="cs-CZ" err="1"/>
              <a:t>Structuring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the</a:t>
            </a:r>
            <a:r>
              <a:rPr lang="cs-CZ"/>
              <a:t> party </a:t>
            </a:r>
            <a:r>
              <a:rPr lang="cs-CZ" err="1"/>
              <a:t>system</a:t>
            </a:r>
            <a:r>
              <a:rPr lang="cs-CZ"/>
              <a:t>
</a:t>
            </a:r>
            <a:r>
              <a:rPr lang="cs-CZ" err="1"/>
              <a:t>Neutral</a:t>
            </a:r>
            <a:r>
              <a:rPr lang="cs-CZ"/>
              <a:t>
</a:t>
            </a:r>
            <a:r>
              <a:rPr lang="cs-CZ" err="1"/>
              <a:t>System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organization</a:t>
            </a:r>
            <a:r>
              <a:rPr lang="cs-CZ"/>
              <a:t> and </a:t>
            </a:r>
            <a:r>
              <a:rPr lang="cs-CZ" err="1"/>
              <a:t>structuring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attitudes</a:t>
            </a:r>
            <a:r>
              <a:rPr lang="cs-CZ"/>
              <a:t>
</a:t>
            </a:r>
            <a:r>
              <a:rPr lang="cs-CZ" err="1"/>
              <a:t>Interpretative</a:t>
            </a:r>
            <a:r>
              <a:rPr lang="cs-CZ"/>
              <a:t> </a:t>
            </a:r>
            <a:r>
              <a:rPr lang="cs-CZ" err="1"/>
              <a:t>Frameworks</a:t>
            </a:r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D54C7EA-FF33-4121-EA1E-3F78129B5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Ideologies</a:t>
            </a:r>
            <a:r>
              <a:rPr lang="cs-CZ"/>
              <a:t> in </a:t>
            </a:r>
            <a:r>
              <a:rPr lang="cs-CZ" err="1"/>
              <a:t>political</a:t>
            </a:r>
            <a:r>
              <a:rPr lang="cs-CZ"/>
              <a:t> science</a:t>
            </a:r>
          </a:p>
        </p:txBody>
      </p:sp>
    </p:spTree>
    <p:extLst>
      <p:ext uri="{BB962C8B-B14F-4D97-AF65-F5344CB8AC3E}">
        <p14:creationId xmlns:p14="http://schemas.microsoft.com/office/powerpoint/2010/main" val="1363219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většovací sklo a otazník">
            <a:extLst>
              <a:ext uri="{FF2B5EF4-FFF2-40B4-BE49-F238E27FC236}">
                <a16:creationId xmlns:a16="http://schemas.microsoft.com/office/drawing/2014/main" id="{2711DFD5-989B-0938-FF2B-62435991F3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" r="1" b="1"/>
          <a:stretch/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9414" y="-733991"/>
            <a:ext cx="3020876" cy="12206596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567EA8-C72D-4B9B-D23F-6B2E9F9C9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6" y="0"/>
            <a:ext cx="2843402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FBFA78-9360-1E01-5448-6D5AE0A32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38704" y="21736"/>
            <a:ext cx="3152862" cy="6858008"/>
          </a:xfrm>
          <a:prstGeom prst="rect">
            <a:avLst/>
          </a:prstGeom>
          <a:gradFill flip="none" rotWithShape="1">
            <a:gsLst>
              <a:gs pos="5000">
                <a:schemeClr val="accent5">
                  <a:alpha val="48000"/>
                </a:schemeClr>
              </a:gs>
              <a:gs pos="42000">
                <a:schemeClr val="accent5">
                  <a:alpha val="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40453C-744F-DB3A-47EC-15EACE1DC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47" y="5288433"/>
            <a:ext cx="12199706" cy="1591311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9000">
                <a:schemeClr val="accent2">
                  <a:alpha val="0"/>
                </a:schemeClr>
              </a:gs>
            </a:gsLst>
            <a:lin ang="588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924B03-77BD-EAE3-2854-43363FF8E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96" y="2224929"/>
            <a:ext cx="3866773" cy="54428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4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C56094-B414-4062-E79A-AAAB630BC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4121944"/>
            <a:ext cx="9142222" cy="16787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>
                <a:solidFill>
                  <a:srgbClr val="FFFFFF"/>
                </a:solidFill>
              </a:rPr>
              <a:t>What does ideology often look like (in political science, in the media, in people's minds)?</a:t>
            </a:r>
          </a:p>
        </p:txBody>
      </p:sp>
    </p:spTree>
    <p:extLst>
      <p:ext uri="{BB962C8B-B14F-4D97-AF65-F5344CB8AC3E}">
        <p14:creationId xmlns:p14="http://schemas.microsoft.com/office/powerpoint/2010/main" val="348723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F79B0DD-2C63-4EE5-804F-B8E391FC1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7DB8AB-CD55-4C8F-9043-52652B89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6"/>
            <a:ext cx="5364255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059C5A-91CB-4024-9B4E-20082E25C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589" y="643466"/>
            <a:ext cx="5376806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CE08010-F4FA-DD10-F01B-DFDDED0C2F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666" y="955798"/>
            <a:ext cx="3433831" cy="206029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84884BF-A898-4EFF-9504-E13EBE3FF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3514513"/>
            <a:ext cx="5364255" cy="270340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text, snímek obrazovky, Písmo, diagram&#10;&#10;Popis byl vytvořen automaticky">
            <a:extLst>
              <a:ext uri="{FF2B5EF4-FFF2-40B4-BE49-F238E27FC236}">
                <a16:creationId xmlns:a16="http://schemas.microsoft.com/office/drawing/2014/main" id="{531D283E-B668-0766-8ABA-56241543F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066" y="3836247"/>
            <a:ext cx="4226251" cy="206029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B32D337-FDA6-4468-ADB1-7038E5FC0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589" y="3514513"/>
            <a:ext cx="5376806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BF5220-AD83-F286-1621-5D87D12BB6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630898"/>
            <a:ext cx="4733982" cy="710097"/>
          </a:xfrm>
          <a:prstGeom prst="rect">
            <a:avLst/>
          </a:prstGeom>
        </p:spPr>
      </p:pic>
      <p:pic>
        <p:nvPicPr>
          <p:cNvPr id="12" name="Obrázek 11" descr="Obsah obrázku text, snímek obrazovky, diagram, Písmo&#10;&#10;Popis byl vytvořen automaticky">
            <a:extLst>
              <a:ext uri="{FF2B5EF4-FFF2-40B4-BE49-F238E27FC236}">
                <a16:creationId xmlns:a16="http://schemas.microsoft.com/office/drawing/2014/main" id="{ACFA9AD7-AAE6-E421-375C-00CF2BC5F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411" y="3733279"/>
            <a:ext cx="3415086" cy="239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65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kreslené, socha, umění, cedule&#10;&#10;Popis byl vytvořen automaticky">
            <a:extLst>
              <a:ext uri="{FF2B5EF4-FFF2-40B4-BE49-F238E27FC236}">
                <a16:creationId xmlns:a16="http://schemas.microsoft.com/office/drawing/2014/main" id="{E20A41D9-3180-E641-2790-39FB02225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60000"/>
          </a:blip>
          <a:srcRect t="5360" b="20100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56B90B5-BF7E-1EE4-273F-1186F7043685}"/>
              </a:ext>
            </a:extLst>
          </p:cNvPr>
          <p:cNvSpPr txBox="1"/>
          <p:nvPr/>
        </p:nvSpPr>
        <p:spPr>
          <a:xfrm>
            <a:off x="838200" y="4943474"/>
            <a:ext cx="10165218" cy="1171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Left – Right (Europe)
Liberal – Conservative (USA)</a:t>
            </a:r>
          </a:p>
        </p:txBody>
      </p:sp>
    </p:spTree>
    <p:extLst>
      <p:ext uri="{BB962C8B-B14F-4D97-AF65-F5344CB8AC3E}">
        <p14:creationId xmlns:p14="http://schemas.microsoft.com/office/powerpoint/2010/main" val="20374647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29</Slides>
  <Notes>9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Motiv Office</vt:lpstr>
      <vt:lpstr>Ideologies</vt:lpstr>
      <vt:lpstr>Definition problem…</vt:lpstr>
      <vt:lpstr>Ideologies</vt:lpstr>
      <vt:lpstr>Ideologies</vt:lpstr>
      <vt:lpstr>Grand ideologies</vt:lpstr>
      <vt:lpstr>Ideologies in political science</vt:lpstr>
      <vt:lpstr>What does ideology often look like (in political science, in the media, in people's minds)?</vt:lpstr>
      <vt:lpstr>Prezentace aplikace PowerPoint</vt:lpstr>
      <vt:lpstr>Prezentace aplikace PowerPoint</vt:lpstr>
      <vt:lpstr>Basic political dimension</vt:lpstr>
      <vt:lpstr>Spatial approach to politics</vt:lpstr>
      <vt:lpstr>Prezentace aplikace PowerPoint</vt:lpstr>
      <vt:lpstr>What could be problematic?</vt:lpstr>
      <vt:lpstr>Post-communist context</vt:lpstr>
      <vt:lpstr>What does right and left mean?</vt:lpstr>
      <vt:lpstr>Prezentace aplikace PowerPoint</vt:lpstr>
      <vt:lpstr>What does this mean?</vt:lpstr>
      <vt:lpstr>How much do people know how to work with these concepts?</vt:lpstr>
      <vt:lpstr>Ideology as an identity or a set of attitudes?</vt:lpstr>
      <vt:lpstr>The actual content of attitude systems</vt:lpstr>
      <vt:lpstr>Organization of political attitudes</vt:lpstr>
      <vt:lpstr>Prezentace aplikace PowerPoint</vt:lpstr>
      <vt:lpstr>Prezentace aplikace PowerPoint</vt:lpstr>
      <vt:lpstr>Prezentace aplikace PowerPoint</vt:lpstr>
      <vt:lpstr>Study of Party Politics</vt:lpstr>
      <vt:lpstr>It manifests itself in a new so-called cleavage</vt:lpstr>
      <vt:lpstr>How do people deal with these dimensions?</vt:lpstr>
      <vt:lpstr>The "second dimension" is gaining importance (in Western Europe)</vt:lpstr>
      <vt:lpstr>Populism?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Lenka Hrbková</dc:creator>
  <cp:revision>2</cp:revision>
  <dcterms:created xsi:type="dcterms:W3CDTF">2024-10-10T08:11:19Z</dcterms:created>
  <dcterms:modified xsi:type="dcterms:W3CDTF">2024-11-17T07:29:49Z</dcterms:modified>
</cp:coreProperties>
</file>