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40"/>
  </p:notesMasterIdLst>
  <p:handoutMasterIdLst>
    <p:handoutMasterId r:id="rId41"/>
  </p:handoutMasterIdLst>
  <p:sldIdLst>
    <p:sldId id="257" r:id="rId5"/>
    <p:sldId id="258" r:id="rId6"/>
    <p:sldId id="319" r:id="rId7"/>
    <p:sldId id="281" r:id="rId8"/>
    <p:sldId id="326" r:id="rId9"/>
    <p:sldId id="327" r:id="rId10"/>
    <p:sldId id="328" r:id="rId11"/>
    <p:sldId id="259" r:id="rId12"/>
    <p:sldId id="262" r:id="rId13"/>
    <p:sldId id="325" r:id="rId14"/>
    <p:sldId id="263" r:id="rId15"/>
    <p:sldId id="322" r:id="rId16"/>
    <p:sldId id="323" r:id="rId17"/>
    <p:sldId id="324" r:id="rId18"/>
    <p:sldId id="265" r:id="rId19"/>
    <p:sldId id="320" r:id="rId20"/>
    <p:sldId id="266" r:id="rId21"/>
    <p:sldId id="330" r:id="rId22"/>
    <p:sldId id="267" r:id="rId23"/>
    <p:sldId id="268" r:id="rId24"/>
    <p:sldId id="332" r:id="rId25"/>
    <p:sldId id="269" r:id="rId26"/>
    <p:sldId id="331" r:id="rId27"/>
    <p:sldId id="333" r:id="rId28"/>
    <p:sldId id="261" r:id="rId29"/>
    <p:sldId id="334" r:id="rId30"/>
    <p:sldId id="335" r:id="rId31"/>
    <p:sldId id="321" r:id="rId32"/>
    <p:sldId id="337" r:id="rId33"/>
    <p:sldId id="340" r:id="rId34"/>
    <p:sldId id="341" r:id="rId35"/>
    <p:sldId id="339" r:id="rId36"/>
    <p:sldId id="329" r:id="rId37"/>
    <p:sldId id="312" r:id="rId38"/>
    <p:sldId id="318" r:id="rId3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91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AD54DB-8771-74BB-1ECE-703425CC8104}" v="171" dt="2024-12-02T10:34:54.8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2" autoAdjust="0"/>
    <p:restoredTop sz="95768" autoAdjust="0"/>
  </p:normalViewPr>
  <p:slideViewPr>
    <p:cSldViewPr snapToGrid="0">
      <p:cViewPr varScale="1">
        <p:scale>
          <a:sx n="122" d="100"/>
          <a:sy n="122" d="100"/>
        </p:scale>
        <p:origin x="224" y="288"/>
      </p:cViewPr>
      <p:guideLst>
        <p:guide orient="horz" pos="1117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408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199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s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16" name="Obrázek 1">
            <a:extLst>
              <a:ext uri="{FF2B5EF4-FFF2-40B4-BE49-F238E27FC236}">
                <a16:creationId xmlns:a16="http://schemas.microsoft.com/office/drawing/2014/main" id="{686B9209-7967-FD44-8CD4-1A043D81F1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600" cy="32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Obrázek 1">
            <a:extLst>
              <a:ext uri="{FF2B5EF4-FFF2-40B4-BE49-F238E27FC236}">
                <a16:creationId xmlns:a16="http://schemas.microsoft.com/office/drawing/2014/main" id="{BDD3A973-3C94-BA49-9119-A43BA20911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600" cy="32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pic>
        <p:nvPicPr>
          <p:cNvPr id="8" name="Obrázek 5">
            <a:extLst>
              <a:ext uri="{FF2B5EF4-FFF2-40B4-BE49-F238E27FC236}">
                <a16:creationId xmlns:a16="http://schemas.microsoft.com/office/drawing/2014/main" id="{9DA21460-CADB-4740-B3D5-D54924864F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vers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10" name="Obrázek 5">
            <a:extLst>
              <a:ext uri="{FF2B5EF4-FFF2-40B4-BE49-F238E27FC236}">
                <a16:creationId xmlns:a16="http://schemas.microsoft.com/office/drawing/2014/main" id="{CA8E96D4-2A3D-C94F-9CCC-55F1396191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2" y="414000"/>
            <a:ext cx="2325596" cy="67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- invers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59102D7A-5B79-554D-9729-9E15E37F7F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2" y="414000"/>
            <a:ext cx="2325596" cy="67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600" cy="324095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logo slid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5">
            <a:extLst>
              <a:ext uri="{FF2B5EF4-FFF2-40B4-BE49-F238E27FC236}">
                <a16:creationId xmlns:a16="http://schemas.microsoft.com/office/drawing/2014/main" id="{5B040CE2-AEE0-F940-B2B1-2A27CE1D2F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7000" y="2618763"/>
            <a:ext cx="5598000" cy="162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242" y="2298933"/>
            <a:ext cx="8712448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"/>
          <p:cNvSpPr txBox="1">
            <a:spLocks noGrp="1"/>
          </p:cNvSpPr>
          <p:nvPr>
            <p:ph type="subTitle" idx="1"/>
          </p:nvPr>
        </p:nvSpPr>
        <p:spPr>
          <a:xfrm>
            <a:off x="1721012" y="2660433"/>
            <a:ext cx="3876800" cy="6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9" name="Google Shape;69;p5"/>
          <p:cNvSpPr txBox="1">
            <a:spLocks noGrp="1"/>
          </p:cNvSpPr>
          <p:nvPr>
            <p:ph type="subTitle" idx="2"/>
          </p:nvPr>
        </p:nvSpPr>
        <p:spPr>
          <a:xfrm>
            <a:off x="6594188" y="2660433"/>
            <a:ext cx="3876800" cy="6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0" name="Google Shape;70;p5"/>
          <p:cNvSpPr txBox="1">
            <a:spLocks noGrp="1"/>
          </p:cNvSpPr>
          <p:nvPr>
            <p:ph type="subTitle" idx="3"/>
          </p:nvPr>
        </p:nvSpPr>
        <p:spPr>
          <a:xfrm>
            <a:off x="1720812" y="3251200"/>
            <a:ext cx="3877200" cy="26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C8C2"/>
              </a:buClr>
              <a:buSzPts val="1200"/>
              <a:buFont typeface="Manrope"/>
              <a:buChar char="■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C8C2"/>
              </a:buClr>
              <a:buSzPts val="1200"/>
              <a:buFont typeface="Manrope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C8C2"/>
              </a:buClr>
              <a:buSzPts val="1200"/>
              <a:buFont typeface="Manrope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C8C2"/>
              </a:buClr>
              <a:buSzPts val="1200"/>
              <a:buFont typeface="Manrope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C8C2"/>
              </a:buClr>
              <a:buSzPts val="1200"/>
              <a:buFont typeface="Manrope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C8C2"/>
              </a:buClr>
              <a:buSzPts val="1200"/>
              <a:buFont typeface="Manrope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C8C2"/>
              </a:buClr>
              <a:buSzPts val="1200"/>
              <a:buFont typeface="Manrope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C8C2"/>
              </a:buClr>
              <a:buSzPts val="1200"/>
              <a:buFont typeface="Manrope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C8C2"/>
              </a:buClr>
              <a:buSzPts val="1200"/>
              <a:buFont typeface="Manrope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p5"/>
          <p:cNvSpPr txBox="1">
            <a:spLocks noGrp="1"/>
          </p:cNvSpPr>
          <p:nvPr>
            <p:ph type="subTitle" idx="4"/>
          </p:nvPr>
        </p:nvSpPr>
        <p:spPr>
          <a:xfrm>
            <a:off x="6593988" y="3251569"/>
            <a:ext cx="3877200" cy="26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ABC8C2"/>
              </a:buClr>
              <a:buSzPts val="1200"/>
              <a:buFont typeface="Manrope"/>
              <a:buChar char="■"/>
              <a:defRPr/>
            </a:lvl1pPr>
            <a:lvl2pPr lvl="1" algn="ctr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ABC8C2"/>
              </a:buClr>
              <a:buSzPts val="1200"/>
              <a:buFont typeface="Manrope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C8C2"/>
              </a:buClr>
              <a:buSzPts val="1200"/>
              <a:buFont typeface="Manrope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C8C2"/>
              </a:buClr>
              <a:buSzPts val="1200"/>
              <a:buFont typeface="Manrope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C8C2"/>
              </a:buClr>
              <a:buSzPts val="1200"/>
              <a:buFont typeface="Manrope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C8C2"/>
              </a:buClr>
              <a:buSzPts val="1200"/>
              <a:buFont typeface="Manrope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C8C2"/>
              </a:buClr>
              <a:buSzPts val="1200"/>
              <a:buFont typeface="Manrope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C8C2"/>
              </a:buClr>
              <a:buSzPts val="1200"/>
              <a:buFont typeface="Manrope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C8C2"/>
              </a:buClr>
              <a:buSzPts val="1200"/>
              <a:buFont typeface="Manrope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73" name="Google Shape;73;p5"/>
          <p:cNvGrpSpPr/>
          <p:nvPr/>
        </p:nvGrpSpPr>
        <p:grpSpPr>
          <a:xfrm>
            <a:off x="9965036" y="-1000847"/>
            <a:ext cx="2099264" cy="2530748"/>
            <a:chOff x="7473777" y="-750636"/>
            <a:chExt cx="1574448" cy="1898061"/>
          </a:xfrm>
        </p:grpSpPr>
        <p:grpSp>
          <p:nvGrpSpPr>
            <p:cNvPr id="74" name="Google Shape;74;p5"/>
            <p:cNvGrpSpPr/>
            <p:nvPr/>
          </p:nvGrpSpPr>
          <p:grpSpPr>
            <a:xfrm>
              <a:off x="8550114" y="701475"/>
              <a:ext cx="460100" cy="445950"/>
              <a:chOff x="2284000" y="1388575"/>
              <a:chExt cx="293450" cy="284425"/>
            </a:xfrm>
          </p:grpSpPr>
          <p:sp>
            <p:nvSpPr>
              <p:cNvPr id="75" name="Google Shape;75;p5"/>
              <p:cNvSpPr/>
              <p:nvPr/>
            </p:nvSpPr>
            <p:spPr>
              <a:xfrm>
                <a:off x="2511325" y="1594875"/>
                <a:ext cx="66125" cy="78125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3125" fill="none" extrusionOk="0">
                    <a:moveTo>
                      <a:pt x="2644" y="3125"/>
                    </a:moveTo>
                    <a:lnTo>
                      <a:pt x="0" y="0"/>
                    </a:lnTo>
                    <a:lnTo>
                      <a:pt x="2644" y="0"/>
                    </a:lnTo>
                    <a:close/>
                  </a:path>
                </a:pathLst>
              </a:custGeom>
              <a:noFill/>
              <a:ln w="43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76" name="Google Shape;76;p5"/>
              <p:cNvSpPr/>
              <p:nvPr/>
            </p:nvSpPr>
            <p:spPr>
              <a:xfrm>
                <a:off x="2284000" y="1388575"/>
                <a:ext cx="293450" cy="206325"/>
              </a:xfrm>
              <a:custGeom>
                <a:avLst/>
                <a:gdLst/>
                <a:ahLst/>
                <a:cxnLst/>
                <a:rect l="l" t="t" r="r" b="b"/>
                <a:pathLst>
                  <a:path w="11738" h="8253" fill="none" extrusionOk="0">
                    <a:moveTo>
                      <a:pt x="1" y="8226"/>
                    </a:moveTo>
                    <a:lnTo>
                      <a:pt x="1" y="1"/>
                    </a:lnTo>
                    <a:lnTo>
                      <a:pt x="11737" y="1"/>
                    </a:lnTo>
                    <a:lnTo>
                      <a:pt x="11737" y="6370"/>
                    </a:lnTo>
                    <a:lnTo>
                      <a:pt x="11737" y="8226"/>
                    </a:lnTo>
                    <a:lnTo>
                      <a:pt x="11737" y="8252"/>
                    </a:lnTo>
                    <a:lnTo>
                      <a:pt x="9093" y="8252"/>
                    </a:lnTo>
                    <a:lnTo>
                      <a:pt x="9093" y="8226"/>
                    </a:lnTo>
                    <a:close/>
                  </a:path>
                </a:pathLst>
              </a:custGeom>
              <a:noFill/>
              <a:ln w="43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2337750" y="1461675"/>
                <a:ext cx="1682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6730" h="1" fill="none" extrusionOk="0">
                    <a:moveTo>
                      <a:pt x="6730" y="1"/>
                    </a:moveTo>
                    <a:lnTo>
                      <a:pt x="0" y="1"/>
                    </a:lnTo>
                  </a:path>
                </a:pathLst>
              </a:custGeom>
              <a:noFill/>
              <a:ln w="43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78" name="Google Shape;78;p5"/>
              <p:cNvSpPr/>
              <p:nvPr/>
            </p:nvSpPr>
            <p:spPr>
              <a:xfrm>
                <a:off x="2379475" y="1523450"/>
                <a:ext cx="1265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1" fill="none" extrusionOk="0">
                    <a:moveTo>
                      <a:pt x="5061" y="0"/>
                    </a:moveTo>
                    <a:lnTo>
                      <a:pt x="0" y="0"/>
                    </a:lnTo>
                  </a:path>
                </a:pathLst>
              </a:custGeom>
              <a:noFill/>
              <a:ln w="43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grpSp>
          <p:nvGrpSpPr>
            <p:cNvPr id="79" name="Google Shape;79;p5"/>
            <p:cNvGrpSpPr/>
            <p:nvPr/>
          </p:nvGrpSpPr>
          <p:grpSpPr>
            <a:xfrm rot="7580372">
              <a:off x="7863376" y="-709351"/>
              <a:ext cx="795250" cy="1369534"/>
              <a:chOff x="1471850" y="1084475"/>
              <a:chExt cx="144225" cy="248375"/>
            </a:xfrm>
          </p:grpSpPr>
          <p:sp>
            <p:nvSpPr>
              <p:cNvPr id="80" name="Google Shape;80;p5"/>
              <p:cNvSpPr/>
              <p:nvPr/>
            </p:nvSpPr>
            <p:spPr>
              <a:xfrm>
                <a:off x="1471850" y="1084475"/>
                <a:ext cx="125875" cy="248375"/>
              </a:xfrm>
              <a:custGeom>
                <a:avLst/>
                <a:gdLst/>
                <a:ahLst/>
                <a:cxnLst/>
                <a:rect l="l" t="t" r="r" b="b"/>
                <a:pathLst>
                  <a:path w="5035" h="9935" fill="none" extrusionOk="0">
                    <a:moveTo>
                      <a:pt x="1" y="9935"/>
                    </a:moveTo>
                    <a:cubicBezTo>
                      <a:pt x="3205" y="7812"/>
                      <a:pt x="5034" y="3793"/>
                      <a:pt x="4514" y="1"/>
                    </a:cubicBezTo>
                  </a:path>
                </a:pathLst>
              </a:custGeom>
              <a:noFill/>
              <a:ln w="43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81" name="Google Shape;81;p5"/>
              <p:cNvSpPr/>
              <p:nvPr/>
            </p:nvSpPr>
            <p:spPr>
              <a:xfrm>
                <a:off x="1555975" y="1084475"/>
                <a:ext cx="6010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2404" h="1524" fill="none" extrusionOk="0">
                    <a:moveTo>
                      <a:pt x="0" y="1523"/>
                    </a:moveTo>
                    <a:lnTo>
                      <a:pt x="1149" y="1"/>
                    </a:lnTo>
                    <a:lnTo>
                      <a:pt x="2404" y="1416"/>
                    </a:lnTo>
                  </a:path>
                </a:pathLst>
              </a:custGeom>
              <a:noFill/>
              <a:ln w="43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grpSp>
          <p:nvGrpSpPr>
            <p:cNvPr id="82" name="Google Shape;82;p5"/>
            <p:cNvGrpSpPr/>
            <p:nvPr/>
          </p:nvGrpSpPr>
          <p:grpSpPr>
            <a:xfrm>
              <a:off x="8909630" y="216052"/>
              <a:ext cx="138593" cy="138228"/>
              <a:chOff x="4272475" y="387825"/>
              <a:chExt cx="86475" cy="86150"/>
            </a:xfrm>
          </p:grpSpPr>
          <p:sp>
            <p:nvSpPr>
              <p:cNvPr id="83" name="Google Shape;83;p5"/>
              <p:cNvSpPr/>
              <p:nvPr/>
            </p:nvSpPr>
            <p:spPr>
              <a:xfrm>
                <a:off x="4315875" y="387825"/>
                <a:ext cx="25" cy="86150"/>
              </a:xfrm>
              <a:custGeom>
                <a:avLst/>
                <a:gdLst/>
                <a:ahLst/>
                <a:cxnLst/>
                <a:rect l="l" t="t" r="r" b="b"/>
                <a:pathLst>
                  <a:path w="1" h="3446" fill="none" extrusionOk="0">
                    <a:moveTo>
                      <a:pt x="0" y="1"/>
                    </a:moveTo>
                    <a:lnTo>
                      <a:pt x="0" y="3446"/>
                    </a:lnTo>
                  </a:path>
                </a:pathLst>
              </a:custGeom>
              <a:noFill/>
              <a:ln w="30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84" name="Google Shape;84;p5"/>
              <p:cNvSpPr/>
              <p:nvPr/>
            </p:nvSpPr>
            <p:spPr>
              <a:xfrm>
                <a:off x="4272475" y="430900"/>
                <a:ext cx="864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1" fill="none" extrusionOk="0">
                    <a:moveTo>
                      <a:pt x="0" y="0"/>
                    </a:moveTo>
                    <a:lnTo>
                      <a:pt x="3459" y="0"/>
                    </a:lnTo>
                  </a:path>
                </a:pathLst>
              </a:custGeom>
              <a:noFill/>
              <a:ln w="30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85" name="Google Shape;85;p5"/>
              <p:cNvSpPr/>
              <p:nvPr/>
            </p:nvSpPr>
            <p:spPr>
              <a:xfrm>
                <a:off x="4285150" y="400525"/>
                <a:ext cx="61125" cy="61100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2444" fill="none" extrusionOk="0">
                    <a:moveTo>
                      <a:pt x="2444" y="0"/>
                    </a:moveTo>
                    <a:lnTo>
                      <a:pt x="1" y="2444"/>
                    </a:lnTo>
                  </a:path>
                </a:pathLst>
              </a:custGeom>
              <a:noFill/>
              <a:ln w="30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86" name="Google Shape;86;p5"/>
              <p:cNvSpPr/>
              <p:nvPr/>
            </p:nvSpPr>
            <p:spPr>
              <a:xfrm>
                <a:off x="4285150" y="400525"/>
                <a:ext cx="61125" cy="61100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2444" fill="none" extrusionOk="0">
                    <a:moveTo>
                      <a:pt x="1" y="0"/>
                    </a:moveTo>
                    <a:lnTo>
                      <a:pt x="2444" y="2444"/>
                    </a:lnTo>
                  </a:path>
                </a:pathLst>
              </a:custGeom>
              <a:noFill/>
              <a:ln w="30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grpSp>
        <p:nvGrpSpPr>
          <p:cNvPr id="87" name="Google Shape;87;p5"/>
          <p:cNvGrpSpPr/>
          <p:nvPr/>
        </p:nvGrpSpPr>
        <p:grpSpPr>
          <a:xfrm>
            <a:off x="-614467" y="4948812"/>
            <a:ext cx="1448309" cy="1698437"/>
            <a:chOff x="-460850" y="3711609"/>
            <a:chExt cx="1086232" cy="1273828"/>
          </a:xfrm>
        </p:grpSpPr>
        <p:pic>
          <p:nvPicPr>
            <p:cNvPr id="88" name="Google Shape;88;p5"/>
            <p:cNvPicPr preferRelativeResize="0"/>
            <p:nvPr/>
          </p:nvPicPr>
          <p:blipFill rotWithShape="1">
            <a:blip r:embed="rId2">
              <a:alphaModFix/>
            </a:blip>
            <a:srcRect l="19393" t="14156" r="13361" b="11916"/>
            <a:stretch/>
          </p:blipFill>
          <p:spPr>
            <a:xfrm>
              <a:off x="-460850" y="3711609"/>
              <a:ext cx="947474" cy="95714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9" name="Google Shape;89;p5"/>
            <p:cNvGrpSpPr/>
            <p:nvPr/>
          </p:nvGrpSpPr>
          <p:grpSpPr>
            <a:xfrm>
              <a:off x="486632" y="4668759"/>
              <a:ext cx="138749" cy="138228"/>
              <a:chOff x="4272475" y="387825"/>
              <a:chExt cx="86475" cy="86150"/>
            </a:xfrm>
          </p:grpSpPr>
          <p:sp>
            <p:nvSpPr>
              <p:cNvPr id="90" name="Google Shape;90;p5"/>
              <p:cNvSpPr/>
              <p:nvPr/>
            </p:nvSpPr>
            <p:spPr>
              <a:xfrm>
                <a:off x="4315875" y="387825"/>
                <a:ext cx="25" cy="86150"/>
              </a:xfrm>
              <a:custGeom>
                <a:avLst/>
                <a:gdLst/>
                <a:ahLst/>
                <a:cxnLst/>
                <a:rect l="l" t="t" r="r" b="b"/>
                <a:pathLst>
                  <a:path w="1" h="3446" fill="none" extrusionOk="0">
                    <a:moveTo>
                      <a:pt x="0" y="1"/>
                    </a:moveTo>
                    <a:lnTo>
                      <a:pt x="0" y="3446"/>
                    </a:lnTo>
                  </a:path>
                </a:pathLst>
              </a:custGeom>
              <a:noFill/>
              <a:ln w="30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91" name="Google Shape;91;p5"/>
              <p:cNvSpPr/>
              <p:nvPr/>
            </p:nvSpPr>
            <p:spPr>
              <a:xfrm>
                <a:off x="4272475" y="430900"/>
                <a:ext cx="864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1" fill="none" extrusionOk="0">
                    <a:moveTo>
                      <a:pt x="0" y="0"/>
                    </a:moveTo>
                    <a:lnTo>
                      <a:pt x="3459" y="0"/>
                    </a:lnTo>
                  </a:path>
                </a:pathLst>
              </a:custGeom>
              <a:noFill/>
              <a:ln w="30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92" name="Google Shape;92;p5"/>
              <p:cNvSpPr/>
              <p:nvPr/>
            </p:nvSpPr>
            <p:spPr>
              <a:xfrm>
                <a:off x="4285150" y="400525"/>
                <a:ext cx="61125" cy="61100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2444" fill="none" extrusionOk="0">
                    <a:moveTo>
                      <a:pt x="2444" y="0"/>
                    </a:moveTo>
                    <a:lnTo>
                      <a:pt x="1" y="2444"/>
                    </a:lnTo>
                  </a:path>
                </a:pathLst>
              </a:custGeom>
              <a:noFill/>
              <a:ln w="30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93" name="Google Shape;93;p5"/>
              <p:cNvSpPr/>
              <p:nvPr/>
            </p:nvSpPr>
            <p:spPr>
              <a:xfrm>
                <a:off x="4285150" y="400525"/>
                <a:ext cx="61125" cy="61100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2444" fill="none" extrusionOk="0">
                    <a:moveTo>
                      <a:pt x="1" y="0"/>
                    </a:moveTo>
                    <a:lnTo>
                      <a:pt x="2444" y="2444"/>
                    </a:lnTo>
                  </a:path>
                </a:pathLst>
              </a:custGeom>
              <a:noFill/>
              <a:ln w="30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sp>
          <p:nvSpPr>
            <p:cNvPr id="94" name="Google Shape;94;p5"/>
            <p:cNvSpPr/>
            <p:nvPr/>
          </p:nvSpPr>
          <p:spPr>
            <a:xfrm>
              <a:off x="409200" y="4908013"/>
              <a:ext cx="77425" cy="77425"/>
            </a:xfrm>
            <a:custGeom>
              <a:avLst/>
              <a:gdLst/>
              <a:ahLst/>
              <a:cxnLst/>
              <a:rect l="l" t="t" r="r" b="b"/>
              <a:pathLst>
                <a:path w="1470" h="1470" fill="none" extrusionOk="0">
                  <a:moveTo>
                    <a:pt x="1469" y="735"/>
                  </a:moveTo>
                  <a:cubicBezTo>
                    <a:pt x="1469" y="1135"/>
                    <a:pt x="1135" y="1469"/>
                    <a:pt x="735" y="1469"/>
                  </a:cubicBezTo>
                  <a:cubicBezTo>
                    <a:pt x="334" y="1469"/>
                    <a:pt x="1" y="1135"/>
                    <a:pt x="1" y="735"/>
                  </a:cubicBezTo>
                  <a:cubicBezTo>
                    <a:pt x="1" y="321"/>
                    <a:pt x="334" y="0"/>
                    <a:pt x="735" y="0"/>
                  </a:cubicBezTo>
                  <a:cubicBezTo>
                    <a:pt x="1135" y="0"/>
                    <a:pt x="1469" y="321"/>
                    <a:pt x="1469" y="735"/>
                  </a:cubicBezTo>
                  <a:close/>
                </a:path>
              </a:pathLst>
            </a:custGeom>
            <a:noFill/>
            <a:ln w="43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40674599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1241925" y="2980600"/>
            <a:ext cx="4645600" cy="18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1241925" y="1978200"/>
            <a:ext cx="1453200" cy="9788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grpSp>
        <p:nvGrpSpPr>
          <p:cNvPr id="18" name="Google Shape;18;p3"/>
          <p:cNvGrpSpPr/>
          <p:nvPr/>
        </p:nvGrpSpPr>
        <p:grpSpPr>
          <a:xfrm>
            <a:off x="-816285" y="5548490"/>
            <a:ext cx="2111540" cy="1826185"/>
            <a:chOff x="-612214" y="4161367"/>
            <a:chExt cx="1583655" cy="1369639"/>
          </a:xfrm>
        </p:grpSpPr>
        <p:sp>
          <p:nvSpPr>
            <p:cNvPr id="19" name="Google Shape;19;p3"/>
            <p:cNvSpPr/>
            <p:nvPr/>
          </p:nvSpPr>
          <p:spPr>
            <a:xfrm rot="10800000">
              <a:off x="190150" y="4278649"/>
              <a:ext cx="150249" cy="150201"/>
            </a:xfrm>
            <a:custGeom>
              <a:avLst/>
              <a:gdLst/>
              <a:ahLst/>
              <a:cxnLst/>
              <a:rect l="l" t="t" r="r" b="b"/>
              <a:pathLst>
                <a:path w="1470" h="1470" fill="none" extrusionOk="0">
                  <a:moveTo>
                    <a:pt x="1469" y="735"/>
                  </a:moveTo>
                  <a:cubicBezTo>
                    <a:pt x="1469" y="1135"/>
                    <a:pt x="1135" y="1469"/>
                    <a:pt x="735" y="1469"/>
                  </a:cubicBezTo>
                  <a:cubicBezTo>
                    <a:pt x="334" y="1469"/>
                    <a:pt x="1" y="1135"/>
                    <a:pt x="1" y="735"/>
                  </a:cubicBezTo>
                  <a:cubicBezTo>
                    <a:pt x="1" y="321"/>
                    <a:pt x="334" y="0"/>
                    <a:pt x="735" y="0"/>
                  </a:cubicBezTo>
                  <a:cubicBezTo>
                    <a:pt x="1135" y="0"/>
                    <a:pt x="1469" y="321"/>
                    <a:pt x="1469" y="735"/>
                  </a:cubicBezTo>
                  <a:close/>
                </a:path>
              </a:pathLst>
            </a:custGeom>
            <a:noFill/>
            <a:ln w="43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20" name="Google Shape;20;p3"/>
            <p:cNvGrpSpPr/>
            <p:nvPr/>
          </p:nvGrpSpPr>
          <p:grpSpPr>
            <a:xfrm>
              <a:off x="418657" y="4284634"/>
              <a:ext cx="138749" cy="138228"/>
              <a:chOff x="4272475" y="387825"/>
              <a:chExt cx="86475" cy="86150"/>
            </a:xfrm>
          </p:grpSpPr>
          <p:sp>
            <p:nvSpPr>
              <p:cNvPr id="21" name="Google Shape;21;p3"/>
              <p:cNvSpPr/>
              <p:nvPr/>
            </p:nvSpPr>
            <p:spPr>
              <a:xfrm>
                <a:off x="4315875" y="387825"/>
                <a:ext cx="25" cy="86150"/>
              </a:xfrm>
              <a:custGeom>
                <a:avLst/>
                <a:gdLst/>
                <a:ahLst/>
                <a:cxnLst/>
                <a:rect l="l" t="t" r="r" b="b"/>
                <a:pathLst>
                  <a:path w="1" h="3446" fill="none" extrusionOk="0">
                    <a:moveTo>
                      <a:pt x="0" y="1"/>
                    </a:moveTo>
                    <a:lnTo>
                      <a:pt x="0" y="3446"/>
                    </a:lnTo>
                  </a:path>
                </a:pathLst>
              </a:custGeom>
              <a:noFill/>
              <a:ln w="30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22" name="Google Shape;22;p3"/>
              <p:cNvSpPr/>
              <p:nvPr/>
            </p:nvSpPr>
            <p:spPr>
              <a:xfrm>
                <a:off x="4272475" y="430900"/>
                <a:ext cx="864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1" fill="none" extrusionOk="0">
                    <a:moveTo>
                      <a:pt x="0" y="0"/>
                    </a:moveTo>
                    <a:lnTo>
                      <a:pt x="3459" y="0"/>
                    </a:lnTo>
                  </a:path>
                </a:pathLst>
              </a:custGeom>
              <a:noFill/>
              <a:ln w="30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23" name="Google Shape;23;p3"/>
              <p:cNvSpPr/>
              <p:nvPr/>
            </p:nvSpPr>
            <p:spPr>
              <a:xfrm>
                <a:off x="4285150" y="400525"/>
                <a:ext cx="61125" cy="61100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2444" fill="none" extrusionOk="0">
                    <a:moveTo>
                      <a:pt x="2444" y="0"/>
                    </a:moveTo>
                    <a:lnTo>
                      <a:pt x="1" y="2444"/>
                    </a:lnTo>
                  </a:path>
                </a:pathLst>
              </a:custGeom>
              <a:noFill/>
              <a:ln w="30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24" name="Google Shape;24;p3"/>
              <p:cNvSpPr/>
              <p:nvPr/>
            </p:nvSpPr>
            <p:spPr>
              <a:xfrm>
                <a:off x="4285150" y="400525"/>
                <a:ext cx="61125" cy="61100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2444" fill="none" extrusionOk="0">
                    <a:moveTo>
                      <a:pt x="1" y="0"/>
                    </a:moveTo>
                    <a:lnTo>
                      <a:pt x="2444" y="2444"/>
                    </a:lnTo>
                  </a:path>
                </a:pathLst>
              </a:custGeom>
              <a:noFill/>
              <a:ln w="30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sp>
          <p:nvSpPr>
            <p:cNvPr id="25" name="Google Shape;25;p3"/>
            <p:cNvSpPr/>
            <p:nvPr/>
          </p:nvSpPr>
          <p:spPr>
            <a:xfrm>
              <a:off x="372775" y="4569788"/>
              <a:ext cx="77425" cy="77425"/>
            </a:xfrm>
            <a:custGeom>
              <a:avLst/>
              <a:gdLst/>
              <a:ahLst/>
              <a:cxnLst/>
              <a:rect l="l" t="t" r="r" b="b"/>
              <a:pathLst>
                <a:path w="1470" h="1470" fill="none" extrusionOk="0">
                  <a:moveTo>
                    <a:pt x="1469" y="735"/>
                  </a:moveTo>
                  <a:cubicBezTo>
                    <a:pt x="1469" y="1135"/>
                    <a:pt x="1135" y="1469"/>
                    <a:pt x="735" y="1469"/>
                  </a:cubicBezTo>
                  <a:cubicBezTo>
                    <a:pt x="334" y="1469"/>
                    <a:pt x="1" y="1135"/>
                    <a:pt x="1" y="735"/>
                  </a:cubicBezTo>
                  <a:cubicBezTo>
                    <a:pt x="1" y="321"/>
                    <a:pt x="334" y="0"/>
                    <a:pt x="735" y="0"/>
                  </a:cubicBezTo>
                  <a:cubicBezTo>
                    <a:pt x="1135" y="0"/>
                    <a:pt x="1469" y="321"/>
                    <a:pt x="1469" y="735"/>
                  </a:cubicBezTo>
                  <a:close/>
                </a:path>
              </a:pathLst>
            </a:custGeom>
            <a:noFill/>
            <a:ln w="43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26" name="Google Shape;26;p3"/>
            <p:cNvGrpSpPr/>
            <p:nvPr/>
          </p:nvGrpSpPr>
          <p:grpSpPr>
            <a:xfrm rot="-3616513">
              <a:off x="-218011" y="4161419"/>
              <a:ext cx="795248" cy="1369534"/>
              <a:chOff x="1471850" y="1084475"/>
              <a:chExt cx="144225" cy="248375"/>
            </a:xfrm>
          </p:grpSpPr>
          <p:sp>
            <p:nvSpPr>
              <p:cNvPr id="27" name="Google Shape;27;p3"/>
              <p:cNvSpPr/>
              <p:nvPr/>
            </p:nvSpPr>
            <p:spPr>
              <a:xfrm>
                <a:off x="1471850" y="1084475"/>
                <a:ext cx="125875" cy="248375"/>
              </a:xfrm>
              <a:custGeom>
                <a:avLst/>
                <a:gdLst/>
                <a:ahLst/>
                <a:cxnLst/>
                <a:rect l="l" t="t" r="r" b="b"/>
                <a:pathLst>
                  <a:path w="5035" h="9935" fill="none" extrusionOk="0">
                    <a:moveTo>
                      <a:pt x="1" y="9935"/>
                    </a:moveTo>
                    <a:cubicBezTo>
                      <a:pt x="3205" y="7812"/>
                      <a:pt x="5034" y="3793"/>
                      <a:pt x="4514" y="1"/>
                    </a:cubicBezTo>
                  </a:path>
                </a:pathLst>
              </a:custGeom>
              <a:noFill/>
              <a:ln w="43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28" name="Google Shape;28;p3"/>
              <p:cNvSpPr/>
              <p:nvPr/>
            </p:nvSpPr>
            <p:spPr>
              <a:xfrm>
                <a:off x="1555975" y="1084475"/>
                <a:ext cx="6010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2404" h="1524" fill="none" extrusionOk="0">
                    <a:moveTo>
                      <a:pt x="0" y="1523"/>
                    </a:moveTo>
                    <a:lnTo>
                      <a:pt x="1149" y="1"/>
                    </a:lnTo>
                    <a:lnTo>
                      <a:pt x="2404" y="1416"/>
                    </a:lnTo>
                  </a:path>
                </a:pathLst>
              </a:custGeom>
              <a:noFill/>
              <a:ln w="43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grpSp>
        <p:nvGrpSpPr>
          <p:cNvPr id="29" name="Google Shape;29;p3"/>
          <p:cNvGrpSpPr/>
          <p:nvPr/>
        </p:nvGrpSpPr>
        <p:grpSpPr>
          <a:xfrm>
            <a:off x="173035" y="113203"/>
            <a:ext cx="871499" cy="1606864"/>
            <a:chOff x="129776" y="84902"/>
            <a:chExt cx="653624" cy="1205148"/>
          </a:xfrm>
        </p:grpSpPr>
        <p:grpSp>
          <p:nvGrpSpPr>
            <p:cNvPr id="30" name="Google Shape;30;p3"/>
            <p:cNvGrpSpPr/>
            <p:nvPr/>
          </p:nvGrpSpPr>
          <p:grpSpPr>
            <a:xfrm>
              <a:off x="338911" y="363236"/>
              <a:ext cx="444489" cy="431331"/>
              <a:chOff x="2284000" y="1388575"/>
              <a:chExt cx="293450" cy="284425"/>
            </a:xfrm>
          </p:grpSpPr>
          <p:sp>
            <p:nvSpPr>
              <p:cNvPr id="31" name="Google Shape;31;p3"/>
              <p:cNvSpPr/>
              <p:nvPr/>
            </p:nvSpPr>
            <p:spPr>
              <a:xfrm>
                <a:off x="2511325" y="1594875"/>
                <a:ext cx="66125" cy="78125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3125" fill="none" extrusionOk="0">
                    <a:moveTo>
                      <a:pt x="2644" y="3125"/>
                    </a:moveTo>
                    <a:lnTo>
                      <a:pt x="0" y="0"/>
                    </a:lnTo>
                    <a:lnTo>
                      <a:pt x="2644" y="0"/>
                    </a:lnTo>
                    <a:close/>
                  </a:path>
                </a:pathLst>
              </a:custGeom>
              <a:noFill/>
              <a:ln w="43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2" name="Google Shape;32;p3"/>
              <p:cNvSpPr/>
              <p:nvPr/>
            </p:nvSpPr>
            <p:spPr>
              <a:xfrm>
                <a:off x="2284000" y="1388575"/>
                <a:ext cx="293450" cy="206325"/>
              </a:xfrm>
              <a:custGeom>
                <a:avLst/>
                <a:gdLst/>
                <a:ahLst/>
                <a:cxnLst/>
                <a:rect l="l" t="t" r="r" b="b"/>
                <a:pathLst>
                  <a:path w="11738" h="8253" fill="none" extrusionOk="0">
                    <a:moveTo>
                      <a:pt x="1" y="8226"/>
                    </a:moveTo>
                    <a:lnTo>
                      <a:pt x="1" y="1"/>
                    </a:lnTo>
                    <a:lnTo>
                      <a:pt x="11737" y="1"/>
                    </a:lnTo>
                    <a:lnTo>
                      <a:pt x="11737" y="6370"/>
                    </a:lnTo>
                    <a:lnTo>
                      <a:pt x="11737" y="8226"/>
                    </a:lnTo>
                    <a:lnTo>
                      <a:pt x="11737" y="8252"/>
                    </a:lnTo>
                    <a:lnTo>
                      <a:pt x="9093" y="8252"/>
                    </a:lnTo>
                    <a:lnTo>
                      <a:pt x="9093" y="8226"/>
                    </a:lnTo>
                    <a:close/>
                  </a:path>
                </a:pathLst>
              </a:custGeom>
              <a:noFill/>
              <a:ln w="43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3" name="Google Shape;33;p3"/>
              <p:cNvSpPr/>
              <p:nvPr/>
            </p:nvSpPr>
            <p:spPr>
              <a:xfrm>
                <a:off x="2337750" y="1461675"/>
                <a:ext cx="1682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6730" h="1" fill="none" extrusionOk="0">
                    <a:moveTo>
                      <a:pt x="6730" y="1"/>
                    </a:moveTo>
                    <a:lnTo>
                      <a:pt x="0" y="1"/>
                    </a:lnTo>
                  </a:path>
                </a:pathLst>
              </a:custGeom>
              <a:noFill/>
              <a:ln w="43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4" name="Google Shape;34;p3"/>
              <p:cNvSpPr/>
              <p:nvPr/>
            </p:nvSpPr>
            <p:spPr>
              <a:xfrm>
                <a:off x="2379475" y="1523450"/>
                <a:ext cx="1265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1" fill="none" extrusionOk="0">
                    <a:moveTo>
                      <a:pt x="5061" y="0"/>
                    </a:moveTo>
                    <a:lnTo>
                      <a:pt x="0" y="0"/>
                    </a:lnTo>
                  </a:path>
                </a:pathLst>
              </a:custGeom>
              <a:noFill/>
              <a:ln w="43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sp>
          <p:nvSpPr>
            <p:cNvPr id="35" name="Google Shape;35;p3"/>
            <p:cNvSpPr/>
            <p:nvPr/>
          </p:nvSpPr>
          <p:spPr>
            <a:xfrm rot="10800000">
              <a:off x="372499" y="1139849"/>
              <a:ext cx="150083" cy="150201"/>
            </a:xfrm>
            <a:custGeom>
              <a:avLst/>
              <a:gdLst/>
              <a:ahLst/>
              <a:cxnLst/>
              <a:rect l="l" t="t" r="r" b="b"/>
              <a:pathLst>
                <a:path w="1470" h="1470" fill="none" extrusionOk="0">
                  <a:moveTo>
                    <a:pt x="1469" y="735"/>
                  </a:moveTo>
                  <a:cubicBezTo>
                    <a:pt x="1469" y="1135"/>
                    <a:pt x="1135" y="1469"/>
                    <a:pt x="735" y="1469"/>
                  </a:cubicBezTo>
                  <a:cubicBezTo>
                    <a:pt x="334" y="1469"/>
                    <a:pt x="1" y="1135"/>
                    <a:pt x="1" y="735"/>
                  </a:cubicBezTo>
                  <a:cubicBezTo>
                    <a:pt x="1" y="321"/>
                    <a:pt x="334" y="0"/>
                    <a:pt x="735" y="0"/>
                  </a:cubicBezTo>
                  <a:cubicBezTo>
                    <a:pt x="1135" y="0"/>
                    <a:pt x="1469" y="321"/>
                    <a:pt x="1469" y="735"/>
                  </a:cubicBezTo>
                  <a:close/>
                </a:path>
              </a:pathLst>
            </a:custGeom>
            <a:noFill/>
            <a:ln w="43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36" name="Google Shape;36;p3"/>
            <p:cNvGrpSpPr/>
            <p:nvPr/>
          </p:nvGrpSpPr>
          <p:grpSpPr>
            <a:xfrm>
              <a:off x="606305" y="84902"/>
              <a:ext cx="138593" cy="138228"/>
              <a:chOff x="4272475" y="387825"/>
              <a:chExt cx="86475" cy="86150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4315875" y="387825"/>
                <a:ext cx="25" cy="86150"/>
              </a:xfrm>
              <a:custGeom>
                <a:avLst/>
                <a:gdLst/>
                <a:ahLst/>
                <a:cxnLst/>
                <a:rect l="l" t="t" r="r" b="b"/>
                <a:pathLst>
                  <a:path w="1" h="3446" fill="none" extrusionOk="0">
                    <a:moveTo>
                      <a:pt x="0" y="1"/>
                    </a:moveTo>
                    <a:lnTo>
                      <a:pt x="0" y="3446"/>
                    </a:lnTo>
                  </a:path>
                </a:pathLst>
              </a:custGeom>
              <a:noFill/>
              <a:ln w="30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272475" y="430900"/>
                <a:ext cx="864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1" fill="none" extrusionOk="0">
                    <a:moveTo>
                      <a:pt x="0" y="0"/>
                    </a:moveTo>
                    <a:lnTo>
                      <a:pt x="3459" y="0"/>
                    </a:lnTo>
                  </a:path>
                </a:pathLst>
              </a:custGeom>
              <a:noFill/>
              <a:ln w="30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9" name="Google Shape;39;p3"/>
              <p:cNvSpPr/>
              <p:nvPr/>
            </p:nvSpPr>
            <p:spPr>
              <a:xfrm>
                <a:off x="4285150" y="400525"/>
                <a:ext cx="61125" cy="61100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2444" fill="none" extrusionOk="0">
                    <a:moveTo>
                      <a:pt x="2444" y="0"/>
                    </a:moveTo>
                    <a:lnTo>
                      <a:pt x="1" y="2444"/>
                    </a:lnTo>
                  </a:path>
                </a:pathLst>
              </a:custGeom>
              <a:noFill/>
              <a:ln w="30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40" name="Google Shape;40;p3"/>
              <p:cNvSpPr/>
              <p:nvPr/>
            </p:nvSpPr>
            <p:spPr>
              <a:xfrm>
                <a:off x="4285150" y="400525"/>
                <a:ext cx="61125" cy="61100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2444" fill="none" extrusionOk="0">
                    <a:moveTo>
                      <a:pt x="1" y="0"/>
                    </a:moveTo>
                    <a:lnTo>
                      <a:pt x="2444" y="2444"/>
                    </a:lnTo>
                  </a:path>
                </a:pathLst>
              </a:custGeom>
              <a:noFill/>
              <a:ln w="30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sp>
          <p:nvSpPr>
            <p:cNvPr id="41" name="Google Shape;41;p3"/>
            <p:cNvSpPr/>
            <p:nvPr/>
          </p:nvSpPr>
          <p:spPr>
            <a:xfrm rot="10800000">
              <a:off x="129776" y="768206"/>
              <a:ext cx="270700" cy="270914"/>
            </a:xfrm>
            <a:custGeom>
              <a:avLst/>
              <a:gdLst/>
              <a:ahLst/>
              <a:cxnLst/>
              <a:rect l="l" t="t" r="r" b="b"/>
              <a:pathLst>
                <a:path w="1470" h="1470" fill="none" extrusionOk="0">
                  <a:moveTo>
                    <a:pt x="1469" y="735"/>
                  </a:moveTo>
                  <a:cubicBezTo>
                    <a:pt x="1469" y="1135"/>
                    <a:pt x="1135" y="1469"/>
                    <a:pt x="735" y="1469"/>
                  </a:cubicBezTo>
                  <a:cubicBezTo>
                    <a:pt x="334" y="1469"/>
                    <a:pt x="1" y="1135"/>
                    <a:pt x="1" y="735"/>
                  </a:cubicBezTo>
                  <a:cubicBezTo>
                    <a:pt x="1" y="321"/>
                    <a:pt x="334" y="0"/>
                    <a:pt x="735" y="0"/>
                  </a:cubicBezTo>
                  <a:cubicBezTo>
                    <a:pt x="1135" y="0"/>
                    <a:pt x="1469" y="321"/>
                    <a:pt x="1469" y="735"/>
                  </a:cubicBezTo>
                  <a:close/>
                </a:path>
              </a:pathLst>
            </a:custGeom>
            <a:noFill/>
            <a:ln w="43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4021967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1">
            <a:extLst>
              <a:ext uri="{FF2B5EF4-FFF2-40B4-BE49-F238E27FC236}">
                <a16:creationId xmlns:a16="http://schemas.microsoft.com/office/drawing/2014/main" id="{B46DC817-6C27-4E4B-B277-C5CFEF8198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600" cy="32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/>
              <a:t>Click here to insert title</a:t>
            </a:r>
            <a:endParaRPr lang="cs-CZ" noProof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4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/>
              <a:t>Click here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1038273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0F02F923-6938-AA44-AC65-79CACEB8E9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600" cy="32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6BB962D0-24B5-8243-B15E-F6A748EAD2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600" cy="32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en-GB" noProof="0" dirty="0"/>
              <a:t>Click here to insert heading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955B4059-4DA5-CD48-9CA8-99252CE932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600" cy="32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FCF53FBC-F63B-E948-811B-C9F18D5794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600" cy="32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22" name="Obrázek 1">
            <a:extLst>
              <a:ext uri="{FF2B5EF4-FFF2-40B4-BE49-F238E27FC236}">
                <a16:creationId xmlns:a16="http://schemas.microsoft.com/office/drawing/2014/main" id="{A696B2B2-5C28-BB40-B46C-AF42073881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600" cy="32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B64F9EFC-F68F-7F48-9775-70C3CBDAF4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600" cy="32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93D68B68-C6EA-834D-9B8E-33C9BF1D30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600" cy="32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  <p:sldLayoutId id="2147483700" r:id="rId19"/>
    <p:sldLayoutId id="2147483701" r:id="rId20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2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EFC5DB8-9E99-70EF-7705-CFB1053307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1</a:t>
            </a:fld>
            <a:endParaRPr lang="en-GB" altLang="cs-CZ" noProof="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6D8C542-8AB0-AA53-5F48-3C7B569D4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9" y="2577606"/>
            <a:ext cx="5972518" cy="1171580"/>
          </a:xfrm>
        </p:spPr>
        <p:txBody>
          <a:bodyPr/>
          <a:lstStyle/>
          <a:p>
            <a:pPr algn="ctr"/>
            <a:r>
              <a:rPr lang="cs-CZ" err="1">
                <a:cs typeface="Arial"/>
              </a:rPr>
              <a:t>Old</a:t>
            </a:r>
            <a:r>
              <a:rPr lang="cs-CZ" dirty="0">
                <a:cs typeface="Arial"/>
              </a:rPr>
              <a:t> and New Media </a:t>
            </a:r>
            <a:br>
              <a:rPr lang="cs-CZ" dirty="0">
                <a:cs typeface="Arial"/>
              </a:rPr>
            </a:br>
            <a:r>
              <a:rPr lang="cs-CZ">
                <a:cs typeface="Arial"/>
              </a:rPr>
              <a:t>&amp;</a:t>
            </a:r>
            <a:br>
              <a:rPr lang="cs-CZ" dirty="0">
                <a:cs typeface="Arial"/>
              </a:rPr>
            </a:br>
            <a:r>
              <a:rPr lang="cs-CZ" err="1">
                <a:cs typeface="Arial"/>
              </a:rPr>
              <a:t>Political</a:t>
            </a:r>
            <a:r>
              <a:rPr lang="cs-CZ" dirty="0">
                <a:cs typeface="Arial"/>
              </a:rPr>
              <a:t> </a:t>
            </a:r>
            <a:r>
              <a:rPr lang="cs-CZ" err="1">
                <a:cs typeface="Arial"/>
              </a:rPr>
              <a:t>participation</a:t>
            </a:r>
            <a:endParaRPr lang="cs-CZ">
              <a:cs typeface="Arial"/>
            </a:endParaRP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B7B17285-A246-7CC1-C193-0FBD2FC085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6502" y="4788402"/>
            <a:ext cx="5768518" cy="698497"/>
          </a:xfrm>
        </p:spPr>
        <p:txBody>
          <a:bodyPr/>
          <a:lstStyle/>
          <a:p>
            <a:r>
              <a:rPr lang="cs-CZ" sz="2000">
                <a:cs typeface="Arial"/>
              </a:rPr>
              <a:t>Karolína Bieliková</a:t>
            </a:r>
          </a:p>
          <a:p>
            <a:pPr>
              <a:lnSpc>
                <a:spcPct val="113999"/>
              </a:lnSpc>
            </a:pPr>
            <a:r>
              <a:rPr lang="cs-CZ" sz="2000">
                <a:cs typeface="Arial"/>
              </a:rPr>
              <a:t>PmCb1013: </a:t>
            </a:r>
            <a:r>
              <a:rPr lang="cs-CZ" sz="2000" err="1">
                <a:cs typeface="Arial"/>
              </a:rPr>
              <a:t>Citizens</a:t>
            </a:r>
            <a:r>
              <a:rPr lang="cs-CZ" sz="2000">
                <a:cs typeface="Arial"/>
              </a:rPr>
              <a:t>, Media and Public Opinion</a:t>
            </a:r>
          </a:p>
          <a:p>
            <a:pPr>
              <a:lnSpc>
                <a:spcPct val="113999"/>
              </a:lnSpc>
            </a:pPr>
            <a:r>
              <a:rPr lang="cs-CZ" sz="2000">
                <a:cs typeface="Arial"/>
              </a:rPr>
              <a:t>2.12.2024</a:t>
            </a:r>
          </a:p>
        </p:txBody>
      </p:sp>
      <p:pic>
        <p:nvPicPr>
          <p:cNvPr id="9" name="Obrázek 8" descr="Obsah obrázku grafický design, ilustrace, Grafika, klipart&#10;&#10;Popis se vygeneroval automaticky.">
            <a:extLst>
              <a:ext uri="{FF2B5EF4-FFF2-40B4-BE49-F238E27FC236}">
                <a16:creationId xmlns:a16="http://schemas.microsoft.com/office/drawing/2014/main" id="{2EC72E3E-9835-0C16-A642-1B9664CE8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9173" y="2134749"/>
            <a:ext cx="5887655" cy="299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969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1E8B4E6-6036-7C24-1CD6-C96816E378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10</a:t>
            </a:fld>
            <a:endParaRPr lang="en-GB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7F010A3-2FD7-BFEC-596D-7F56D719B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err="1">
                <a:cs typeface="Arial"/>
              </a:rPr>
              <a:t>What</a:t>
            </a:r>
            <a:r>
              <a:rPr lang="cs-CZ" sz="3600">
                <a:cs typeface="Arial"/>
              </a:rPr>
              <a:t> </a:t>
            </a:r>
            <a:r>
              <a:rPr lang="cs-CZ" sz="3600" err="1">
                <a:cs typeface="Arial"/>
              </a:rPr>
              <a:t>does</a:t>
            </a:r>
            <a:r>
              <a:rPr lang="cs-CZ" sz="3600">
                <a:cs typeface="Arial"/>
              </a:rPr>
              <a:t> </a:t>
            </a:r>
            <a:r>
              <a:rPr lang="cs-CZ" sz="3600" err="1">
                <a:cs typeface="Arial"/>
              </a:rPr>
              <a:t>the</a:t>
            </a:r>
            <a:r>
              <a:rPr lang="cs-CZ" sz="3600">
                <a:cs typeface="Arial"/>
              </a:rPr>
              <a:t> internet </a:t>
            </a:r>
            <a:r>
              <a:rPr lang="cs-CZ" sz="3600" err="1">
                <a:cs typeface="Arial"/>
              </a:rPr>
              <a:t>change</a:t>
            </a:r>
            <a:r>
              <a:rPr lang="cs-CZ" sz="3600">
                <a:cs typeface="Arial"/>
              </a:rPr>
              <a:t>?</a:t>
            </a:r>
            <a:endParaRPr lang="cs-CZ" sz="3600"/>
          </a:p>
        </p:txBody>
      </p:sp>
      <p:sp>
        <p:nvSpPr>
          <p:cNvPr id="10" name="Google Shape;797;p36">
            <a:extLst>
              <a:ext uri="{FF2B5EF4-FFF2-40B4-BE49-F238E27FC236}">
                <a16:creationId xmlns:a16="http://schemas.microsoft.com/office/drawing/2014/main" id="{9AA42B35-1942-1F4F-1ED3-82913D8D6BEA}"/>
              </a:ext>
            </a:extLst>
          </p:cNvPr>
          <p:cNvSpPr txBox="1">
            <a:spLocks noGrp="1"/>
          </p:cNvSpPr>
          <p:nvPr/>
        </p:nvSpPr>
        <p:spPr>
          <a:xfrm>
            <a:off x="1962362" y="2983603"/>
            <a:ext cx="4179753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tx2"/>
                </a:solidFill>
                <a:latin typeface="Arial"/>
              </a:rPr>
              <a:t>More voices/perspective</a:t>
            </a:r>
            <a:endParaRPr lang="cs-CZ" sz="2800" dirty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11" name="Google Shape;798;p36">
            <a:extLst>
              <a:ext uri="{FF2B5EF4-FFF2-40B4-BE49-F238E27FC236}">
                <a16:creationId xmlns:a16="http://schemas.microsoft.com/office/drawing/2014/main" id="{518C7770-C265-838F-6584-6530DD0D0BB0}"/>
              </a:ext>
            </a:extLst>
          </p:cNvPr>
          <p:cNvSpPr txBox="1">
            <a:spLocks noGrp="1"/>
          </p:cNvSpPr>
          <p:nvPr/>
        </p:nvSpPr>
        <p:spPr>
          <a:xfrm>
            <a:off x="1663340" y="4528469"/>
            <a:ext cx="4432660" cy="421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tx2"/>
                </a:solidFill>
                <a:latin typeface="Arial"/>
              </a:rPr>
              <a:t>Open place for discussion</a:t>
            </a:r>
            <a:endParaRPr lang="cs-CZ" sz="2400" dirty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12" name="Google Shape;799;p36">
            <a:extLst>
              <a:ext uri="{FF2B5EF4-FFF2-40B4-BE49-F238E27FC236}">
                <a16:creationId xmlns:a16="http://schemas.microsoft.com/office/drawing/2014/main" id="{881B7930-84B4-2AD1-5096-83C5D736A199}"/>
              </a:ext>
            </a:extLst>
          </p:cNvPr>
          <p:cNvSpPr txBox="1">
            <a:spLocks noGrp="1"/>
          </p:cNvSpPr>
          <p:nvPr/>
        </p:nvSpPr>
        <p:spPr>
          <a:xfrm>
            <a:off x="7678708" y="2785153"/>
            <a:ext cx="4033846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tx2"/>
                </a:solidFill>
                <a:latin typeface="Arial"/>
              </a:rPr>
              <a:t>Direct communication</a:t>
            </a:r>
            <a:endParaRPr sz="2800" dirty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13" name="Google Shape;800;p36">
            <a:extLst>
              <a:ext uri="{FF2B5EF4-FFF2-40B4-BE49-F238E27FC236}">
                <a16:creationId xmlns:a16="http://schemas.microsoft.com/office/drawing/2014/main" id="{A7FBCC66-D4E1-3C38-BE36-E33E7CD08E5A}"/>
              </a:ext>
            </a:extLst>
          </p:cNvPr>
          <p:cNvSpPr txBox="1">
            <a:spLocks noGrp="1"/>
          </p:cNvSpPr>
          <p:nvPr/>
        </p:nvSpPr>
        <p:spPr>
          <a:xfrm>
            <a:off x="7678708" y="4511026"/>
            <a:ext cx="3949316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tx2"/>
                </a:solidFill>
                <a:latin typeface="Arial"/>
              </a:rPr>
              <a:t>Bottom-up engagement</a:t>
            </a:r>
            <a:endParaRPr lang="cs-CZ" sz="2400" dirty="0">
              <a:solidFill>
                <a:schemeClr val="tx2"/>
              </a:solidFill>
              <a:latin typeface="Arial"/>
            </a:endParaRPr>
          </a:p>
        </p:txBody>
      </p:sp>
      <p:grpSp>
        <p:nvGrpSpPr>
          <p:cNvPr id="14" name="Google Shape;7251;p66">
            <a:extLst>
              <a:ext uri="{FF2B5EF4-FFF2-40B4-BE49-F238E27FC236}">
                <a16:creationId xmlns:a16="http://schemas.microsoft.com/office/drawing/2014/main" id="{C9AAD849-AF8E-F90C-AD2E-86D3EA6E6718}"/>
              </a:ext>
            </a:extLst>
          </p:cNvPr>
          <p:cNvGrpSpPr/>
          <p:nvPr/>
        </p:nvGrpSpPr>
        <p:grpSpPr>
          <a:xfrm>
            <a:off x="728493" y="4280051"/>
            <a:ext cx="755648" cy="651996"/>
            <a:chOff x="687360" y="3600395"/>
            <a:chExt cx="292225" cy="291100"/>
          </a:xfrm>
        </p:grpSpPr>
        <p:sp>
          <p:nvSpPr>
            <p:cNvPr id="37" name="Google Shape;7252;p66">
              <a:extLst>
                <a:ext uri="{FF2B5EF4-FFF2-40B4-BE49-F238E27FC236}">
                  <a16:creationId xmlns:a16="http://schemas.microsoft.com/office/drawing/2014/main" id="{ADEB5E8D-464B-BE3C-A7FC-D7E1FCF467EC}"/>
                </a:ext>
              </a:extLst>
            </p:cNvPr>
            <p:cNvSpPr/>
            <p:nvPr/>
          </p:nvSpPr>
          <p:spPr>
            <a:xfrm>
              <a:off x="687360" y="3668920"/>
              <a:ext cx="205575" cy="222575"/>
            </a:xfrm>
            <a:custGeom>
              <a:avLst/>
              <a:gdLst/>
              <a:ahLst/>
              <a:cxnLst/>
              <a:rect l="l" t="t" r="r" b="b"/>
              <a:pathLst>
                <a:path w="8223" h="8903" extrusionOk="0">
                  <a:moveTo>
                    <a:pt x="2080" y="2710"/>
                  </a:moveTo>
                  <a:cubicBezTo>
                    <a:pt x="2458" y="2710"/>
                    <a:pt x="2741" y="3056"/>
                    <a:pt x="2741" y="3403"/>
                  </a:cubicBezTo>
                  <a:cubicBezTo>
                    <a:pt x="2741" y="3781"/>
                    <a:pt x="2426" y="4065"/>
                    <a:pt x="2080" y="4065"/>
                  </a:cubicBezTo>
                  <a:cubicBezTo>
                    <a:pt x="1733" y="4065"/>
                    <a:pt x="1418" y="3750"/>
                    <a:pt x="1418" y="3403"/>
                  </a:cubicBezTo>
                  <a:cubicBezTo>
                    <a:pt x="1418" y="3056"/>
                    <a:pt x="1670" y="2710"/>
                    <a:pt x="2080" y="2710"/>
                  </a:cubicBezTo>
                  <a:close/>
                  <a:moveTo>
                    <a:pt x="4127" y="2710"/>
                  </a:moveTo>
                  <a:cubicBezTo>
                    <a:pt x="4506" y="2710"/>
                    <a:pt x="4789" y="3056"/>
                    <a:pt x="4789" y="3403"/>
                  </a:cubicBezTo>
                  <a:cubicBezTo>
                    <a:pt x="4789" y="3781"/>
                    <a:pt x="4474" y="4065"/>
                    <a:pt x="4127" y="4065"/>
                  </a:cubicBezTo>
                  <a:cubicBezTo>
                    <a:pt x="3718" y="4065"/>
                    <a:pt x="3466" y="3750"/>
                    <a:pt x="3466" y="3403"/>
                  </a:cubicBezTo>
                  <a:cubicBezTo>
                    <a:pt x="3466" y="3056"/>
                    <a:pt x="3718" y="2710"/>
                    <a:pt x="4127" y="2710"/>
                  </a:cubicBezTo>
                  <a:close/>
                  <a:moveTo>
                    <a:pt x="6207" y="2710"/>
                  </a:moveTo>
                  <a:cubicBezTo>
                    <a:pt x="6616" y="2710"/>
                    <a:pt x="6868" y="3056"/>
                    <a:pt x="6868" y="3403"/>
                  </a:cubicBezTo>
                  <a:cubicBezTo>
                    <a:pt x="6868" y="3781"/>
                    <a:pt x="6553" y="4065"/>
                    <a:pt x="6207" y="4065"/>
                  </a:cubicBezTo>
                  <a:cubicBezTo>
                    <a:pt x="5829" y="4065"/>
                    <a:pt x="5545" y="3750"/>
                    <a:pt x="5545" y="3403"/>
                  </a:cubicBezTo>
                  <a:cubicBezTo>
                    <a:pt x="5514" y="3056"/>
                    <a:pt x="5829" y="2710"/>
                    <a:pt x="6207" y="2710"/>
                  </a:cubicBezTo>
                  <a:close/>
                  <a:moveTo>
                    <a:pt x="1733" y="0"/>
                  </a:moveTo>
                  <a:cubicBezTo>
                    <a:pt x="788" y="0"/>
                    <a:pt x="0" y="757"/>
                    <a:pt x="0" y="1702"/>
                  </a:cubicBezTo>
                  <a:lnTo>
                    <a:pt x="0" y="5136"/>
                  </a:lnTo>
                  <a:cubicBezTo>
                    <a:pt x="0" y="5955"/>
                    <a:pt x="630" y="6616"/>
                    <a:pt x="1418" y="6774"/>
                  </a:cubicBezTo>
                  <a:lnTo>
                    <a:pt x="1418" y="8570"/>
                  </a:lnTo>
                  <a:cubicBezTo>
                    <a:pt x="1418" y="8696"/>
                    <a:pt x="1481" y="8822"/>
                    <a:pt x="1607" y="8885"/>
                  </a:cubicBezTo>
                  <a:cubicBezTo>
                    <a:pt x="1649" y="8895"/>
                    <a:pt x="1695" y="8902"/>
                    <a:pt x="1739" y="8902"/>
                  </a:cubicBezTo>
                  <a:cubicBezTo>
                    <a:pt x="1828" y="8902"/>
                    <a:pt x="1912" y="8874"/>
                    <a:pt x="1954" y="8790"/>
                  </a:cubicBezTo>
                  <a:lnTo>
                    <a:pt x="3938" y="6837"/>
                  </a:lnTo>
                  <a:lnTo>
                    <a:pt x="6522" y="6837"/>
                  </a:lnTo>
                  <a:cubicBezTo>
                    <a:pt x="7467" y="6837"/>
                    <a:pt x="8223" y="6081"/>
                    <a:pt x="8223" y="5136"/>
                  </a:cubicBezTo>
                  <a:lnTo>
                    <a:pt x="8223" y="1702"/>
                  </a:lnTo>
                  <a:cubicBezTo>
                    <a:pt x="8223" y="757"/>
                    <a:pt x="7467" y="0"/>
                    <a:pt x="65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253;p66">
              <a:extLst>
                <a:ext uri="{FF2B5EF4-FFF2-40B4-BE49-F238E27FC236}">
                  <a16:creationId xmlns:a16="http://schemas.microsoft.com/office/drawing/2014/main" id="{E8B64805-F998-8905-789C-55FA8B4BC1F2}"/>
                </a:ext>
              </a:extLst>
            </p:cNvPr>
            <p:cNvSpPr/>
            <p:nvPr/>
          </p:nvSpPr>
          <p:spPr>
            <a:xfrm>
              <a:off x="756660" y="3600395"/>
              <a:ext cx="222925" cy="221825"/>
            </a:xfrm>
            <a:custGeom>
              <a:avLst/>
              <a:gdLst/>
              <a:ahLst/>
              <a:cxnLst/>
              <a:rect l="l" t="t" r="r" b="b"/>
              <a:pathLst>
                <a:path w="8917" h="8873" extrusionOk="0">
                  <a:moveTo>
                    <a:pt x="1702" y="1"/>
                  </a:moveTo>
                  <a:cubicBezTo>
                    <a:pt x="757" y="1"/>
                    <a:pt x="1" y="725"/>
                    <a:pt x="1" y="1702"/>
                  </a:cubicBezTo>
                  <a:lnTo>
                    <a:pt x="1" y="2048"/>
                  </a:lnTo>
                  <a:lnTo>
                    <a:pt x="3781" y="2048"/>
                  </a:lnTo>
                  <a:cubicBezTo>
                    <a:pt x="5136" y="2048"/>
                    <a:pt x="6207" y="3088"/>
                    <a:pt x="6207" y="4443"/>
                  </a:cubicBezTo>
                  <a:lnTo>
                    <a:pt x="6207" y="7877"/>
                  </a:lnTo>
                  <a:lnTo>
                    <a:pt x="6207" y="8003"/>
                  </a:lnTo>
                  <a:lnTo>
                    <a:pt x="6995" y="8790"/>
                  </a:lnTo>
                  <a:cubicBezTo>
                    <a:pt x="7055" y="8850"/>
                    <a:pt x="7127" y="8872"/>
                    <a:pt x="7205" y="8872"/>
                  </a:cubicBezTo>
                  <a:cubicBezTo>
                    <a:pt x="7249" y="8872"/>
                    <a:pt x="7295" y="8865"/>
                    <a:pt x="7341" y="8853"/>
                  </a:cubicBezTo>
                  <a:cubicBezTo>
                    <a:pt x="7467" y="8822"/>
                    <a:pt x="7530" y="8664"/>
                    <a:pt x="7530" y="8538"/>
                  </a:cubicBezTo>
                  <a:lnTo>
                    <a:pt x="7530" y="6806"/>
                  </a:lnTo>
                  <a:cubicBezTo>
                    <a:pt x="8318" y="6648"/>
                    <a:pt x="8917" y="5955"/>
                    <a:pt x="8917" y="5104"/>
                  </a:cubicBezTo>
                  <a:lnTo>
                    <a:pt x="8917" y="1702"/>
                  </a:lnTo>
                  <a:cubicBezTo>
                    <a:pt x="8917" y="725"/>
                    <a:pt x="8129" y="1"/>
                    <a:pt x="7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6830;p65">
            <a:extLst>
              <a:ext uri="{FF2B5EF4-FFF2-40B4-BE49-F238E27FC236}">
                <a16:creationId xmlns:a16="http://schemas.microsoft.com/office/drawing/2014/main" id="{5A351D2C-7ECF-7CD4-31C6-727FB1C17134}"/>
              </a:ext>
            </a:extLst>
          </p:cNvPr>
          <p:cNvGrpSpPr/>
          <p:nvPr/>
        </p:nvGrpSpPr>
        <p:grpSpPr>
          <a:xfrm>
            <a:off x="6255086" y="2374894"/>
            <a:ext cx="954856" cy="899004"/>
            <a:chOff x="4615612" y="1859972"/>
            <a:chExt cx="299325" cy="297375"/>
          </a:xfrm>
        </p:grpSpPr>
        <p:sp>
          <p:nvSpPr>
            <p:cNvPr id="32" name="Google Shape;6831;p65">
              <a:extLst>
                <a:ext uri="{FF2B5EF4-FFF2-40B4-BE49-F238E27FC236}">
                  <a16:creationId xmlns:a16="http://schemas.microsoft.com/office/drawing/2014/main" id="{4E9833CC-84DE-FF57-8581-B32E3AEA7935}"/>
                </a:ext>
              </a:extLst>
            </p:cNvPr>
            <p:cNvSpPr/>
            <p:nvPr/>
          </p:nvSpPr>
          <p:spPr>
            <a:xfrm>
              <a:off x="4643962" y="1904097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41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607"/>
                    <a:pt x="473" y="2048"/>
                    <a:pt x="1041" y="2048"/>
                  </a:cubicBezTo>
                  <a:cubicBezTo>
                    <a:pt x="1608" y="2048"/>
                    <a:pt x="2049" y="1607"/>
                    <a:pt x="2049" y="1040"/>
                  </a:cubicBezTo>
                  <a:cubicBezTo>
                    <a:pt x="2049" y="473"/>
                    <a:pt x="1608" y="0"/>
                    <a:pt x="10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832;p65">
              <a:extLst>
                <a:ext uri="{FF2B5EF4-FFF2-40B4-BE49-F238E27FC236}">
                  <a16:creationId xmlns:a16="http://schemas.microsoft.com/office/drawing/2014/main" id="{2D3DD809-A048-329F-E80D-20B4DAD84769}"/>
                </a:ext>
              </a:extLst>
            </p:cNvPr>
            <p:cNvSpPr/>
            <p:nvPr/>
          </p:nvSpPr>
          <p:spPr>
            <a:xfrm>
              <a:off x="4703837" y="1859972"/>
              <a:ext cx="122875" cy="104475"/>
            </a:xfrm>
            <a:custGeom>
              <a:avLst/>
              <a:gdLst/>
              <a:ahLst/>
              <a:cxnLst/>
              <a:rect l="l" t="t" r="r" b="b"/>
              <a:pathLst>
                <a:path w="4915" h="4179" extrusionOk="0">
                  <a:moveTo>
                    <a:pt x="1040" y="1"/>
                  </a:moveTo>
                  <a:cubicBezTo>
                    <a:pt x="441" y="1"/>
                    <a:pt x="0" y="473"/>
                    <a:pt x="0" y="1072"/>
                  </a:cubicBezTo>
                  <a:lnTo>
                    <a:pt x="0" y="1797"/>
                  </a:lnTo>
                  <a:cubicBezTo>
                    <a:pt x="0" y="2364"/>
                    <a:pt x="473" y="2805"/>
                    <a:pt x="1040" y="2805"/>
                  </a:cubicBezTo>
                  <a:lnTo>
                    <a:pt x="2300" y="2805"/>
                  </a:lnTo>
                  <a:lnTo>
                    <a:pt x="3592" y="4097"/>
                  </a:lnTo>
                  <a:cubicBezTo>
                    <a:pt x="3672" y="4156"/>
                    <a:pt x="3764" y="4178"/>
                    <a:pt x="3853" y="4178"/>
                  </a:cubicBezTo>
                  <a:cubicBezTo>
                    <a:pt x="3905" y="4178"/>
                    <a:pt x="3955" y="4171"/>
                    <a:pt x="4001" y="4160"/>
                  </a:cubicBezTo>
                  <a:cubicBezTo>
                    <a:pt x="4127" y="4097"/>
                    <a:pt x="4190" y="3939"/>
                    <a:pt x="4190" y="3844"/>
                  </a:cubicBezTo>
                  <a:lnTo>
                    <a:pt x="4190" y="2742"/>
                  </a:lnTo>
                  <a:cubicBezTo>
                    <a:pt x="4600" y="2584"/>
                    <a:pt x="4915" y="2206"/>
                    <a:pt x="4915" y="1734"/>
                  </a:cubicBezTo>
                  <a:lnTo>
                    <a:pt x="4915" y="1072"/>
                  </a:lnTo>
                  <a:cubicBezTo>
                    <a:pt x="4915" y="473"/>
                    <a:pt x="4411" y="1"/>
                    <a:pt x="38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833;p65">
              <a:extLst>
                <a:ext uri="{FF2B5EF4-FFF2-40B4-BE49-F238E27FC236}">
                  <a16:creationId xmlns:a16="http://schemas.microsoft.com/office/drawing/2014/main" id="{D8663F66-6AB2-4EF5-458D-E1815D527AB8}"/>
                </a:ext>
              </a:extLst>
            </p:cNvPr>
            <p:cNvSpPr/>
            <p:nvPr/>
          </p:nvSpPr>
          <p:spPr>
            <a:xfrm>
              <a:off x="4615612" y="1963947"/>
              <a:ext cx="141800" cy="192025"/>
            </a:xfrm>
            <a:custGeom>
              <a:avLst/>
              <a:gdLst/>
              <a:ahLst/>
              <a:cxnLst/>
              <a:rect l="l" t="t" r="r" b="b"/>
              <a:pathLst>
                <a:path w="5672" h="7681" extrusionOk="0">
                  <a:moveTo>
                    <a:pt x="3340" y="4506"/>
                  </a:moveTo>
                  <a:lnTo>
                    <a:pt x="3718" y="5577"/>
                  </a:lnTo>
                  <a:lnTo>
                    <a:pt x="1229" y="5577"/>
                  </a:lnTo>
                  <a:lnTo>
                    <a:pt x="1450" y="4600"/>
                  </a:lnTo>
                  <a:lnTo>
                    <a:pt x="1450" y="4506"/>
                  </a:lnTo>
                  <a:close/>
                  <a:moveTo>
                    <a:pt x="1450" y="1"/>
                  </a:moveTo>
                  <a:cubicBezTo>
                    <a:pt x="1135" y="1"/>
                    <a:pt x="883" y="221"/>
                    <a:pt x="788" y="505"/>
                  </a:cubicBezTo>
                  <a:lnTo>
                    <a:pt x="95" y="3624"/>
                  </a:lnTo>
                  <a:cubicBezTo>
                    <a:pt x="1" y="4096"/>
                    <a:pt x="316" y="4506"/>
                    <a:pt x="757" y="4506"/>
                  </a:cubicBezTo>
                  <a:lnTo>
                    <a:pt x="95" y="7247"/>
                  </a:lnTo>
                  <a:cubicBezTo>
                    <a:pt x="32" y="7436"/>
                    <a:pt x="158" y="7593"/>
                    <a:pt x="316" y="7656"/>
                  </a:cubicBezTo>
                  <a:cubicBezTo>
                    <a:pt x="350" y="7668"/>
                    <a:pt x="383" y="7673"/>
                    <a:pt x="415" y="7673"/>
                  </a:cubicBezTo>
                  <a:cubicBezTo>
                    <a:pt x="559" y="7673"/>
                    <a:pt x="679" y="7565"/>
                    <a:pt x="757" y="7436"/>
                  </a:cubicBezTo>
                  <a:lnTo>
                    <a:pt x="1040" y="6301"/>
                  </a:lnTo>
                  <a:lnTo>
                    <a:pt x="3939" y="6301"/>
                  </a:lnTo>
                  <a:lnTo>
                    <a:pt x="4254" y="7152"/>
                  </a:lnTo>
                  <a:cubicBezTo>
                    <a:pt x="4358" y="7492"/>
                    <a:pt x="4637" y="7680"/>
                    <a:pt x="4908" y="7680"/>
                  </a:cubicBezTo>
                  <a:cubicBezTo>
                    <a:pt x="4964" y="7680"/>
                    <a:pt x="5019" y="7672"/>
                    <a:pt x="5073" y="7656"/>
                  </a:cubicBezTo>
                  <a:cubicBezTo>
                    <a:pt x="5451" y="7593"/>
                    <a:pt x="5672" y="7184"/>
                    <a:pt x="5609" y="6837"/>
                  </a:cubicBezTo>
                  <a:lnTo>
                    <a:pt x="4569" y="3687"/>
                  </a:lnTo>
                  <a:cubicBezTo>
                    <a:pt x="4506" y="3372"/>
                    <a:pt x="4222" y="3183"/>
                    <a:pt x="3907" y="3183"/>
                  </a:cubicBezTo>
                  <a:lnTo>
                    <a:pt x="3183" y="3183"/>
                  </a:lnTo>
                  <a:cubicBezTo>
                    <a:pt x="2994" y="3183"/>
                    <a:pt x="2836" y="3025"/>
                    <a:pt x="2836" y="2836"/>
                  </a:cubicBezTo>
                  <a:cubicBezTo>
                    <a:pt x="2836" y="2615"/>
                    <a:pt x="2994" y="2458"/>
                    <a:pt x="3183" y="2458"/>
                  </a:cubicBezTo>
                  <a:lnTo>
                    <a:pt x="4222" y="2458"/>
                  </a:lnTo>
                  <a:cubicBezTo>
                    <a:pt x="4600" y="2458"/>
                    <a:pt x="4915" y="2143"/>
                    <a:pt x="4915" y="1765"/>
                  </a:cubicBezTo>
                  <a:cubicBezTo>
                    <a:pt x="4915" y="1355"/>
                    <a:pt x="4600" y="1040"/>
                    <a:pt x="4222" y="1040"/>
                  </a:cubicBezTo>
                  <a:lnTo>
                    <a:pt x="2332" y="1040"/>
                  </a:lnTo>
                  <a:lnTo>
                    <a:pt x="2080" y="379"/>
                  </a:lnTo>
                  <a:cubicBezTo>
                    <a:pt x="1985" y="158"/>
                    <a:pt x="1733" y="1"/>
                    <a:pt x="14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834;p65">
              <a:extLst>
                <a:ext uri="{FF2B5EF4-FFF2-40B4-BE49-F238E27FC236}">
                  <a16:creationId xmlns:a16="http://schemas.microsoft.com/office/drawing/2014/main" id="{327A75B6-7D94-696E-06D8-7C9A06540787}"/>
                </a:ext>
              </a:extLst>
            </p:cNvPr>
            <p:cNvSpPr/>
            <p:nvPr/>
          </p:nvSpPr>
          <p:spPr>
            <a:xfrm>
              <a:off x="4835362" y="1904097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09" y="0"/>
                  </a:moveTo>
                  <a:cubicBezTo>
                    <a:pt x="442" y="0"/>
                    <a:pt x="1" y="473"/>
                    <a:pt x="1" y="1040"/>
                  </a:cubicBezTo>
                  <a:cubicBezTo>
                    <a:pt x="1" y="1607"/>
                    <a:pt x="442" y="2048"/>
                    <a:pt x="1009" y="2048"/>
                  </a:cubicBezTo>
                  <a:cubicBezTo>
                    <a:pt x="1576" y="2048"/>
                    <a:pt x="2048" y="1607"/>
                    <a:pt x="2048" y="1040"/>
                  </a:cubicBez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835;p65">
              <a:extLst>
                <a:ext uri="{FF2B5EF4-FFF2-40B4-BE49-F238E27FC236}">
                  <a16:creationId xmlns:a16="http://schemas.microsoft.com/office/drawing/2014/main" id="{5506DB34-6087-FDCE-DF1D-8F20FA67084A}"/>
                </a:ext>
              </a:extLst>
            </p:cNvPr>
            <p:cNvSpPr/>
            <p:nvPr/>
          </p:nvSpPr>
          <p:spPr>
            <a:xfrm>
              <a:off x="4773137" y="1964747"/>
              <a:ext cx="141800" cy="192600"/>
            </a:xfrm>
            <a:custGeom>
              <a:avLst/>
              <a:gdLst/>
              <a:ahLst/>
              <a:cxnLst/>
              <a:rect l="l" t="t" r="r" b="b"/>
              <a:pathLst>
                <a:path w="5672" h="7704" extrusionOk="0">
                  <a:moveTo>
                    <a:pt x="4222" y="4474"/>
                  </a:moveTo>
                  <a:lnTo>
                    <a:pt x="4222" y="4568"/>
                  </a:lnTo>
                  <a:lnTo>
                    <a:pt x="4443" y="5545"/>
                  </a:lnTo>
                  <a:lnTo>
                    <a:pt x="1985" y="5545"/>
                  </a:lnTo>
                  <a:lnTo>
                    <a:pt x="2332" y="4474"/>
                  </a:lnTo>
                  <a:close/>
                  <a:moveTo>
                    <a:pt x="4222" y="0"/>
                  </a:moveTo>
                  <a:cubicBezTo>
                    <a:pt x="3939" y="0"/>
                    <a:pt x="3718" y="158"/>
                    <a:pt x="3592" y="378"/>
                  </a:cubicBezTo>
                  <a:lnTo>
                    <a:pt x="3340" y="1071"/>
                  </a:lnTo>
                  <a:lnTo>
                    <a:pt x="1450" y="1071"/>
                  </a:lnTo>
                  <a:cubicBezTo>
                    <a:pt x="1072" y="1071"/>
                    <a:pt x="757" y="1386"/>
                    <a:pt x="757" y="1764"/>
                  </a:cubicBezTo>
                  <a:cubicBezTo>
                    <a:pt x="757" y="2174"/>
                    <a:pt x="1072" y="2489"/>
                    <a:pt x="1450" y="2489"/>
                  </a:cubicBezTo>
                  <a:lnTo>
                    <a:pt x="2490" y="2489"/>
                  </a:lnTo>
                  <a:cubicBezTo>
                    <a:pt x="2679" y="2489"/>
                    <a:pt x="2836" y="2646"/>
                    <a:pt x="2836" y="2835"/>
                  </a:cubicBezTo>
                  <a:cubicBezTo>
                    <a:pt x="2836" y="3024"/>
                    <a:pt x="2679" y="3182"/>
                    <a:pt x="2490" y="3182"/>
                  </a:cubicBezTo>
                  <a:lnTo>
                    <a:pt x="1765" y="3182"/>
                  </a:lnTo>
                  <a:cubicBezTo>
                    <a:pt x="1450" y="3182"/>
                    <a:pt x="1198" y="3371"/>
                    <a:pt x="1103" y="3686"/>
                  </a:cubicBezTo>
                  <a:lnTo>
                    <a:pt x="95" y="6837"/>
                  </a:lnTo>
                  <a:cubicBezTo>
                    <a:pt x="1" y="7215"/>
                    <a:pt x="190" y="7593"/>
                    <a:pt x="599" y="7687"/>
                  </a:cubicBezTo>
                  <a:cubicBezTo>
                    <a:pt x="643" y="7696"/>
                    <a:pt x="690" y="7701"/>
                    <a:pt x="738" y="7701"/>
                  </a:cubicBezTo>
                  <a:cubicBezTo>
                    <a:pt x="1030" y="7701"/>
                    <a:pt x="1364" y="7531"/>
                    <a:pt x="1418" y="7152"/>
                  </a:cubicBezTo>
                  <a:lnTo>
                    <a:pt x="1733" y="6301"/>
                  </a:lnTo>
                  <a:lnTo>
                    <a:pt x="4632" y="6301"/>
                  </a:lnTo>
                  <a:lnTo>
                    <a:pt x="4915" y="7435"/>
                  </a:lnTo>
                  <a:cubicBezTo>
                    <a:pt x="4967" y="7591"/>
                    <a:pt x="5104" y="7704"/>
                    <a:pt x="5257" y="7704"/>
                  </a:cubicBezTo>
                  <a:cubicBezTo>
                    <a:pt x="5290" y="7704"/>
                    <a:pt x="5323" y="7698"/>
                    <a:pt x="5356" y="7687"/>
                  </a:cubicBezTo>
                  <a:cubicBezTo>
                    <a:pt x="5546" y="7624"/>
                    <a:pt x="5672" y="7435"/>
                    <a:pt x="5577" y="7246"/>
                  </a:cubicBezTo>
                  <a:lnTo>
                    <a:pt x="4915" y="4537"/>
                  </a:lnTo>
                  <a:cubicBezTo>
                    <a:pt x="5356" y="4474"/>
                    <a:pt x="5672" y="4064"/>
                    <a:pt x="5609" y="3623"/>
                  </a:cubicBezTo>
                  <a:lnTo>
                    <a:pt x="4884" y="504"/>
                  </a:lnTo>
                  <a:cubicBezTo>
                    <a:pt x="4821" y="189"/>
                    <a:pt x="4537" y="0"/>
                    <a:pt x="42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7363;p66">
            <a:extLst>
              <a:ext uri="{FF2B5EF4-FFF2-40B4-BE49-F238E27FC236}">
                <a16:creationId xmlns:a16="http://schemas.microsoft.com/office/drawing/2014/main" id="{77BBA25D-C120-688E-DEB4-BE6E0EE49CC8}"/>
              </a:ext>
            </a:extLst>
          </p:cNvPr>
          <p:cNvGrpSpPr/>
          <p:nvPr/>
        </p:nvGrpSpPr>
        <p:grpSpPr>
          <a:xfrm>
            <a:off x="6378870" y="4201456"/>
            <a:ext cx="740634" cy="716771"/>
            <a:chOff x="4659197" y="3641771"/>
            <a:chExt cx="293025" cy="291425"/>
          </a:xfrm>
        </p:grpSpPr>
        <p:sp>
          <p:nvSpPr>
            <p:cNvPr id="25" name="Google Shape;7364;p66">
              <a:extLst>
                <a:ext uri="{FF2B5EF4-FFF2-40B4-BE49-F238E27FC236}">
                  <a16:creationId xmlns:a16="http://schemas.microsoft.com/office/drawing/2014/main" id="{9EDE2DED-5280-AC65-4DA3-D4F111BF6802}"/>
                </a:ext>
              </a:extLst>
            </p:cNvPr>
            <p:cNvSpPr/>
            <p:nvPr/>
          </p:nvSpPr>
          <p:spPr>
            <a:xfrm>
              <a:off x="4897847" y="3654171"/>
              <a:ext cx="42550" cy="40575"/>
            </a:xfrm>
            <a:custGeom>
              <a:avLst/>
              <a:gdLst/>
              <a:ahLst/>
              <a:cxnLst/>
              <a:rect l="l" t="t" r="r" b="b"/>
              <a:pathLst>
                <a:path w="1702" h="1623" extrusionOk="0">
                  <a:moveTo>
                    <a:pt x="1352" y="0"/>
                  </a:moveTo>
                  <a:cubicBezTo>
                    <a:pt x="1261" y="0"/>
                    <a:pt x="1167" y="24"/>
                    <a:pt x="1104" y="71"/>
                  </a:cubicBezTo>
                  <a:lnTo>
                    <a:pt x="127" y="1079"/>
                  </a:lnTo>
                  <a:cubicBezTo>
                    <a:pt x="1" y="1205"/>
                    <a:pt x="1" y="1426"/>
                    <a:pt x="127" y="1552"/>
                  </a:cubicBezTo>
                  <a:cubicBezTo>
                    <a:pt x="190" y="1599"/>
                    <a:pt x="284" y="1623"/>
                    <a:pt x="375" y="1623"/>
                  </a:cubicBezTo>
                  <a:cubicBezTo>
                    <a:pt x="466" y="1623"/>
                    <a:pt x="552" y="1599"/>
                    <a:pt x="599" y="1552"/>
                  </a:cubicBezTo>
                  <a:lnTo>
                    <a:pt x="1576" y="544"/>
                  </a:lnTo>
                  <a:cubicBezTo>
                    <a:pt x="1702" y="449"/>
                    <a:pt x="1702" y="260"/>
                    <a:pt x="1576" y="71"/>
                  </a:cubicBezTo>
                  <a:cubicBezTo>
                    <a:pt x="1529" y="24"/>
                    <a:pt x="1442" y="0"/>
                    <a:pt x="13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365;p66">
              <a:extLst>
                <a:ext uri="{FF2B5EF4-FFF2-40B4-BE49-F238E27FC236}">
                  <a16:creationId xmlns:a16="http://schemas.microsoft.com/office/drawing/2014/main" id="{3042FF3C-412E-D8E8-1EC3-3263CA71C630}"/>
                </a:ext>
              </a:extLst>
            </p:cNvPr>
            <p:cNvSpPr/>
            <p:nvPr/>
          </p:nvSpPr>
          <p:spPr>
            <a:xfrm>
              <a:off x="4778922" y="3645121"/>
              <a:ext cx="171725" cy="167575"/>
            </a:xfrm>
            <a:custGeom>
              <a:avLst/>
              <a:gdLst/>
              <a:ahLst/>
              <a:cxnLst/>
              <a:rect l="l" t="t" r="r" b="b"/>
              <a:pathLst>
                <a:path w="6869" h="6703" extrusionOk="0">
                  <a:moveTo>
                    <a:pt x="772" y="0"/>
                  </a:moveTo>
                  <a:cubicBezTo>
                    <a:pt x="599" y="0"/>
                    <a:pt x="426" y="71"/>
                    <a:pt x="284" y="213"/>
                  </a:cubicBezTo>
                  <a:cubicBezTo>
                    <a:pt x="1" y="496"/>
                    <a:pt x="1" y="937"/>
                    <a:pt x="284" y="1189"/>
                  </a:cubicBezTo>
                  <a:lnTo>
                    <a:pt x="5608" y="6514"/>
                  </a:lnTo>
                  <a:cubicBezTo>
                    <a:pt x="5734" y="6640"/>
                    <a:pt x="5908" y="6703"/>
                    <a:pt x="6085" y="6703"/>
                  </a:cubicBezTo>
                  <a:cubicBezTo>
                    <a:pt x="6262" y="6703"/>
                    <a:pt x="6443" y="6640"/>
                    <a:pt x="6585" y="6514"/>
                  </a:cubicBezTo>
                  <a:cubicBezTo>
                    <a:pt x="6869" y="6230"/>
                    <a:pt x="6869" y="5821"/>
                    <a:pt x="6585" y="5537"/>
                  </a:cubicBezTo>
                  <a:lnTo>
                    <a:pt x="1261" y="213"/>
                  </a:lnTo>
                  <a:cubicBezTo>
                    <a:pt x="1119" y="71"/>
                    <a:pt x="946" y="0"/>
                    <a:pt x="7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366;p66">
              <a:extLst>
                <a:ext uri="{FF2B5EF4-FFF2-40B4-BE49-F238E27FC236}">
                  <a16:creationId xmlns:a16="http://schemas.microsoft.com/office/drawing/2014/main" id="{20B4D82D-C25F-66C2-82D0-D44F5D325803}"/>
                </a:ext>
              </a:extLst>
            </p:cNvPr>
            <p:cNvSpPr/>
            <p:nvPr/>
          </p:nvSpPr>
          <p:spPr>
            <a:xfrm>
              <a:off x="4659197" y="3838071"/>
              <a:ext cx="98475" cy="95125"/>
            </a:xfrm>
            <a:custGeom>
              <a:avLst/>
              <a:gdLst/>
              <a:ahLst/>
              <a:cxnLst/>
              <a:rect l="l" t="t" r="r" b="b"/>
              <a:pathLst>
                <a:path w="3939" h="3805" extrusionOk="0">
                  <a:moveTo>
                    <a:pt x="757" y="1"/>
                  </a:moveTo>
                  <a:cubicBezTo>
                    <a:pt x="576" y="1"/>
                    <a:pt x="395" y="72"/>
                    <a:pt x="253" y="213"/>
                  </a:cubicBezTo>
                  <a:cubicBezTo>
                    <a:pt x="1" y="497"/>
                    <a:pt x="1" y="938"/>
                    <a:pt x="253" y="1190"/>
                  </a:cubicBezTo>
                  <a:lnTo>
                    <a:pt x="2679" y="3616"/>
                  </a:lnTo>
                  <a:cubicBezTo>
                    <a:pt x="2805" y="3742"/>
                    <a:pt x="2978" y="3805"/>
                    <a:pt x="3155" y="3805"/>
                  </a:cubicBezTo>
                  <a:cubicBezTo>
                    <a:pt x="3332" y="3805"/>
                    <a:pt x="3514" y="3742"/>
                    <a:pt x="3655" y="3616"/>
                  </a:cubicBezTo>
                  <a:cubicBezTo>
                    <a:pt x="3939" y="3332"/>
                    <a:pt x="3939" y="2891"/>
                    <a:pt x="3655" y="2608"/>
                  </a:cubicBezTo>
                  <a:lnTo>
                    <a:pt x="1261" y="213"/>
                  </a:lnTo>
                  <a:cubicBezTo>
                    <a:pt x="1119" y="72"/>
                    <a:pt x="938" y="1"/>
                    <a:pt x="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367;p66">
              <a:extLst>
                <a:ext uri="{FF2B5EF4-FFF2-40B4-BE49-F238E27FC236}">
                  <a16:creationId xmlns:a16="http://schemas.microsoft.com/office/drawing/2014/main" id="{DE5B6704-4BA6-05FF-3F5E-0D56DF094678}"/>
                </a:ext>
              </a:extLst>
            </p:cNvPr>
            <p:cNvSpPr/>
            <p:nvPr/>
          </p:nvSpPr>
          <p:spPr>
            <a:xfrm>
              <a:off x="4700947" y="3689021"/>
              <a:ext cx="204025" cy="204025"/>
            </a:xfrm>
            <a:custGeom>
              <a:avLst/>
              <a:gdLst/>
              <a:ahLst/>
              <a:cxnLst/>
              <a:rect l="l" t="t" r="r" b="b"/>
              <a:pathLst>
                <a:path w="8161" h="8161" extrusionOk="0">
                  <a:moveTo>
                    <a:pt x="2994" y="1"/>
                  </a:moveTo>
                  <a:lnTo>
                    <a:pt x="2489" y="1576"/>
                  </a:lnTo>
                  <a:cubicBezTo>
                    <a:pt x="1985" y="3088"/>
                    <a:pt x="1166" y="4474"/>
                    <a:pt x="1" y="5703"/>
                  </a:cubicBezTo>
                  <a:lnTo>
                    <a:pt x="2458" y="8160"/>
                  </a:lnTo>
                  <a:cubicBezTo>
                    <a:pt x="3687" y="6995"/>
                    <a:pt x="5104" y="6175"/>
                    <a:pt x="6585" y="5671"/>
                  </a:cubicBezTo>
                  <a:lnTo>
                    <a:pt x="8160" y="5136"/>
                  </a:lnTo>
                  <a:lnTo>
                    <a:pt x="29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368;p66">
              <a:extLst>
                <a:ext uri="{FF2B5EF4-FFF2-40B4-BE49-F238E27FC236}">
                  <a16:creationId xmlns:a16="http://schemas.microsoft.com/office/drawing/2014/main" id="{DEC5170A-00FE-C5B5-7C5E-F9DD59839790}"/>
                </a:ext>
              </a:extLst>
            </p:cNvPr>
            <p:cNvSpPr/>
            <p:nvPr/>
          </p:nvSpPr>
          <p:spPr>
            <a:xfrm>
              <a:off x="4864772" y="3641771"/>
              <a:ext cx="17350" cy="33875"/>
            </a:xfrm>
            <a:custGeom>
              <a:avLst/>
              <a:gdLst/>
              <a:ahLst/>
              <a:cxnLst/>
              <a:rect l="l" t="t" r="r" b="b"/>
              <a:pathLst>
                <a:path w="694" h="135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08"/>
                  </a:lnTo>
                  <a:cubicBezTo>
                    <a:pt x="1" y="1229"/>
                    <a:pt x="158" y="1355"/>
                    <a:pt x="347" y="1355"/>
                  </a:cubicBezTo>
                  <a:cubicBezTo>
                    <a:pt x="536" y="1355"/>
                    <a:pt x="694" y="1229"/>
                    <a:pt x="694" y="1008"/>
                  </a:cubicBezTo>
                  <a:lnTo>
                    <a:pt x="694" y="347"/>
                  </a:ln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369;p66">
              <a:extLst>
                <a:ext uri="{FF2B5EF4-FFF2-40B4-BE49-F238E27FC236}">
                  <a16:creationId xmlns:a16="http://schemas.microsoft.com/office/drawing/2014/main" id="{5BCB26CF-D8E8-DEBE-C02E-72D496A67587}"/>
                </a:ext>
              </a:extLst>
            </p:cNvPr>
            <p:cNvSpPr/>
            <p:nvPr/>
          </p:nvSpPr>
          <p:spPr>
            <a:xfrm>
              <a:off x="4917547" y="3711871"/>
              <a:ext cx="34675" cy="17350"/>
            </a:xfrm>
            <a:custGeom>
              <a:avLst/>
              <a:gdLst/>
              <a:ahLst/>
              <a:cxnLst/>
              <a:rect l="l" t="t" r="r" b="b"/>
              <a:pathLst>
                <a:path w="1387" h="694" extrusionOk="0">
                  <a:moveTo>
                    <a:pt x="379" y="0"/>
                  </a:moveTo>
                  <a:cubicBezTo>
                    <a:pt x="158" y="0"/>
                    <a:pt x="0" y="126"/>
                    <a:pt x="0" y="347"/>
                  </a:cubicBezTo>
                  <a:cubicBezTo>
                    <a:pt x="0" y="536"/>
                    <a:pt x="158" y="693"/>
                    <a:pt x="379" y="693"/>
                  </a:cubicBezTo>
                  <a:lnTo>
                    <a:pt x="1040" y="693"/>
                  </a:lnTo>
                  <a:cubicBezTo>
                    <a:pt x="1229" y="693"/>
                    <a:pt x="1387" y="536"/>
                    <a:pt x="1387" y="347"/>
                  </a:cubicBezTo>
                  <a:cubicBezTo>
                    <a:pt x="1387" y="126"/>
                    <a:pt x="1229" y="0"/>
                    <a:pt x="10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370;p66">
              <a:extLst>
                <a:ext uri="{FF2B5EF4-FFF2-40B4-BE49-F238E27FC236}">
                  <a16:creationId xmlns:a16="http://schemas.microsoft.com/office/drawing/2014/main" id="{0B175B87-C071-BA93-F388-5FF170C92E2B}"/>
                </a:ext>
              </a:extLst>
            </p:cNvPr>
            <p:cNvSpPr/>
            <p:nvPr/>
          </p:nvSpPr>
          <p:spPr>
            <a:xfrm>
              <a:off x="4786797" y="3838671"/>
              <a:ext cx="116600" cy="68600"/>
            </a:xfrm>
            <a:custGeom>
              <a:avLst/>
              <a:gdLst/>
              <a:ahLst/>
              <a:cxnLst/>
              <a:rect l="l" t="t" r="r" b="b"/>
              <a:pathLst>
                <a:path w="4664" h="2744" extrusionOk="0">
                  <a:moveTo>
                    <a:pt x="4411" y="0"/>
                  </a:moveTo>
                  <a:lnTo>
                    <a:pt x="3750" y="221"/>
                  </a:lnTo>
                  <a:cubicBezTo>
                    <a:pt x="3907" y="378"/>
                    <a:pt x="3813" y="631"/>
                    <a:pt x="3624" y="694"/>
                  </a:cubicBezTo>
                  <a:lnTo>
                    <a:pt x="1072" y="2017"/>
                  </a:lnTo>
                  <a:cubicBezTo>
                    <a:pt x="1030" y="2038"/>
                    <a:pt x="984" y="2048"/>
                    <a:pt x="938" y="2048"/>
                  </a:cubicBezTo>
                  <a:cubicBezTo>
                    <a:pt x="844" y="2048"/>
                    <a:pt x="746" y="2006"/>
                    <a:pt x="662" y="1922"/>
                  </a:cubicBezTo>
                  <a:lnTo>
                    <a:pt x="568" y="1796"/>
                  </a:lnTo>
                  <a:cubicBezTo>
                    <a:pt x="347" y="1922"/>
                    <a:pt x="190" y="2080"/>
                    <a:pt x="1" y="2237"/>
                  </a:cubicBezTo>
                  <a:lnTo>
                    <a:pt x="190" y="2426"/>
                  </a:lnTo>
                  <a:cubicBezTo>
                    <a:pt x="395" y="2632"/>
                    <a:pt x="669" y="2744"/>
                    <a:pt x="947" y="2744"/>
                  </a:cubicBezTo>
                  <a:cubicBezTo>
                    <a:pt x="1095" y="2744"/>
                    <a:pt x="1245" y="2712"/>
                    <a:pt x="1387" y="2647"/>
                  </a:cubicBezTo>
                  <a:lnTo>
                    <a:pt x="3939" y="1324"/>
                  </a:lnTo>
                  <a:cubicBezTo>
                    <a:pt x="4411" y="1103"/>
                    <a:pt x="4663" y="505"/>
                    <a:pt x="4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6836;p65">
            <a:extLst>
              <a:ext uri="{FF2B5EF4-FFF2-40B4-BE49-F238E27FC236}">
                <a16:creationId xmlns:a16="http://schemas.microsoft.com/office/drawing/2014/main" id="{E450BC6C-5138-6A8F-96DA-98C87B93A547}"/>
              </a:ext>
            </a:extLst>
          </p:cNvPr>
          <p:cNvGrpSpPr/>
          <p:nvPr/>
        </p:nvGrpSpPr>
        <p:grpSpPr>
          <a:xfrm>
            <a:off x="761205" y="2411936"/>
            <a:ext cx="948990" cy="876172"/>
            <a:chOff x="715098" y="1847159"/>
            <a:chExt cx="296175" cy="296175"/>
          </a:xfrm>
        </p:grpSpPr>
        <p:sp>
          <p:nvSpPr>
            <p:cNvPr id="18" name="Google Shape;6837;p65">
              <a:extLst>
                <a:ext uri="{FF2B5EF4-FFF2-40B4-BE49-F238E27FC236}">
                  <a16:creationId xmlns:a16="http://schemas.microsoft.com/office/drawing/2014/main" id="{F3EAD5DF-F35F-A509-E5F7-543FC27267BA}"/>
                </a:ext>
              </a:extLst>
            </p:cNvPr>
            <p:cNvSpPr/>
            <p:nvPr/>
          </p:nvSpPr>
          <p:spPr>
            <a:xfrm>
              <a:off x="826923" y="1847159"/>
              <a:ext cx="70925" cy="68550"/>
            </a:xfrm>
            <a:custGeom>
              <a:avLst/>
              <a:gdLst/>
              <a:ahLst/>
              <a:cxnLst/>
              <a:rect l="l" t="t" r="r" b="b"/>
              <a:pathLst>
                <a:path w="2837" h="2742" extrusionOk="0">
                  <a:moveTo>
                    <a:pt x="1419" y="1"/>
                  </a:moveTo>
                  <a:cubicBezTo>
                    <a:pt x="631" y="1"/>
                    <a:pt x="1" y="599"/>
                    <a:pt x="1" y="1355"/>
                  </a:cubicBezTo>
                  <a:cubicBezTo>
                    <a:pt x="1" y="2143"/>
                    <a:pt x="631" y="2742"/>
                    <a:pt x="1419" y="2742"/>
                  </a:cubicBezTo>
                  <a:cubicBezTo>
                    <a:pt x="2206" y="2742"/>
                    <a:pt x="2836" y="2143"/>
                    <a:pt x="2836" y="1355"/>
                  </a:cubicBezTo>
                  <a:cubicBezTo>
                    <a:pt x="2836" y="599"/>
                    <a:pt x="2206" y="1"/>
                    <a:pt x="14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838;p65">
              <a:extLst>
                <a:ext uri="{FF2B5EF4-FFF2-40B4-BE49-F238E27FC236}">
                  <a16:creationId xmlns:a16="http://schemas.microsoft.com/office/drawing/2014/main" id="{833C89B5-CA1D-9096-EEA7-F98C6B57E22E}"/>
                </a:ext>
              </a:extLst>
            </p:cNvPr>
            <p:cNvSpPr/>
            <p:nvPr/>
          </p:nvSpPr>
          <p:spPr>
            <a:xfrm>
              <a:off x="741073" y="2003909"/>
              <a:ext cx="69350" cy="68525"/>
            </a:xfrm>
            <a:custGeom>
              <a:avLst/>
              <a:gdLst/>
              <a:ahLst/>
              <a:cxnLst/>
              <a:rect l="l" t="t" r="r" b="b"/>
              <a:pathLst>
                <a:path w="2774" h="2741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839;p65">
              <a:extLst>
                <a:ext uri="{FF2B5EF4-FFF2-40B4-BE49-F238E27FC236}">
                  <a16:creationId xmlns:a16="http://schemas.microsoft.com/office/drawing/2014/main" id="{5DAF2F54-E05A-C4CA-B1C7-F6DF46B96106}"/>
                </a:ext>
              </a:extLst>
            </p:cNvPr>
            <p:cNvSpPr/>
            <p:nvPr/>
          </p:nvSpPr>
          <p:spPr>
            <a:xfrm>
              <a:off x="915923" y="2004684"/>
              <a:ext cx="68550" cy="68550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56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11"/>
                    <a:pt x="631" y="2741"/>
                    <a:pt x="1356" y="2741"/>
                  </a:cubicBezTo>
                  <a:cubicBezTo>
                    <a:pt x="2112" y="2741"/>
                    <a:pt x="2742" y="2111"/>
                    <a:pt x="2742" y="1387"/>
                  </a:cubicBezTo>
                  <a:cubicBezTo>
                    <a:pt x="2742" y="631"/>
                    <a:pt x="2112" y="1"/>
                    <a:pt x="1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840;p65">
              <a:extLst>
                <a:ext uri="{FF2B5EF4-FFF2-40B4-BE49-F238E27FC236}">
                  <a16:creationId xmlns:a16="http://schemas.microsoft.com/office/drawing/2014/main" id="{448BFE3F-09B0-4D14-6081-BD893A388E28}"/>
                </a:ext>
              </a:extLst>
            </p:cNvPr>
            <p:cNvSpPr/>
            <p:nvPr/>
          </p:nvSpPr>
          <p:spPr>
            <a:xfrm>
              <a:off x="715098" y="2071634"/>
              <a:ext cx="122100" cy="71700"/>
            </a:xfrm>
            <a:custGeom>
              <a:avLst/>
              <a:gdLst/>
              <a:ahLst/>
              <a:cxnLst/>
              <a:rect l="l" t="t" r="r" b="b"/>
              <a:pathLst>
                <a:path w="4884" h="2868" extrusionOk="0">
                  <a:moveTo>
                    <a:pt x="819" y="0"/>
                  </a:moveTo>
                  <a:cubicBezTo>
                    <a:pt x="347" y="442"/>
                    <a:pt x="0" y="1072"/>
                    <a:pt x="0" y="1796"/>
                  </a:cubicBezTo>
                  <a:lnTo>
                    <a:pt x="0" y="2521"/>
                  </a:lnTo>
                  <a:cubicBezTo>
                    <a:pt x="0" y="2710"/>
                    <a:pt x="158" y="2867"/>
                    <a:pt x="347" y="2867"/>
                  </a:cubicBezTo>
                  <a:lnTo>
                    <a:pt x="4505" y="2867"/>
                  </a:lnTo>
                  <a:cubicBezTo>
                    <a:pt x="4726" y="2867"/>
                    <a:pt x="4883" y="2710"/>
                    <a:pt x="4883" y="2521"/>
                  </a:cubicBezTo>
                  <a:lnTo>
                    <a:pt x="4883" y="1796"/>
                  </a:lnTo>
                  <a:cubicBezTo>
                    <a:pt x="4883" y="1103"/>
                    <a:pt x="4568" y="442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96" y="788"/>
                    <a:pt x="1197" y="473"/>
                    <a:pt x="8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841;p65">
              <a:extLst>
                <a:ext uri="{FF2B5EF4-FFF2-40B4-BE49-F238E27FC236}">
                  <a16:creationId xmlns:a16="http://schemas.microsoft.com/office/drawing/2014/main" id="{7E42512B-554E-BE7C-6B33-03A8B078071C}"/>
                </a:ext>
              </a:extLst>
            </p:cNvPr>
            <p:cNvSpPr/>
            <p:nvPr/>
          </p:nvSpPr>
          <p:spPr>
            <a:xfrm>
              <a:off x="801723" y="1914109"/>
              <a:ext cx="122900" cy="72475"/>
            </a:xfrm>
            <a:custGeom>
              <a:avLst/>
              <a:gdLst/>
              <a:ahLst/>
              <a:cxnLst/>
              <a:rect l="l" t="t" r="r" b="b"/>
              <a:pathLst>
                <a:path w="4916" h="2899" extrusionOk="0">
                  <a:moveTo>
                    <a:pt x="851" y="1"/>
                  </a:moveTo>
                  <a:cubicBezTo>
                    <a:pt x="347" y="442"/>
                    <a:pt x="1" y="1103"/>
                    <a:pt x="1" y="1796"/>
                  </a:cubicBezTo>
                  <a:lnTo>
                    <a:pt x="1" y="2552"/>
                  </a:lnTo>
                  <a:cubicBezTo>
                    <a:pt x="1" y="2741"/>
                    <a:pt x="158" y="2899"/>
                    <a:pt x="347" y="2899"/>
                  </a:cubicBezTo>
                  <a:lnTo>
                    <a:pt x="4537" y="2899"/>
                  </a:lnTo>
                  <a:cubicBezTo>
                    <a:pt x="4758" y="2899"/>
                    <a:pt x="4915" y="2741"/>
                    <a:pt x="4915" y="2552"/>
                  </a:cubicBezTo>
                  <a:lnTo>
                    <a:pt x="4915" y="1796"/>
                  </a:lnTo>
                  <a:cubicBezTo>
                    <a:pt x="4915" y="1103"/>
                    <a:pt x="4600" y="442"/>
                    <a:pt x="4065" y="1"/>
                  </a:cubicBezTo>
                  <a:cubicBezTo>
                    <a:pt x="3687" y="473"/>
                    <a:pt x="3088" y="788"/>
                    <a:pt x="2458" y="788"/>
                  </a:cubicBezTo>
                  <a:cubicBezTo>
                    <a:pt x="1828" y="788"/>
                    <a:pt x="1198" y="473"/>
                    <a:pt x="8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842;p65">
              <a:extLst>
                <a:ext uri="{FF2B5EF4-FFF2-40B4-BE49-F238E27FC236}">
                  <a16:creationId xmlns:a16="http://schemas.microsoft.com/office/drawing/2014/main" id="{55A908CC-24B5-FE49-053F-46502E7299B0}"/>
                </a:ext>
              </a:extLst>
            </p:cNvPr>
            <p:cNvSpPr/>
            <p:nvPr/>
          </p:nvSpPr>
          <p:spPr>
            <a:xfrm>
              <a:off x="889148" y="2071634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0"/>
                  </a:moveTo>
                  <a:cubicBezTo>
                    <a:pt x="316" y="442"/>
                    <a:pt x="1" y="1103"/>
                    <a:pt x="1" y="1796"/>
                  </a:cubicBezTo>
                  <a:lnTo>
                    <a:pt x="1" y="2521"/>
                  </a:lnTo>
                  <a:cubicBezTo>
                    <a:pt x="1" y="2710"/>
                    <a:pt x="158" y="2867"/>
                    <a:pt x="347" y="2867"/>
                  </a:cubicBezTo>
                  <a:lnTo>
                    <a:pt x="4506" y="2867"/>
                  </a:lnTo>
                  <a:cubicBezTo>
                    <a:pt x="4727" y="2867"/>
                    <a:pt x="4884" y="2710"/>
                    <a:pt x="4884" y="2521"/>
                  </a:cubicBezTo>
                  <a:lnTo>
                    <a:pt x="4884" y="1796"/>
                  </a:lnTo>
                  <a:cubicBezTo>
                    <a:pt x="4884" y="1103"/>
                    <a:pt x="4569" y="442"/>
                    <a:pt x="4033" y="0"/>
                  </a:cubicBezTo>
                  <a:cubicBezTo>
                    <a:pt x="3655" y="473"/>
                    <a:pt x="3088" y="788"/>
                    <a:pt x="2427" y="788"/>
                  </a:cubicBezTo>
                  <a:cubicBezTo>
                    <a:pt x="1797" y="788"/>
                    <a:pt x="1198" y="473"/>
                    <a:pt x="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843;p65">
              <a:extLst>
                <a:ext uri="{FF2B5EF4-FFF2-40B4-BE49-F238E27FC236}">
                  <a16:creationId xmlns:a16="http://schemas.microsoft.com/office/drawing/2014/main" id="{D0A9235E-1C40-4F3C-A333-4D2268DEA4D0}"/>
                </a:ext>
              </a:extLst>
            </p:cNvPr>
            <p:cNvSpPr/>
            <p:nvPr/>
          </p:nvSpPr>
          <p:spPr>
            <a:xfrm>
              <a:off x="823773" y="2003909"/>
              <a:ext cx="77225" cy="64600"/>
            </a:xfrm>
            <a:custGeom>
              <a:avLst/>
              <a:gdLst/>
              <a:ahLst/>
              <a:cxnLst/>
              <a:rect l="l" t="t" r="r" b="b"/>
              <a:pathLst>
                <a:path w="3089" h="2584" extrusionOk="0">
                  <a:moveTo>
                    <a:pt x="1198" y="0"/>
                  </a:moveTo>
                  <a:lnTo>
                    <a:pt x="1198" y="882"/>
                  </a:lnTo>
                  <a:lnTo>
                    <a:pt x="1" y="2079"/>
                  </a:lnTo>
                  <a:cubicBezTo>
                    <a:pt x="221" y="2237"/>
                    <a:pt x="284" y="2300"/>
                    <a:pt x="473" y="2583"/>
                  </a:cubicBezTo>
                  <a:lnTo>
                    <a:pt x="1545" y="1575"/>
                  </a:lnTo>
                  <a:lnTo>
                    <a:pt x="2616" y="2583"/>
                  </a:lnTo>
                  <a:cubicBezTo>
                    <a:pt x="2773" y="2394"/>
                    <a:pt x="2931" y="2237"/>
                    <a:pt x="3088" y="2111"/>
                  </a:cubicBezTo>
                  <a:lnTo>
                    <a:pt x="1891" y="882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88329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1E8B4E6-6036-7C24-1CD6-C96816E378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11</a:t>
            </a:fld>
            <a:endParaRPr lang="en-GB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7F010A3-2FD7-BFEC-596D-7F56D719B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>
                <a:cs typeface="Arial"/>
              </a:rPr>
              <a:t>What</a:t>
            </a:r>
            <a:r>
              <a:rPr lang="cs-CZ" sz="3600" dirty="0">
                <a:cs typeface="Arial"/>
              </a:rPr>
              <a:t> </a:t>
            </a:r>
            <a:r>
              <a:rPr lang="cs-CZ" sz="3600" dirty="0" err="1">
                <a:cs typeface="Arial"/>
              </a:rPr>
              <a:t>does</a:t>
            </a:r>
            <a:r>
              <a:rPr lang="cs-CZ" sz="3600" dirty="0">
                <a:cs typeface="Arial"/>
              </a:rPr>
              <a:t> </a:t>
            </a:r>
            <a:r>
              <a:rPr lang="cs-CZ" sz="3600" dirty="0" err="1">
                <a:cs typeface="Arial"/>
              </a:rPr>
              <a:t>the</a:t>
            </a:r>
            <a:r>
              <a:rPr lang="cs-CZ" sz="3600" dirty="0">
                <a:cs typeface="Arial"/>
              </a:rPr>
              <a:t> internet </a:t>
            </a:r>
            <a:r>
              <a:rPr lang="cs-CZ" sz="3600" dirty="0" err="1">
                <a:cs typeface="Arial"/>
              </a:rPr>
              <a:t>change</a:t>
            </a:r>
            <a:r>
              <a:rPr lang="cs-CZ" sz="3600" dirty="0">
                <a:cs typeface="Arial"/>
              </a:rPr>
              <a:t>? </a:t>
            </a:r>
          </a:p>
        </p:txBody>
      </p:sp>
      <p:sp>
        <p:nvSpPr>
          <p:cNvPr id="6" name="Google Shape;792;p36">
            <a:extLst>
              <a:ext uri="{FF2B5EF4-FFF2-40B4-BE49-F238E27FC236}">
                <a16:creationId xmlns:a16="http://schemas.microsoft.com/office/drawing/2014/main" id="{0F8DF0D0-FE17-D705-CA29-98E30C03E83B}"/>
              </a:ext>
            </a:extLst>
          </p:cNvPr>
          <p:cNvSpPr txBox="1">
            <a:spLocks noGrp="1"/>
          </p:cNvSpPr>
          <p:nvPr/>
        </p:nvSpPr>
        <p:spPr>
          <a:xfrm>
            <a:off x="716232" y="2472415"/>
            <a:ext cx="9005548" cy="1914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None/>
              <a:defRPr sz="12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hivo"/>
              <a:buNone/>
              <a:defRPr sz="12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hivo"/>
              <a:buNone/>
              <a:defRPr sz="12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hivo"/>
              <a:buNone/>
              <a:defRPr sz="12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hivo"/>
              <a:buNone/>
              <a:defRPr sz="12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hivo"/>
              <a:buNone/>
              <a:defRPr sz="12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hivo"/>
              <a:buNone/>
              <a:defRPr sz="12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hivo"/>
              <a:buNone/>
              <a:defRPr sz="12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hivo"/>
              <a:buNone/>
              <a:defRPr sz="12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Blog, vlogs or social media account as a space for voicing own opinions or providing further individual reporting on current events</a:t>
            </a:r>
            <a:endParaRPr lang="en-US" sz="2000" dirty="0"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Also space for counter publics, composed of groups and interests that are not represented in the main-stream public discourses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cs typeface="Arial"/>
              </a:rPr>
              <a:t>More opportunities for marginalized voices than through traditional communication channels</a:t>
            </a:r>
            <a:br>
              <a:rPr lang="en-US" sz="1600" dirty="0">
                <a:latin typeface="+mn-lt"/>
              </a:rPr>
            </a:br>
            <a:endParaRPr lang="en-US" sz="1600">
              <a:latin typeface="+mn-lt"/>
            </a:endParaRPr>
          </a:p>
        </p:txBody>
      </p:sp>
      <p:sp>
        <p:nvSpPr>
          <p:cNvPr id="10" name="Google Shape;797;p36">
            <a:extLst>
              <a:ext uri="{FF2B5EF4-FFF2-40B4-BE49-F238E27FC236}">
                <a16:creationId xmlns:a16="http://schemas.microsoft.com/office/drawing/2014/main" id="{9AA42B35-1942-1F4F-1ED3-82913D8D6BEA}"/>
              </a:ext>
            </a:extLst>
          </p:cNvPr>
          <p:cNvSpPr txBox="1">
            <a:spLocks noGrp="1"/>
          </p:cNvSpPr>
          <p:nvPr/>
        </p:nvSpPr>
        <p:spPr>
          <a:xfrm>
            <a:off x="1478230" y="1717300"/>
            <a:ext cx="4279485" cy="40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0000DC"/>
                </a:solidFill>
                <a:latin typeface="Arial"/>
              </a:rPr>
              <a:t>More voices/perspective</a:t>
            </a:r>
            <a:endParaRPr lang="cs-CZ" sz="2400" dirty="0">
              <a:solidFill>
                <a:srgbClr val="0000DC"/>
              </a:solidFill>
              <a:latin typeface="Arial"/>
            </a:endParaRPr>
          </a:p>
        </p:txBody>
      </p:sp>
      <p:grpSp>
        <p:nvGrpSpPr>
          <p:cNvPr id="17" name="Google Shape;6836;p65">
            <a:extLst>
              <a:ext uri="{FF2B5EF4-FFF2-40B4-BE49-F238E27FC236}">
                <a16:creationId xmlns:a16="http://schemas.microsoft.com/office/drawing/2014/main" id="{E450BC6C-5138-6A8F-96DA-98C87B93A547}"/>
              </a:ext>
            </a:extLst>
          </p:cNvPr>
          <p:cNvGrpSpPr/>
          <p:nvPr/>
        </p:nvGrpSpPr>
        <p:grpSpPr>
          <a:xfrm>
            <a:off x="715090" y="1713913"/>
            <a:ext cx="358404" cy="358406"/>
            <a:chOff x="715098" y="1847159"/>
            <a:chExt cx="296175" cy="296175"/>
          </a:xfrm>
        </p:grpSpPr>
        <p:sp>
          <p:nvSpPr>
            <p:cNvPr id="18" name="Google Shape;6837;p65">
              <a:extLst>
                <a:ext uri="{FF2B5EF4-FFF2-40B4-BE49-F238E27FC236}">
                  <a16:creationId xmlns:a16="http://schemas.microsoft.com/office/drawing/2014/main" id="{F3EAD5DF-F35F-A509-E5F7-543FC27267BA}"/>
                </a:ext>
              </a:extLst>
            </p:cNvPr>
            <p:cNvSpPr/>
            <p:nvPr/>
          </p:nvSpPr>
          <p:spPr>
            <a:xfrm>
              <a:off x="826923" y="1847159"/>
              <a:ext cx="70925" cy="68550"/>
            </a:xfrm>
            <a:custGeom>
              <a:avLst/>
              <a:gdLst/>
              <a:ahLst/>
              <a:cxnLst/>
              <a:rect l="l" t="t" r="r" b="b"/>
              <a:pathLst>
                <a:path w="2837" h="2742" extrusionOk="0">
                  <a:moveTo>
                    <a:pt x="1419" y="1"/>
                  </a:moveTo>
                  <a:cubicBezTo>
                    <a:pt x="631" y="1"/>
                    <a:pt x="1" y="599"/>
                    <a:pt x="1" y="1355"/>
                  </a:cubicBezTo>
                  <a:cubicBezTo>
                    <a:pt x="1" y="2143"/>
                    <a:pt x="631" y="2742"/>
                    <a:pt x="1419" y="2742"/>
                  </a:cubicBezTo>
                  <a:cubicBezTo>
                    <a:pt x="2206" y="2742"/>
                    <a:pt x="2836" y="2143"/>
                    <a:pt x="2836" y="1355"/>
                  </a:cubicBezTo>
                  <a:cubicBezTo>
                    <a:pt x="2836" y="599"/>
                    <a:pt x="2206" y="1"/>
                    <a:pt x="14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838;p65">
              <a:extLst>
                <a:ext uri="{FF2B5EF4-FFF2-40B4-BE49-F238E27FC236}">
                  <a16:creationId xmlns:a16="http://schemas.microsoft.com/office/drawing/2014/main" id="{833C89B5-CA1D-9096-EEA7-F98C6B57E22E}"/>
                </a:ext>
              </a:extLst>
            </p:cNvPr>
            <p:cNvSpPr/>
            <p:nvPr/>
          </p:nvSpPr>
          <p:spPr>
            <a:xfrm>
              <a:off x="741073" y="2003909"/>
              <a:ext cx="69350" cy="68525"/>
            </a:xfrm>
            <a:custGeom>
              <a:avLst/>
              <a:gdLst/>
              <a:ahLst/>
              <a:cxnLst/>
              <a:rect l="l" t="t" r="r" b="b"/>
              <a:pathLst>
                <a:path w="2774" h="2741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839;p65">
              <a:extLst>
                <a:ext uri="{FF2B5EF4-FFF2-40B4-BE49-F238E27FC236}">
                  <a16:creationId xmlns:a16="http://schemas.microsoft.com/office/drawing/2014/main" id="{5DAF2F54-E05A-C4CA-B1C7-F6DF46B96106}"/>
                </a:ext>
              </a:extLst>
            </p:cNvPr>
            <p:cNvSpPr/>
            <p:nvPr/>
          </p:nvSpPr>
          <p:spPr>
            <a:xfrm>
              <a:off x="915923" y="2004684"/>
              <a:ext cx="68550" cy="68550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56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11"/>
                    <a:pt x="631" y="2741"/>
                    <a:pt x="1356" y="2741"/>
                  </a:cubicBezTo>
                  <a:cubicBezTo>
                    <a:pt x="2112" y="2741"/>
                    <a:pt x="2742" y="2111"/>
                    <a:pt x="2742" y="1387"/>
                  </a:cubicBezTo>
                  <a:cubicBezTo>
                    <a:pt x="2742" y="631"/>
                    <a:pt x="2112" y="1"/>
                    <a:pt x="1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840;p65">
              <a:extLst>
                <a:ext uri="{FF2B5EF4-FFF2-40B4-BE49-F238E27FC236}">
                  <a16:creationId xmlns:a16="http://schemas.microsoft.com/office/drawing/2014/main" id="{448BFE3F-09B0-4D14-6081-BD893A388E28}"/>
                </a:ext>
              </a:extLst>
            </p:cNvPr>
            <p:cNvSpPr/>
            <p:nvPr/>
          </p:nvSpPr>
          <p:spPr>
            <a:xfrm>
              <a:off x="715098" y="2071634"/>
              <a:ext cx="122100" cy="71700"/>
            </a:xfrm>
            <a:custGeom>
              <a:avLst/>
              <a:gdLst/>
              <a:ahLst/>
              <a:cxnLst/>
              <a:rect l="l" t="t" r="r" b="b"/>
              <a:pathLst>
                <a:path w="4884" h="2868" extrusionOk="0">
                  <a:moveTo>
                    <a:pt x="819" y="0"/>
                  </a:moveTo>
                  <a:cubicBezTo>
                    <a:pt x="347" y="442"/>
                    <a:pt x="0" y="1072"/>
                    <a:pt x="0" y="1796"/>
                  </a:cubicBezTo>
                  <a:lnTo>
                    <a:pt x="0" y="2521"/>
                  </a:lnTo>
                  <a:cubicBezTo>
                    <a:pt x="0" y="2710"/>
                    <a:pt x="158" y="2867"/>
                    <a:pt x="347" y="2867"/>
                  </a:cubicBezTo>
                  <a:lnTo>
                    <a:pt x="4505" y="2867"/>
                  </a:lnTo>
                  <a:cubicBezTo>
                    <a:pt x="4726" y="2867"/>
                    <a:pt x="4883" y="2710"/>
                    <a:pt x="4883" y="2521"/>
                  </a:cubicBezTo>
                  <a:lnTo>
                    <a:pt x="4883" y="1796"/>
                  </a:lnTo>
                  <a:cubicBezTo>
                    <a:pt x="4883" y="1103"/>
                    <a:pt x="4568" y="442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96" y="788"/>
                    <a:pt x="1197" y="473"/>
                    <a:pt x="8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841;p65">
              <a:extLst>
                <a:ext uri="{FF2B5EF4-FFF2-40B4-BE49-F238E27FC236}">
                  <a16:creationId xmlns:a16="http://schemas.microsoft.com/office/drawing/2014/main" id="{7E42512B-554E-BE7C-6B33-03A8B078071C}"/>
                </a:ext>
              </a:extLst>
            </p:cNvPr>
            <p:cNvSpPr/>
            <p:nvPr/>
          </p:nvSpPr>
          <p:spPr>
            <a:xfrm>
              <a:off x="801723" y="1914109"/>
              <a:ext cx="122900" cy="72475"/>
            </a:xfrm>
            <a:custGeom>
              <a:avLst/>
              <a:gdLst/>
              <a:ahLst/>
              <a:cxnLst/>
              <a:rect l="l" t="t" r="r" b="b"/>
              <a:pathLst>
                <a:path w="4916" h="2899" extrusionOk="0">
                  <a:moveTo>
                    <a:pt x="851" y="1"/>
                  </a:moveTo>
                  <a:cubicBezTo>
                    <a:pt x="347" y="442"/>
                    <a:pt x="1" y="1103"/>
                    <a:pt x="1" y="1796"/>
                  </a:cubicBezTo>
                  <a:lnTo>
                    <a:pt x="1" y="2552"/>
                  </a:lnTo>
                  <a:cubicBezTo>
                    <a:pt x="1" y="2741"/>
                    <a:pt x="158" y="2899"/>
                    <a:pt x="347" y="2899"/>
                  </a:cubicBezTo>
                  <a:lnTo>
                    <a:pt x="4537" y="2899"/>
                  </a:lnTo>
                  <a:cubicBezTo>
                    <a:pt x="4758" y="2899"/>
                    <a:pt x="4915" y="2741"/>
                    <a:pt x="4915" y="2552"/>
                  </a:cubicBezTo>
                  <a:lnTo>
                    <a:pt x="4915" y="1796"/>
                  </a:lnTo>
                  <a:cubicBezTo>
                    <a:pt x="4915" y="1103"/>
                    <a:pt x="4600" y="442"/>
                    <a:pt x="4065" y="1"/>
                  </a:cubicBezTo>
                  <a:cubicBezTo>
                    <a:pt x="3687" y="473"/>
                    <a:pt x="3088" y="788"/>
                    <a:pt x="2458" y="788"/>
                  </a:cubicBezTo>
                  <a:cubicBezTo>
                    <a:pt x="1828" y="788"/>
                    <a:pt x="1198" y="473"/>
                    <a:pt x="8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842;p65">
              <a:extLst>
                <a:ext uri="{FF2B5EF4-FFF2-40B4-BE49-F238E27FC236}">
                  <a16:creationId xmlns:a16="http://schemas.microsoft.com/office/drawing/2014/main" id="{55A908CC-24B5-FE49-053F-46502E7299B0}"/>
                </a:ext>
              </a:extLst>
            </p:cNvPr>
            <p:cNvSpPr/>
            <p:nvPr/>
          </p:nvSpPr>
          <p:spPr>
            <a:xfrm>
              <a:off x="889148" y="2071634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0"/>
                  </a:moveTo>
                  <a:cubicBezTo>
                    <a:pt x="316" y="442"/>
                    <a:pt x="1" y="1103"/>
                    <a:pt x="1" y="1796"/>
                  </a:cubicBezTo>
                  <a:lnTo>
                    <a:pt x="1" y="2521"/>
                  </a:lnTo>
                  <a:cubicBezTo>
                    <a:pt x="1" y="2710"/>
                    <a:pt x="158" y="2867"/>
                    <a:pt x="347" y="2867"/>
                  </a:cubicBezTo>
                  <a:lnTo>
                    <a:pt x="4506" y="2867"/>
                  </a:lnTo>
                  <a:cubicBezTo>
                    <a:pt x="4727" y="2867"/>
                    <a:pt x="4884" y="2710"/>
                    <a:pt x="4884" y="2521"/>
                  </a:cubicBezTo>
                  <a:lnTo>
                    <a:pt x="4884" y="1796"/>
                  </a:lnTo>
                  <a:cubicBezTo>
                    <a:pt x="4884" y="1103"/>
                    <a:pt x="4569" y="442"/>
                    <a:pt x="4033" y="0"/>
                  </a:cubicBezTo>
                  <a:cubicBezTo>
                    <a:pt x="3655" y="473"/>
                    <a:pt x="3088" y="788"/>
                    <a:pt x="2427" y="788"/>
                  </a:cubicBezTo>
                  <a:cubicBezTo>
                    <a:pt x="1797" y="788"/>
                    <a:pt x="1198" y="473"/>
                    <a:pt x="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843;p65">
              <a:extLst>
                <a:ext uri="{FF2B5EF4-FFF2-40B4-BE49-F238E27FC236}">
                  <a16:creationId xmlns:a16="http://schemas.microsoft.com/office/drawing/2014/main" id="{D0A9235E-1C40-4F3C-A333-4D2268DEA4D0}"/>
                </a:ext>
              </a:extLst>
            </p:cNvPr>
            <p:cNvSpPr/>
            <p:nvPr/>
          </p:nvSpPr>
          <p:spPr>
            <a:xfrm>
              <a:off x="823773" y="2003909"/>
              <a:ext cx="77225" cy="64600"/>
            </a:xfrm>
            <a:custGeom>
              <a:avLst/>
              <a:gdLst/>
              <a:ahLst/>
              <a:cxnLst/>
              <a:rect l="l" t="t" r="r" b="b"/>
              <a:pathLst>
                <a:path w="3089" h="2584" extrusionOk="0">
                  <a:moveTo>
                    <a:pt x="1198" y="0"/>
                  </a:moveTo>
                  <a:lnTo>
                    <a:pt x="1198" y="882"/>
                  </a:lnTo>
                  <a:lnTo>
                    <a:pt x="1" y="2079"/>
                  </a:lnTo>
                  <a:cubicBezTo>
                    <a:pt x="221" y="2237"/>
                    <a:pt x="284" y="2300"/>
                    <a:pt x="473" y="2583"/>
                  </a:cubicBezTo>
                  <a:lnTo>
                    <a:pt x="1545" y="1575"/>
                  </a:lnTo>
                  <a:lnTo>
                    <a:pt x="2616" y="2583"/>
                  </a:lnTo>
                  <a:cubicBezTo>
                    <a:pt x="2773" y="2394"/>
                    <a:pt x="2931" y="2237"/>
                    <a:pt x="3088" y="2111"/>
                  </a:cubicBezTo>
                  <a:lnTo>
                    <a:pt x="1891" y="882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ovéPole 4">
            <a:extLst>
              <a:ext uri="{FF2B5EF4-FFF2-40B4-BE49-F238E27FC236}">
                <a16:creationId xmlns:a16="http://schemas.microsoft.com/office/drawing/2014/main" id="{6B96CCBA-950E-BD3C-410E-F59B3CAABCCD}"/>
              </a:ext>
            </a:extLst>
          </p:cNvPr>
          <p:cNvSpPr txBox="1"/>
          <p:nvPr/>
        </p:nvSpPr>
        <p:spPr>
          <a:xfrm>
            <a:off x="895766" y="5000958"/>
            <a:ext cx="734434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n-lt"/>
                <a:sym typeface="Chivo"/>
              </a:rPr>
              <a:t>BUT </a:t>
            </a:r>
            <a:r>
              <a:rPr lang="en-US" sz="2000" dirty="0">
                <a:solidFill>
                  <a:schemeClr val="dk1"/>
                </a:solidFill>
                <a:latin typeface="+mn-lt"/>
                <a:sym typeface="Chivo"/>
              </a:rPr>
              <a:t>these voices do not necessarily have to support the current political democratic structure, e.g. radical initiatives</a:t>
            </a:r>
            <a:endParaRPr lang="cs-CZ" sz="2000" dirty="0" err="1">
              <a:solidFill>
                <a:schemeClr val="dk1"/>
              </a:solidFill>
              <a:latin typeface="+mn-lt"/>
              <a:sym typeface="Chivo"/>
            </a:endParaRPr>
          </a:p>
        </p:txBody>
      </p:sp>
    </p:spTree>
    <p:extLst>
      <p:ext uri="{BB962C8B-B14F-4D97-AF65-F5344CB8AC3E}">
        <p14:creationId xmlns:p14="http://schemas.microsoft.com/office/powerpoint/2010/main" val="283777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1E8B4E6-6036-7C24-1CD6-C96816E378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12</a:t>
            </a:fld>
            <a:endParaRPr lang="en-GB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7F010A3-2FD7-BFEC-596D-7F56D719B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>
                <a:cs typeface="Arial"/>
              </a:rPr>
              <a:t>What</a:t>
            </a:r>
            <a:r>
              <a:rPr lang="cs-CZ" sz="3600" dirty="0">
                <a:cs typeface="Arial"/>
              </a:rPr>
              <a:t> </a:t>
            </a:r>
            <a:r>
              <a:rPr lang="cs-CZ" sz="3600" dirty="0" err="1">
                <a:cs typeface="Arial"/>
              </a:rPr>
              <a:t>does</a:t>
            </a:r>
            <a:r>
              <a:rPr lang="cs-CZ" sz="3600" dirty="0">
                <a:cs typeface="Arial"/>
              </a:rPr>
              <a:t> </a:t>
            </a:r>
            <a:r>
              <a:rPr lang="cs-CZ" sz="3600" dirty="0" err="1">
                <a:cs typeface="Arial"/>
              </a:rPr>
              <a:t>the</a:t>
            </a:r>
            <a:r>
              <a:rPr lang="cs-CZ" sz="3600" dirty="0">
                <a:cs typeface="Arial"/>
              </a:rPr>
              <a:t> internet </a:t>
            </a:r>
            <a:r>
              <a:rPr lang="cs-CZ" sz="3600" dirty="0" err="1">
                <a:cs typeface="Arial"/>
              </a:rPr>
              <a:t>change</a:t>
            </a:r>
            <a:r>
              <a:rPr lang="cs-CZ" sz="3600" dirty="0">
                <a:cs typeface="Arial"/>
              </a:rPr>
              <a:t>? </a:t>
            </a:r>
          </a:p>
        </p:txBody>
      </p:sp>
      <p:sp>
        <p:nvSpPr>
          <p:cNvPr id="7" name="Google Shape;793;p36">
            <a:extLst>
              <a:ext uri="{FF2B5EF4-FFF2-40B4-BE49-F238E27FC236}">
                <a16:creationId xmlns:a16="http://schemas.microsoft.com/office/drawing/2014/main" id="{B50D90E5-7E3B-944C-C08E-B06091F26D1F}"/>
              </a:ext>
            </a:extLst>
          </p:cNvPr>
          <p:cNvSpPr txBox="1">
            <a:spLocks noGrp="1"/>
          </p:cNvSpPr>
          <p:nvPr/>
        </p:nvSpPr>
        <p:spPr>
          <a:xfrm>
            <a:off x="843252" y="2260054"/>
            <a:ext cx="9222075" cy="1710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None/>
              <a:defRPr sz="12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hivo"/>
              <a:buNone/>
              <a:defRPr sz="12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hivo"/>
              <a:buNone/>
              <a:defRPr sz="12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hivo"/>
              <a:buNone/>
              <a:defRPr sz="12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hivo"/>
              <a:buNone/>
              <a:defRPr sz="12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hivo"/>
              <a:buNone/>
              <a:defRPr sz="12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hivo"/>
              <a:buNone/>
              <a:defRPr sz="12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hivo"/>
              <a:buNone/>
              <a:defRPr sz="12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hivo"/>
              <a:buNone/>
              <a:defRPr sz="12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err="1">
                <a:latin typeface="+mn-lt"/>
              </a:rPr>
              <a:t>Citizens</a:t>
            </a:r>
            <a:r>
              <a:rPr lang="cs-CZ" sz="2000" dirty="0">
                <a:latin typeface="+mn-lt"/>
              </a:rPr>
              <a:t> </a:t>
            </a:r>
            <a:r>
              <a:rPr lang="cs-CZ" sz="2000" err="1">
                <a:latin typeface="+mn-lt"/>
              </a:rPr>
              <a:t>can</a:t>
            </a:r>
            <a:r>
              <a:rPr lang="cs-CZ" sz="2000" dirty="0">
                <a:latin typeface="+mn-lt"/>
              </a:rPr>
              <a:t> more </a:t>
            </a:r>
            <a:r>
              <a:rPr lang="cs-CZ" sz="2000" err="1">
                <a:latin typeface="+mn-lt"/>
              </a:rPr>
              <a:t>directly</a:t>
            </a:r>
            <a:r>
              <a:rPr lang="cs-CZ" sz="2000" dirty="0">
                <a:latin typeface="+mn-lt"/>
              </a:rPr>
              <a:t> </a:t>
            </a:r>
            <a:r>
              <a:rPr lang="cs-CZ" sz="2000" err="1">
                <a:latin typeface="+mn-lt"/>
              </a:rPr>
              <a:t>communicate</a:t>
            </a:r>
            <a:r>
              <a:rPr lang="cs-CZ" sz="2000" dirty="0">
                <a:latin typeface="+mn-lt"/>
              </a:rPr>
              <a:t> </a:t>
            </a:r>
            <a:r>
              <a:rPr lang="cs-CZ" sz="2000" err="1">
                <a:latin typeface="+mn-lt"/>
              </a:rPr>
              <a:t>with</a:t>
            </a:r>
            <a:r>
              <a:rPr lang="cs-CZ" sz="2000" dirty="0">
                <a:latin typeface="+mn-lt"/>
              </a:rPr>
              <a:t> </a:t>
            </a:r>
            <a:r>
              <a:rPr lang="cs-CZ" sz="2000" err="1">
                <a:latin typeface="+mn-lt"/>
              </a:rPr>
              <a:t>politcal</a:t>
            </a:r>
            <a:r>
              <a:rPr lang="cs-CZ" sz="2000" dirty="0">
                <a:latin typeface="+mn-lt"/>
              </a:rPr>
              <a:t> </a:t>
            </a:r>
            <a:r>
              <a:rPr lang="cs-CZ" sz="2000" err="1">
                <a:latin typeface="+mn-lt"/>
              </a:rPr>
              <a:t>actors</a:t>
            </a:r>
            <a:endParaRPr lang="cs-CZ" sz="2000">
              <a:latin typeface="+mn-lt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err="1">
                <a:latin typeface="+mn-lt"/>
              </a:rPr>
              <a:t>Political</a:t>
            </a:r>
            <a:r>
              <a:rPr lang="cs-CZ" sz="2000" dirty="0">
                <a:latin typeface="+mn-lt"/>
              </a:rPr>
              <a:t> </a:t>
            </a:r>
            <a:r>
              <a:rPr lang="cs-CZ" sz="2000" err="1">
                <a:latin typeface="+mn-lt"/>
              </a:rPr>
              <a:t>actors</a:t>
            </a:r>
            <a:r>
              <a:rPr lang="cs-CZ" sz="2000" dirty="0">
                <a:latin typeface="+mn-lt"/>
              </a:rPr>
              <a:t> </a:t>
            </a:r>
            <a:r>
              <a:rPr lang="cs-CZ" sz="2000" err="1">
                <a:latin typeface="+mn-lt"/>
              </a:rPr>
              <a:t>have</a:t>
            </a:r>
            <a:r>
              <a:rPr lang="cs-CZ" sz="2000" dirty="0">
                <a:latin typeface="+mn-lt"/>
              </a:rPr>
              <a:t> more </a:t>
            </a:r>
            <a:r>
              <a:rPr lang="cs-CZ" sz="2000" err="1">
                <a:latin typeface="+mn-lt"/>
              </a:rPr>
              <a:t>actors</a:t>
            </a:r>
            <a:r>
              <a:rPr lang="cs-CZ" sz="2000" dirty="0">
                <a:latin typeface="+mn-lt"/>
              </a:rPr>
              <a:t> </a:t>
            </a:r>
            <a:r>
              <a:rPr lang="cs-CZ" sz="2000" err="1">
                <a:latin typeface="+mn-lt"/>
              </a:rPr>
              <a:t>mointoring</a:t>
            </a:r>
            <a:r>
              <a:rPr lang="cs-CZ" sz="2000" dirty="0">
                <a:latin typeface="+mn-lt"/>
              </a:rPr>
              <a:t> </a:t>
            </a:r>
            <a:r>
              <a:rPr lang="cs-CZ" sz="2000" err="1">
                <a:latin typeface="+mn-lt"/>
              </a:rPr>
              <a:t>their</a:t>
            </a:r>
            <a:r>
              <a:rPr lang="cs-CZ" sz="2000" dirty="0">
                <a:latin typeface="+mn-lt"/>
              </a:rPr>
              <a:t> </a:t>
            </a:r>
            <a:r>
              <a:rPr lang="cs-CZ" sz="2000" err="1">
                <a:latin typeface="+mn-lt"/>
              </a:rPr>
              <a:t>behaviour</a:t>
            </a:r>
            <a:endParaRPr lang="cs-CZ" sz="2000" dirty="0"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2000" dirty="0"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2000" dirty="0" err="1">
                <a:latin typeface="+mn-lt"/>
              </a:rPr>
              <a:t>Communication</a:t>
            </a:r>
            <a:r>
              <a:rPr lang="cs-CZ" sz="2000" dirty="0">
                <a:latin typeface="+mn-lt"/>
              </a:rPr>
              <a:t> </a:t>
            </a:r>
            <a:r>
              <a:rPr lang="cs-CZ" sz="2000" dirty="0" err="1">
                <a:latin typeface="+mn-lt"/>
              </a:rPr>
              <a:t>also</a:t>
            </a:r>
            <a:r>
              <a:rPr lang="cs-CZ" sz="2000" dirty="0">
                <a:latin typeface="+mn-lt"/>
              </a:rPr>
              <a:t> </a:t>
            </a:r>
            <a:r>
              <a:rPr lang="cs-CZ" sz="2000" dirty="0" err="1">
                <a:latin typeface="+mn-lt"/>
              </a:rPr>
              <a:t>within</a:t>
            </a:r>
            <a:r>
              <a:rPr lang="cs-CZ" sz="2000" dirty="0">
                <a:latin typeface="+mn-lt"/>
              </a:rPr>
              <a:t> </a:t>
            </a:r>
            <a:r>
              <a:rPr lang="cs-CZ" sz="2000" dirty="0" err="1">
                <a:latin typeface="+mn-lt"/>
              </a:rPr>
              <a:t>communities</a:t>
            </a:r>
            <a:r>
              <a:rPr lang="cs-CZ" sz="2000" dirty="0">
                <a:latin typeface="+mn-lt"/>
              </a:rPr>
              <a:t> – </a:t>
            </a:r>
            <a:r>
              <a:rPr lang="cs-CZ" sz="2000" dirty="0" err="1">
                <a:latin typeface="+mn-lt"/>
              </a:rPr>
              <a:t>can</a:t>
            </a:r>
            <a:r>
              <a:rPr lang="cs-CZ" sz="2000" dirty="0">
                <a:latin typeface="+mn-lt"/>
              </a:rPr>
              <a:t> lead to </a:t>
            </a:r>
            <a:r>
              <a:rPr lang="cs-CZ" sz="2000" dirty="0" err="1">
                <a:latin typeface="+mn-lt"/>
              </a:rPr>
              <a:t>mobilization</a:t>
            </a:r>
            <a:r>
              <a:rPr lang="cs-CZ" sz="2000" dirty="0">
                <a:latin typeface="+mn-lt"/>
              </a:rPr>
              <a:t> and </a:t>
            </a:r>
            <a:r>
              <a:rPr lang="cs-CZ" sz="2000" dirty="0" err="1">
                <a:latin typeface="+mn-lt"/>
              </a:rPr>
              <a:t>organization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2000" dirty="0">
              <a:latin typeface="+mn-lt"/>
            </a:endParaRPr>
          </a:p>
        </p:txBody>
      </p:sp>
      <p:sp>
        <p:nvSpPr>
          <p:cNvPr id="12" name="Google Shape;799;p36">
            <a:extLst>
              <a:ext uri="{FF2B5EF4-FFF2-40B4-BE49-F238E27FC236}">
                <a16:creationId xmlns:a16="http://schemas.microsoft.com/office/drawing/2014/main" id="{881B7930-84B4-2AD1-5096-83C5D736A199}"/>
              </a:ext>
            </a:extLst>
          </p:cNvPr>
          <p:cNvSpPr txBox="1">
            <a:spLocks noGrp="1"/>
          </p:cNvSpPr>
          <p:nvPr/>
        </p:nvSpPr>
        <p:spPr>
          <a:xfrm>
            <a:off x="1376234" y="1592380"/>
            <a:ext cx="4217026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0000DC"/>
                </a:solidFill>
                <a:latin typeface="Arial"/>
              </a:rPr>
              <a:t>Direct communication</a:t>
            </a:r>
            <a:endParaRPr lang="cs-CZ" sz="2000" dirty="0">
              <a:solidFill>
                <a:srgbClr val="0000DC"/>
              </a:solidFill>
              <a:latin typeface="Arial"/>
            </a:endParaRPr>
          </a:p>
        </p:txBody>
      </p:sp>
      <p:grpSp>
        <p:nvGrpSpPr>
          <p:cNvPr id="15" name="Google Shape;6830;p65">
            <a:extLst>
              <a:ext uri="{FF2B5EF4-FFF2-40B4-BE49-F238E27FC236}">
                <a16:creationId xmlns:a16="http://schemas.microsoft.com/office/drawing/2014/main" id="{5A351D2C-7ECF-7CD4-31C6-727FB1C17134}"/>
              </a:ext>
            </a:extLst>
          </p:cNvPr>
          <p:cNvGrpSpPr/>
          <p:nvPr/>
        </p:nvGrpSpPr>
        <p:grpSpPr>
          <a:xfrm>
            <a:off x="668219" y="1643440"/>
            <a:ext cx="353803" cy="351496"/>
            <a:chOff x="4615612" y="1859972"/>
            <a:chExt cx="299325" cy="297375"/>
          </a:xfrm>
        </p:grpSpPr>
        <p:sp>
          <p:nvSpPr>
            <p:cNvPr id="32" name="Google Shape;6831;p65">
              <a:extLst>
                <a:ext uri="{FF2B5EF4-FFF2-40B4-BE49-F238E27FC236}">
                  <a16:creationId xmlns:a16="http://schemas.microsoft.com/office/drawing/2014/main" id="{4E9833CC-84DE-FF57-8581-B32E3AEA7935}"/>
                </a:ext>
              </a:extLst>
            </p:cNvPr>
            <p:cNvSpPr/>
            <p:nvPr/>
          </p:nvSpPr>
          <p:spPr>
            <a:xfrm>
              <a:off x="4643962" y="1904097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41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607"/>
                    <a:pt x="473" y="2048"/>
                    <a:pt x="1041" y="2048"/>
                  </a:cubicBezTo>
                  <a:cubicBezTo>
                    <a:pt x="1608" y="2048"/>
                    <a:pt x="2049" y="1607"/>
                    <a:pt x="2049" y="1040"/>
                  </a:cubicBezTo>
                  <a:cubicBezTo>
                    <a:pt x="2049" y="473"/>
                    <a:pt x="1608" y="0"/>
                    <a:pt x="10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832;p65">
              <a:extLst>
                <a:ext uri="{FF2B5EF4-FFF2-40B4-BE49-F238E27FC236}">
                  <a16:creationId xmlns:a16="http://schemas.microsoft.com/office/drawing/2014/main" id="{2D3DD809-A048-329F-E80D-20B4DAD84769}"/>
                </a:ext>
              </a:extLst>
            </p:cNvPr>
            <p:cNvSpPr/>
            <p:nvPr/>
          </p:nvSpPr>
          <p:spPr>
            <a:xfrm>
              <a:off x="4703837" y="1859972"/>
              <a:ext cx="122875" cy="104475"/>
            </a:xfrm>
            <a:custGeom>
              <a:avLst/>
              <a:gdLst/>
              <a:ahLst/>
              <a:cxnLst/>
              <a:rect l="l" t="t" r="r" b="b"/>
              <a:pathLst>
                <a:path w="4915" h="4179" extrusionOk="0">
                  <a:moveTo>
                    <a:pt x="1040" y="1"/>
                  </a:moveTo>
                  <a:cubicBezTo>
                    <a:pt x="441" y="1"/>
                    <a:pt x="0" y="473"/>
                    <a:pt x="0" y="1072"/>
                  </a:cubicBezTo>
                  <a:lnTo>
                    <a:pt x="0" y="1797"/>
                  </a:lnTo>
                  <a:cubicBezTo>
                    <a:pt x="0" y="2364"/>
                    <a:pt x="473" y="2805"/>
                    <a:pt x="1040" y="2805"/>
                  </a:cubicBezTo>
                  <a:lnTo>
                    <a:pt x="2300" y="2805"/>
                  </a:lnTo>
                  <a:lnTo>
                    <a:pt x="3592" y="4097"/>
                  </a:lnTo>
                  <a:cubicBezTo>
                    <a:pt x="3672" y="4156"/>
                    <a:pt x="3764" y="4178"/>
                    <a:pt x="3853" y="4178"/>
                  </a:cubicBezTo>
                  <a:cubicBezTo>
                    <a:pt x="3905" y="4178"/>
                    <a:pt x="3955" y="4171"/>
                    <a:pt x="4001" y="4160"/>
                  </a:cubicBezTo>
                  <a:cubicBezTo>
                    <a:pt x="4127" y="4097"/>
                    <a:pt x="4190" y="3939"/>
                    <a:pt x="4190" y="3844"/>
                  </a:cubicBezTo>
                  <a:lnTo>
                    <a:pt x="4190" y="2742"/>
                  </a:lnTo>
                  <a:cubicBezTo>
                    <a:pt x="4600" y="2584"/>
                    <a:pt x="4915" y="2206"/>
                    <a:pt x="4915" y="1734"/>
                  </a:cubicBezTo>
                  <a:lnTo>
                    <a:pt x="4915" y="1072"/>
                  </a:lnTo>
                  <a:cubicBezTo>
                    <a:pt x="4915" y="473"/>
                    <a:pt x="4411" y="1"/>
                    <a:pt x="38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833;p65">
              <a:extLst>
                <a:ext uri="{FF2B5EF4-FFF2-40B4-BE49-F238E27FC236}">
                  <a16:creationId xmlns:a16="http://schemas.microsoft.com/office/drawing/2014/main" id="{D8663F66-6AB2-4EF5-458D-E1815D527AB8}"/>
                </a:ext>
              </a:extLst>
            </p:cNvPr>
            <p:cNvSpPr/>
            <p:nvPr/>
          </p:nvSpPr>
          <p:spPr>
            <a:xfrm>
              <a:off x="4615612" y="1963947"/>
              <a:ext cx="141800" cy="192025"/>
            </a:xfrm>
            <a:custGeom>
              <a:avLst/>
              <a:gdLst/>
              <a:ahLst/>
              <a:cxnLst/>
              <a:rect l="l" t="t" r="r" b="b"/>
              <a:pathLst>
                <a:path w="5672" h="7681" extrusionOk="0">
                  <a:moveTo>
                    <a:pt x="3340" y="4506"/>
                  </a:moveTo>
                  <a:lnTo>
                    <a:pt x="3718" y="5577"/>
                  </a:lnTo>
                  <a:lnTo>
                    <a:pt x="1229" y="5577"/>
                  </a:lnTo>
                  <a:lnTo>
                    <a:pt x="1450" y="4600"/>
                  </a:lnTo>
                  <a:lnTo>
                    <a:pt x="1450" y="4506"/>
                  </a:lnTo>
                  <a:close/>
                  <a:moveTo>
                    <a:pt x="1450" y="1"/>
                  </a:moveTo>
                  <a:cubicBezTo>
                    <a:pt x="1135" y="1"/>
                    <a:pt x="883" y="221"/>
                    <a:pt x="788" y="505"/>
                  </a:cubicBezTo>
                  <a:lnTo>
                    <a:pt x="95" y="3624"/>
                  </a:lnTo>
                  <a:cubicBezTo>
                    <a:pt x="1" y="4096"/>
                    <a:pt x="316" y="4506"/>
                    <a:pt x="757" y="4506"/>
                  </a:cubicBezTo>
                  <a:lnTo>
                    <a:pt x="95" y="7247"/>
                  </a:lnTo>
                  <a:cubicBezTo>
                    <a:pt x="32" y="7436"/>
                    <a:pt x="158" y="7593"/>
                    <a:pt x="316" y="7656"/>
                  </a:cubicBezTo>
                  <a:cubicBezTo>
                    <a:pt x="350" y="7668"/>
                    <a:pt x="383" y="7673"/>
                    <a:pt x="415" y="7673"/>
                  </a:cubicBezTo>
                  <a:cubicBezTo>
                    <a:pt x="559" y="7673"/>
                    <a:pt x="679" y="7565"/>
                    <a:pt x="757" y="7436"/>
                  </a:cubicBezTo>
                  <a:lnTo>
                    <a:pt x="1040" y="6301"/>
                  </a:lnTo>
                  <a:lnTo>
                    <a:pt x="3939" y="6301"/>
                  </a:lnTo>
                  <a:lnTo>
                    <a:pt x="4254" y="7152"/>
                  </a:lnTo>
                  <a:cubicBezTo>
                    <a:pt x="4358" y="7492"/>
                    <a:pt x="4637" y="7680"/>
                    <a:pt x="4908" y="7680"/>
                  </a:cubicBezTo>
                  <a:cubicBezTo>
                    <a:pt x="4964" y="7680"/>
                    <a:pt x="5019" y="7672"/>
                    <a:pt x="5073" y="7656"/>
                  </a:cubicBezTo>
                  <a:cubicBezTo>
                    <a:pt x="5451" y="7593"/>
                    <a:pt x="5672" y="7184"/>
                    <a:pt x="5609" y="6837"/>
                  </a:cubicBezTo>
                  <a:lnTo>
                    <a:pt x="4569" y="3687"/>
                  </a:lnTo>
                  <a:cubicBezTo>
                    <a:pt x="4506" y="3372"/>
                    <a:pt x="4222" y="3183"/>
                    <a:pt x="3907" y="3183"/>
                  </a:cubicBezTo>
                  <a:lnTo>
                    <a:pt x="3183" y="3183"/>
                  </a:lnTo>
                  <a:cubicBezTo>
                    <a:pt x="2994" y="3183"/>
                    <a:pt x="2836" y="3025"/>
                    <a:pt x="2836" y="2836"/>
                  </a:cubicBezTo>
                  <a:cubicBezTo>
                    <a:pt x="2836" y="2615"/>
                    <a:pt x="2994" y="2458"/>
                    <a:pt x="3183" y="2458"/>
                  </a:cubicBezTo>
                  <a:lnTo>
                    <a:pt x="4222" y="2458"/>
                  </a:lnTo>
                  <a:cubicBezTo>
                    <a:pt x="4600" y="2458"/>
                    <a:pt x="4915" y="2143"/>
                    <a:pt x="4915" y="1765"/>
                  </a:cubicBezTo>
                  <a:cubicBezTo>
                    <a:pt x="4915" y="1355"/>
                    <a:pt x="4600" y="1040"/>
                    <a:pt x="4222" y="1040"/>
                  </a:cubicBezTo>
                  <a:lnTo>
                    <a:pt x="2332" y="1040"/>
                  </a:lnTo>
                  <a:lnTo>
                    <a:pt x="2080" y="379"/>
                  </a:lnTo>
                  <a:cubicBezTo>
                    <a:pt x="1985" y="158"/>
                    <a:pt x="1733" y="1"/>
                    <a:pt x="14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834;p65">
              <a:extLst>
                <a:ext uri="{FF2B5EF4-FFF2-40B4-BE49-F238E27FC236}">
                  <a16:creationId xmlns:a16="http://schemas.microsoft.com/office/drawing/2014/main" id="{327A75B6-7D94-696E-06D8-7C9A06540787}"/>
                </a:ext>
              </a:extLst>
            </p:cNvPr>
            <p:cNvSpPr/>
            <p:nvPr/>
          </p:nvSpPr>
          <p:spPr>
            <a:xfrm>
              <a:off x="4835362" y="1904097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09" y="0"/>
                  </a:moveTo>
                  <a:cubicBezTo>
                    <a:pt x="442" y="0"/>
                    <a:pt x="1" y="473"/>
                    <a:pt x="1" y="1040"/>
                  </a:cubicBezTo>
                  <a:cubicBezTo>
                    <a:pt x="1" y="1607"/>
                    <a:pt x="442" y="2048"/>
                    <a:pt x="1009" y="2048"/>
                  </a:cubicBezTo>
                  <a:cubicBezTo>
                    <a:pt x="1576" y="2048"/>
                    <a:pt x="2048" y="1607"/>
                    <a:pt x="2048" y="1040"/>
                  </a:cubicBez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835;p65">
              <a:extLst>
                <a:ext uri="{FF2B5EF4-FFF2-40B4-BE49-F238E27FC236}">
                  <a16:creationId xmlns:a16="http://schemas.microsoft.com/office/drawing/2014/main" id="{5506DB34-6087-FDCE-DF1D-8F20FA67084A}"/>
                </a:ext>
              </a:extLst>
            </p:cNvPr>
            <p:cNvSpPr/>
            <p:nvPr/>
          </p:nvSpPr>
          <p:spPr>
            <a:xfrm>
              <a:off x="4773137" y="1964747"/>
              <a:ext cx="141800" cy="192600"/>
            </a:xfrm>
            <a:custGeom>
              <a:avLst/>
              <a:gdLst/>
              <a:ahLst/>
              <a:cxnLst/>
              <a:rect l="l" t="t" r="r" b="b"/>
              <a:pathLst>
                <a:path w="5672" h="7704" extrusionOk="0">
                  <a:moveTo>
                    <a:pt x="4222" y="4474"/>
                  </a:moveTo>
                  <a:lnTo>
                    <a:pt x="4222" y="4568"/>
                  </a:lnTo>
                  <a:lnTo>
                    <a:pt x="4443" y="5545"/>
                  </a:lnTo>
                  <a:lnTo>
                    <a:pt x="1985" y="5545"/>
                  </a:lnTo>
                  <a:lnTo>
                    <a:pt x="2332" y="4474"/>
                  </a:lnTo>
                  <a:close/>
                  <a:moveTo>
                    <a:pt x="4222" y="0"/>
                  </a:moveTo>
                  <a:cubicBezTo>
                    <a:pt x="3939" y="0"/>
                    <a:pt x="3718" y="158"/>
                    <a:pt x="3592" y="378"/>
                  </a:cubicBezTo>
                  <a:lnTo>
                    <a:pt x="3340" y="1071"/>
                  </a:lnTo>
                  <a:lnTo>
                    <a:pt x="1450" y="1071"/>
                  </a:lnTo>
                  <a:cubicBezTo>
                    <a:pt x="1072" y="1071"/>
                    <a:pt x="757" y="1386"/>
                    <a:pt x="757" y="1764"/>
                  </a:cubicBezTo>
                  <a:cubicBezTo>
                    <a:pt x="757" y="2174"/>
                    <a:pt x="1072" y="2489"/>
                    <a:pt x="1450" y="2489"/>
                  </a:cubicBezTo>
                  <a:lnTo>
                    <a:pt x="2490" y="2489"/>
                  </a:lnTo>
                  <a:cubicBezTo>
                    <a:pt x="2679" y="2489"/>
                    <a:pt x="2836" y="2646"/>
                    <a:pt x="2836" y="2835"/>
                  </a:cubicBezTo>
                  <a:cubicBezTo>
                    <a:pt x="2836" y="3024"/>
                    <a:pt x="2679" y="3182"/>
                    <a:pt x="2490" y="3182"/>
                  </a:cubicBezTo>
                  <a:lnTo>
                    <a:pt x="1765" y="3182"/>
                  </a:lnTo>
                  <a:cubicBezTo>
                    <a:pt x="1450" y="3182"/>
                    <a:pt x="1198" y="3371"/>
                    <a:pt x="1103" y="3686"/>
                  </a:cubicBezTo>
                  <a:lnTo>
                    <a:pt x="95" y="6837"/>
                  </a:lnTo>
                  <a:cubicBezTo>
                    <a:pt x="1" y="7215"/>
                    <a:pt x="190" y="7593"/>
                    <a:pt x="599" y="7687"/>
                  </a:cubicBezTo>
                  <a:cubicBezTo>
                    <a:pt x="643" y="7696"/>
                    <a:pt x="690" y="7701"/>
                    <a:pt x="738" y="7701"/>
                  </a:cubicBezTo>
                  <a:cubicBezTo>
                    <a:pt x="1030" y="7701"/>
                    <a:pt x="1364" y="7531"/>
                    <a:pt x="1418" y="7152"/>
                  </a:cubicBezTo>
                  <a:lnTo>
                    <a:pt x="1733" y="6301"/>
                  </a:lnTo>
                  <a:lnTo>
                    <a:pt x="4632" y="6301"/>
                  </a:lnTo>
                  <a:lnTo>
                    <a:pt x="4915" y="7435"/>
                  </a:lnTo>
                  <a:cubicBezTo>
                    <a:pt x="4967" y="7591"/>
                    <a:pt x="5104" y="7704"/>
                    <a:pt x="5257" y="7704"/>
                  </a:cubicBezTo>
                  <a:cubicBezTo>
                    <a:pt x="5290" y="7704"/>
                    <a:pt x="5323" y="7698"/>
                    <a:pt x="5356" y="7687"/>
                  </a:cubicBezTo>
                  <a:cubicBezTo>
                    <a:pt x="5546" y="7624"/>
                    <a:pt x="5672" y="7435"/>
                    <a:pt x="5577" y="7246"/>
                  </a:cubicBezTo>
                  <a:lnTo>
                    <a:pt x="4915" y="4537"/>
                  </a:lnTo>
                  <a:cubicBezTo>
                    <a:pt x="5356" y="4474"/>
                    <a:pt x="5672" y="4064"/>
                    <a:pt x="5609" y="3623"/>
                  </a:cubicBezTo>
                  <a:lnTo>
                    <a:pt x="4884" y="504"/>
                  </a:lnTo>
                  <a:cubicBezTo>
                    <a:pt x="4821" y="189"/>
                    <a:pt x="4537" y="0"/>
                    <a:pt x="42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ovéPole 1">
            <a:extLst>
              <a:ext uri="{FF2B5EF4-FFF2-40B4-BE49-F238E27FC236}">
                <a16:creationId xmlns:a16="http://schemas.microsoft.com/office/drawing/2014/main" id="{D7DB0E16-7C37-3E63-0DEA-868563A96966}"/>
              </a:ext>
            </a:extLst>
          </p:cNvPr>
          <p:cNvSpPr txBox="1"/>
          <p:nvPr/>
        </p:nvSpPr>
        <p:spPr>
          <a:xfrm>
            <a:off x="854414" y="4705274"/>
            <a:ext cx="870595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  <a:latin typeface="+mn-lt"/>
                <a:sym typeface="Chivo"/>
              </a:rPr>
              <a:t>BUT</a:t>
            </a:r>
            <a:r>
              <a:rPr lang="cs-CZ" sz="2000" dirty="0">
                <a:solidFill>
                  <a:schemeClr val="dk1"/>
                </a:solidFill>
                <a:latin typeface="+mn-lt"/>
                <a:sym typeface="Chivo"/>
              </a:rPr>
              <a:t> </a:t>
            </a:r>
            <a:r>
              <a:rPr lang="cs-CZ" sz="2000" err="1">
                <a:solidFill>
                  <a:schemeClr val="dk1"/>
                </a:solidFill>
                <a:latin typeface="+mn-lt"/>
                <a:sym typeface="Chivo"/>
              </a:rPr>
              <a:t>Political</a:t>
            </a:r>
            <a:r>
              <a:rPr lang="cs-CZ" sz="2000" dirty="0">
                <a:solidFill>
                  <a:schemeClr val="dk1"/>
                </a:solidFill>
                <a:latin typeface="+mn-lt"/>
                <a:sym typeface="Chivo"/>
              </a:rPr>
              <a:t> </a:t>
            </a:r>
            <a:r>
              <a:rPr lang="cs-CZ" sz="2000" err="1">
                <a:solidFill>
                  <a:schemeClr val="dk1"/>
                </a:solidFill>
                <a:latin typeface="+mn-lt"/>
                <a:sym typeface="Chivo"/>
              </a:rPr>
              <a:t>actors</a:t>
            </a:r>
            <a:r>
              <a:rPr lang="cs-CZ" sz="2000" dirty="0">
                <a:solidFill>
                  <a:schemeClr val="dk1"/>
                </a:solidFill>
                <a:latin typeface="+mn-lt"/>
                <a:sym typeface="Chivo"/>
              </a:rPr>
              <a:t> </a:t>
            </a:r>
            <a:r>
              <a:rPr lang="cs-CZ" sz="2000" err="1">
                <a:solidFill>
                  <a:schemeClr val="dk1"/>
                </a:solidFill>
                <a:latin typeface="+mn-lt"/>
                <a:sym typeface="Chivo"/>
              </a:rPr>
              <a:t>can</a:t>
            </a:r>
            <a:r>
              <a:rPr lang="cs-CZ" sz="2000" dirty="0">
                <a:solidFill>
                  <a:schemeClr val="dk1"/>
                </a:solidFill>
                <a:latin typeface="+mn-lt"/>
                <a:sym typeface="Chivo"/>
              </a:rPr>
              <a:t> </a:t>
            </a:r>
            <a:r>
              <a:rPr lang="cs-CZ" sz="2000" err="1">
                <a:solidFill>
                  <a:schemeClr val="dk1"/>
                </a:solidFill>
                <a:latin typeface="+mn-lt"/>
                <a:sym typeface="Chivo"/>
              </a:rPr>
              <a:t>choose</a:t>
            </a:r>
            <a:r>
              <a:rPr lang="cs-CZ" sz="2000" dirty="0">
                <a:solidFill>
                  <a:schemeClr val="dk1"/>
                </a:solidFill>
                <a:latin typeface="+mn-lt"/>
                <a:sym typeface="Chivo"/>
              </a:rPr>
              <a:t> </a:t>
            </a:r>
            <a:r>
              <a:rPr lang="cs-CZ" sz="2000" err="1">
                <a:solidFill>
                  <a:schemeClr val="dk1"/>
                </a:solidFill>
                <a:latin typeface="+mn-lt"/>
                <a:sym typeface="Chivo"/>
              </a:rPr>
              <a:t>with</a:t>
            </a:r>
            <a:r>
              <a:rPr lang="cs-CZ" sz="2000" dirty="0">
                <a:solidFill>
                  <a:schemeClr val="dk1"/>
                </a:solidFill>
                <a:latin typeface="+mn-lt"/>
                <a:sym typeface="Chivo"/>
              </a:rPr>
              <a:t> </a:t>
            </a:r>
            <a:r>
              <a:rPr lang="cs-CZ" sz="2000" err="1">
                <a:solidFill>
                  <a:schemeClr val="dk1"/>
                </a:solidFill>
                <a:latin typeface="+mn-lt"/>
                <a:sym typeface="Chivo"/>
              </a:rPr>
              <a:t>whom</a:t>
            </a:r>
            <a:r>
              <a:rPr lang="cs-CZ" sz="2000" dirty="0">
                <a:solidFill>
                  <a:schemeClr val="dk1"/>
                </a:solidFill>
                <a:latin typeface="+mn-lt"/>
                <a:sym typeface="Chivo"/>
              </a:rPr>
              <a:t> and </a:t>
            </a:r>
            <a:r>
              <a:rPr lang="cs-CZ" sz="2000" err="1">
                <a:solidFill>
                  <a:schemeClr val="dk1"/>
                </a:solidFill>
                <a:latin typeface="+mn-lt"/>
                <a:sym typeface="Chivo"/>
              </a:rPr>
              <a:t>how</a:t>
            </a:r>
            <a:r>
              <a:rPr lang="cs-CZ" sz="2000" dirty="0">
                <a:solidFill>
                  <a:schemeClr val="dk1"/>
                </a:solidFill>
                <a:latin typeface="+mn-lt"/>
                <a:sym typeface="Chivo"/>
              </a:rPr>
              <a:t> </a:t>
            </a:r>
            <a:r>
              <a:rPr lang="cs-CZ" sz="2000" err="1">
                <a:solidFill>
                  <a:schemeClr val="dk1"/>
                </a:solidFill>
                <a:latin typeface="+mn-lt"/>
                <a:sym typeface="Chivo"/>
              </a:rPr>
              <a:t>they</a:t>
            </a:r>
            <a:r>
              <a:rPr lang="cs-CZ" sz="2000" dirty="0">
                <a:solidFill>
                  <a:schemeClr val="dk1"/>
                </a:solidFill>
                <a:latin typeface="+mn-lt"/>
                <a:sym typeface="Chivo"/>
              </a:rPr>
              <a:t> </a:t>
            </a:r>
            <a:r>
              <a:rPr lang="cs-CZ" sz="2000" err="1">
                <a:solidFill>
                  <a:schemeClr val="dk1"/>
                </a:solidFill>
                <a:latin typeface="+mn-lt"/>
                <a:sym typeface="Chivo"/>
              </a:rPr>
              <a:t>will</a:t>
            </a:r>
            <a:r>
              <a:rPr lang="cs-CZ" sz="2000" dirty="0">
                <a:solidFill>
                  <a:schemeClr val="dk1"/>
                </a:solidFill>
                <a:latin typeface="+mn-lt"/>
                <a:sym typeface="Chivo"/>
              </a:rPr>
              <a:t> </a:t>
            </a:r>
            <a:r>
              <a:rPr lang="cs-CZ" sz="2000" err="1">
                <a:solidFill>
                  <a:schemeClr val="dk1"/>
                </a:solidFill>
                <a:latin typeface="+mn-lt"/>
                <a:sym typeface="Chivo"/>
              </a:rPr>
              <a:t>communicate</a:t>
            </a:r>
            <a:r>
              <a:rPr lang="cs-CZ" sz="2000" dirty="0">
                <a:solidFill>
                  <a:schemeClr val="dk1"/>
                </a:solidFill>
                <a:latin typeface="+mn-lt"/>
                <a:sym typeface="Chivo"/>
              </a:rPr>
              <a:t> (</a:t>
            </a:r>
            <a:r>
              <a:rPr lang="cs-CZ" sz="2000" err="1">
                <a:solidFill>
                  <a:schemeClr val="dk1"/>
                </a:solidFill>
                <a:latin typeface="+mn-lt"/>
                <a:sym typeface="Chivo"/>
              </a:rPr>
              <a:t>they</a:t>
            </a:r>
            <a:r>
              <a:rPr lang="cs-CZ" sz="2000" dirty="0">
                <a:solidFill>
                  <a:schemeClr val="dk1"/>
                </a:solidFill>
                <a:latin typeface="+mn-lt"/>
                <a:sym typeface="Chivo"/>
              </a:rPr>
              <a:t> are not </a:t>
            </a:r>
            <a:r>
              <a:rPr lang="cs-CZ" sz="2000" err="1">
                <a:solidFill>
                  <a:schemeClr val="dk1"/>
                </a:solidFill>
                <a:latin typeface="+mn-lt"/>
                <a:sym typeface="Chivo"/>
              </a:rPr>
              <a:t>held</a:t>
            </a:r>
            <a:r>
              <a:rPr lang="cs-CZ" sz="2000" dirty="0">
                <a:solidFill>
                  <a:schemeClr val="dk1"/>
                </a:solidFill>
                <a:latin typeface="+mn-lt"/>
                <a:sym typeface="Chivo"/>
              </a:rPr>
              <a:t> </a:t>
            </a:r>
            <a:r>
              <a:rPr lang="cs-CZ" sz="2000" err="1">
                <a:solidFill>
                  <a:schemeClr val="dk1"/>
                </a:solidFill>
                <a:latin typeface="+mn-lt"/>
                <a:sym typeface="Chivo"/>
              </a:rPr>
              <a:t>responsible</a:t>
            </a:r>
            <a:r>
              <a:rPr lang="cs-CZ" sz="2000" dirty="0">
                <a:solidFill>
                  <a:schemeClr val="dk1"/>
                </a:solidFill>
                <a:latin typeface="+mn-lt"/>
                <a:sym typeface="Chivo"/>
              </a:rPr>
              <a:t> to </a:t>
            </a:r>
            <a:r>
              <a:rPr lang="cs-CZ" sz="2000" err="1">
                <a:solidFill>
                  <a:schemeClr val="dk1"/>
                </a:solidFill>
                <a:latin typeface="+mn-lt"/>
                <a:sym typeface="Chivo"/>
              </a:rPr>
              <a:t>respond</a:t>
            </a:r>
            <a:r>
              <a:rPr lang="cs-CZ" sz="2000" dirty="0">
                <a:solidFill>
                  <a:schemeClr val="dk1"/>
                </a:solidFill>
                <a:latin typeface="+mn-lt"/>
                <a:sym typeface="Chivo"/>
              </a:rPr>
              <a:t> and </a:t>
            </a:r>
            <a:r>
              <a:rPr lang="cs-CZ" sz="2000" err="1">
                <a:solidFill>
                  <a:schemeClr val="dk1"/>
                </a:solidFill>
                <a:latin typeface="+mn-lt"/>
                <a:sym typeface="Chivo"/>
              </a:rPr>
              <a:t>further</a:t>
            </a:r>
            <a:r>
              <a:rPr lang="cs-CZ" sz="2000" dirty="0">
                <a:solidFill>
                  <a:schemeClr val="dk1"/>
                </a:solidFill>
                <a:latin typeface="+mn-lt"/>
                <a:sym typeface="Chivo"/>
              </a:rPr>
              <a:t> </a:t>
            </a:r>
            <a:r>
              <a:rPr lang="cs-CZ" sz="2000" err="1">
                <a:solidFill>
                  <a:schemeClr val="dk1"/>
                </a:solidFill>
                <a:latin typeface="+mn-lt"/>
                <a:sym typeface="Chivo"/>
              </a:rPr>
              <a:t>act</a:t>
            </a:r>
            <a:r>
              <a:rPr lang="cs-CZ" sz="2000" dirty="0">
                <a:solidFill>
                  <a:schemeClr val="dk1"/>
                </a:solidFill>
                <a:latin typeface="+mn-lt"/>
                <a:sym typeface="Chivo"/>
              </a:rPr>
              <a:t>)</a:t>
            </a:r>
            <a:endParaRPr lang="cs-CZ" sz="2000" dirty="0" err="1">
              <a:solidFill>
                <a:schemeClr val="dk1"/>
              </a:solidFill>
              <a:latin typeface="+mn-lt"/>
              <a:sym typeface="Chivo"/>
            </a:endParaRPr>
          </a:p>
        </p:txBody>
      </p:sp>
    </p:spTree>
    <p:extLst>
      <p:ext uri="{BB962C8B-B14F-4D97-AF65-F5344CB8AC3E}">
        <p14:creationId xmlns:p14="http://schemas.microsoft.com/office/powerpoint/2010/main" val="138141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1E8B4E6-6036-7C24-1CD6-C96816E378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13</a:t>
            </a:fld>
            <a:endParaRPr lang="en-GB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7F010A3-2FD7-BFEC-596D-7F56D719B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>
                <a:cs typeface="Arial"/>
              </a:rPr>
              <a:t>What</a:t>
            </a:r>
            <a:r>
              <a:rPr lang="cs-CZ" sz="3600" dirty="0">
                <a:cs typeface="Arial"/>
              </a:rPr>
              <a:t> </a:t>
            </a:r>
            <a:r>
              <a:rPr lang="cs-CZ" sz="3600" dirty="0" err="1">
                <a:cs typeface="Arial"/>
              </a:rPr>
              <a:t>does</a:t>
            </a:r>
            <a:r>
              <a:rPr lang="cs-CZ" sz="3600" dirty="0">
                <a:cs typeface="Arial"/>
              </a:rPr>
              <a:t> </a:t>
            </a:r>
            <a:r>
              <a:rPr lang="cs-CZ" sz="3600" dirty="0" err="1">
                <a:cs typeface="Arial"/>
              </a:rPr>
              <a:t>the</a:t>
            </a:r>
            <a:r>
              <a:rPr lang="cs-CZ" sz="3600" dirty="0">
                <a:cs typeface="Arial"/>
              </a:rPr>
              <a:t> internet </a:t>
            </a:r>
            <a:r>
              <a:rPr lang="cs-CZ" sz="3600" dirty="0" err="1">
                <a:cs typeface="Arial"/>
              </a:rPr>
              <a:t>change</a:t>
            </a:r>
            <a:r>
              <a:rPr lang="cs-CZ" sz="3600" dirty="0">
                <a:cs typeface="Arial"/>
              </a:rPr>
              <a:t>? </a:t>
            </a:r>
          </a:p>
        </p:txBody>
      </p:sp>
      <p:sp>
        <p:nvSpPr>
          <p:cNvPr id="8" name="Google Shape;794;p36">
            <a:extLst>
              <a:ext uri="{FF2B5EF4-FFF2-40B4-BE49-F238E27FC236}">
                <a16:creationId xmlns:a16="http://schemas.microsoft.com/office/drawing/2014/main" id="{F94B4929-3603-5518-E796-D134DAD95B28}"/>
              </a:ext>
            </a:extLst>
          </p:cNvPr>
          <p:cNvSpPr txBox="1">
            <a:spLocks noGrp="1"/>
          </p:cNvSpPr>
          <p:nvPr/>
        </p:nvSpPr>
        <p:spPr>
          <a:xfrm>
            <a:off x="795345" y="2555167"/>
            <a:ext cx="8072828" cy="1015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None/>
              <a:defRPr sz="12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hivo"/>
              <a:buNone/>
              <a:defRPr sz="12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hivo"/>
              <a:buNone/>
              <a:defRPr sz="12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hivo"/>
              <a:buNone/>
              <a:defRPr sz="12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hivo"/>
              <a:buNone/>
              <a:defRPr sz="12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hivo"/>
              <a:buNone/>
              <a:defRPr sz="12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hivo"/>
              <a:buNone/>
              <a:defRPr sz="12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hivo"/>
              <a:buNone/>
              <a:defRPr sz="12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hivo"/>
              <a:buNone/>
              <a:defRPr sz="12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2000" dirty="0" err="1">
                <a:latin typeface="+mn-lt"/>
              </a:rPr>
              <a:t>Opportunities</a:t>
            </a:r>
            <a:r>
              <a:rPr lang="cs-CZ" sz="2000" dirty="0">
                <a:latin typeface="+mn-lt"/>
              </a:rPr>
              <a:t> to </a:t>
            </a:r>
            <a:r>
              <a:rPr lang="cs-CZ" sz="2000" dirty="0" err="1">
                <a:latin typeface="+mn-lt"/>
              </a:rPr>
              <a:t>discuss</a:t>
            </a:r>
            <a:r>
              <a:rPr lang="cs-CZ" sz="2000" dirty="0">
                <a:latin typeface="+mn-lt"/>
              </a:rPr>
              <a:t> </a:t>
            </a:r>
            <a:r>
              <a:rPr lang="cs-CZ" sz="2000" dirty="0" err="1">
                <a:latin typeface="+mn-lt"/>
              </a:rPr>
              <a:t>current</a:t>
            </a:r>
            <a:r>
              <a:rPr lang="cs-CZ" sz="2000" dirty="0">
                <a:latin typeface="+mn-lt"/>
              </a:rPr>
              <a:t> </a:t>
            </a:r>
            <a:r>
              <a:rPr lang="cs-CZ" sz="2000" dirty="0" err="1">
                <a:latin typeface="+mn-lt"/>
              </a:rPr>
              <a:t>topics</a:t>
            </a:r>
            <a:r>
              <a:rPr lang="cs-CZ" sz="2000" dirty="0">
                <a:latin typeface="+mn-lt"/>
              </a:rPr>
              <a:t> </a:t>
            </a:r>
            <a:r>
              <a:rPr lang="cs-CZ" sz="2000" dirty="0" err="1">
                <a:latin typeface="+mn-lt"/>
              </a:rPr>
              <a:t>with</a:t>
            </a:r>
            <a:r>
              <a:rPr lang="cs-CZ" sz="2000" dirty="0">
                <a:latin typeface="+mn-lt"/>
              </a:rPr>
              <a:t> more </a:t>
            </a:r>
            <a:r>
              <a:rPr lang="cs-CZ" sz="2000" dirty="0" err="1">
                <a:latin typeface="+mn-lt"/>
              </a:rPr>
              <a:t>people</a:t>
            </a:r>
            <a:r>
              <a:rPr lang="cs-CZ" sz="2000" dirty="0">
                <a:latin typeface="+mn-lt"/>
              </a:rPr>
              <a:t> – </a:t>
            </a:r>
            <a:r>
              <a:rPr lang="cs-CZ" sz="2000" dirty="0" err="1">
                <a:latin typeface="+mn-lt"/>
              </a:rPr>
              <a:t>gain</a:t>
            </a:r>
            <a:r>
              <a:rPr lang="cs-CZ" sz="2000" dirty="0">
                <a:latin typeface="+mn-lt"/>
              </a:rPr>
              <a:t> </a:t>
            </a:r>
            <a:r>
              <a:rPr lang="cs-CZ" sz="2000" dirty="0" err="1">
                <a:latin typeface="+mn-lt"/>
              </a:rPr>
              <a:t>different</a:t>
            </a:r>
            <a:r>
              <a:rPr lang="cs-CZ" sz="2000" dirty="0">
                <a:latin typeface="+mn-lt"/>
              </a:rPr>
              <a:t> </a:t>
            </a:r>
            <a:r>
              <a:rPr lang="cs-CZ" sz="2000" dirty="0" err="1">
                <a:latin typeface="+mn-lt"/>
              </a:rPr>
              <a:t>perspective</a:t>
            </a:r>
            <a:endParaRPr lang="cs-CZ" sz="2000" dirty="0"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2000" dirty="0" err="1">
                <a:latin typeface="+mn-lt"/>
              </a:rPr>
              <a:t>Other</a:t>
            </a:r>
            <a:r>
              <a:rPr lang="cs-CZ" sz="2000" dirty="0">
                <a:latin typeface="+mn-lt"/>
              </a:rPr>
              <a:t> </a:t>
            </a:r>
            <a:r>
              <a:rPr lang="cs-CZ" sz="2000" dirty="0" err="1">
                <a:latin typeface="+mn-lt"/>
              </a:rPr>
              <a:t>people</a:t>
            </a:r>
            <a:r>
              <a:rPr lang="cs-CZ" sz="2000" dirty="0">
                <a:latin typeface="+mn-lt"/>
              </a:rPr>
              <a:t> </a:t>
            </a:r>
            <a:r>
              <a:rPr lang="cs-CZ" sz="2000" dirty="0" err="1">
                <a:latin typeface="+mn-lt"/>
              </a:rPr>
              <a:t>can</a:t>
            </a:r>
            <a:r>
              <a:rPr lang="cs-CZ" sz="2000" dirty="0">
                <a:latin typeface="+mn-lt"/>
              </a:rPr>
              <a:t> </a:t>
            </a:r>
            <a:r>
              <a:rPr lang="cs-CZ" sz="2000" dirty="0" err="1">
                <a:latin typeface="+mn-lt"/>
              </a:rPr>
              <a:t>becomae</a:t>
            </a:r>
            <a:r>
              <a:rPr lang="cs-CZ" sz="2000" dirty="0">
                <a:latin typeface="+mn-lt"/>
              </a:rPr>
              <a:t> a source </a:t>
            </a:r>
            <a:r>
              <a:rPr lang="cs-CZ" sz="2000" dirty="0" err="1">
                <a:latin typeface="+mn-lt"/>
              </a:rPr>
              <a:t>of</a:t>
            </a:r>
            <a:r>
              <a:rPr lang="cs-CZ" sz="2000" dirty="0">
                <a:latin typeface="+mn-lt"/>
              </a:rPr>
              <a:t> </a:t>
            </a:r>
            <a:r>
              <a:rPr lang="cs-CZ" sz="2000" dirty="0" err="1">
                <a:latin typeface="+mn-lt"/>
              </a:rPr>
              <a:t>information</a:t>
            </a:r>
            <a:r>
              <a:rPr lang="cs-CZ" sz="2000" dirty="0">
                <a:latin typeface="+mn-lt"/>
              </a:rPr>
              <a:t>  - </a:t>
            </a:r>
            <a:r>
              <a:rPr lang="cs-CZ" sz="2000" dirty="0" err="1">
                <a:latin typeface="+mn-lt"/>
              </a:rPr>
              <a:t>provided</a:t>
            </a:r>
            <a:r>
              <a:rPr lang="cs-CZ" sz="2000" dirty="0">
                <a:latin typeface="+mn-lt"/>
              </a:rPr>
              <a:t> </a:t>
            </a:r>
            <a:r>
              <a:rPr lang="cs-CZ" sz="2000" dirty="0" err="1">
                <a:latin typeface="+mn-lt"/>
              </a:rPr>
              <a:t>the</a:t>
            </a:r>
            <a:r>
              <a:rPr lang="cs-CZ" sz="2000" dirty="0">
                <a:latin typeface="+mn-lt"/>
              </a:rPr>
              <a:t> </a:t>
            </a:r>
            <a:r>
              <a:rPr lang="cs-CZ" sz="2000" dirty="0" err="1">
                <a:latin typeface="+mn-lt"/>
              </a:rPr>
              <a:t>best</a:t>
            </a:r>
            <a:r>
              <a:rPr lang="cs-CZ" sz="2000" dirty="0">
                <a:latin typeface="+mn-lt"/>
              </a:rPr>
              <a:t> argument </a:t>
            </a:r>
            <a:r>
              <a:rPr lang="cs-CZ" sz="2000" dirty="0" err="1">
                <a:latin typeface="+mn-lt"/>
              </a:rPr>
              <a:t>wins</a:t>
            </a:r>
            <a:endParaRPr lang="cs-CZ" sz="2000" dirty="0"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2000" dirty="0">
                <a:latin typeface="+mn-lt"/>
              </a:rPr>
              <a:t>Public </a:t>
            </a:r>
            <a:r>
              <a:rPr lang="cs-CZ" sz="2000" dirty="0" err="1">
                <a:latin typeface="+mn-lt"/>
              </a:rPr>
              <a:t>environemnet</a:t>
            </a:r>
            <a:r>
              <a:rPr lang="cs-CZ" sz="2000" dirty="0">
                <a:latin typeface="+mn-lt"/>
              </a:rPr>
              <a:t> </a:t>
            </a:r>
            <a:r>
              <a:rPr lang="cs-CZ" sz="2000" dirty="0" err="1">
                <a:latin typeface="+mn-lt"/>
              </a:rPr>
              <a:t>between</a:t>
            </a:r>
            <a:r>
              <a:rPr lang="cs-CZ" sz="2000" dirty="0">
                <a:latin typeface="+mn-lt"/>
              </a:rPr>
              <a:t> </a:t>
            </a:r>
            <a:r>
              <a:rPr lang="cs-CZ" sz="2000" dirty="0" err="1">
                <a:latin typeface="+mn-lt"/>
              </a:rPr>
              <a:t>the</a:t>
            </a:r>
            <a:r>
              <a:rPr lang="cs-CZ" sz="2000" dirty="0">
                <a:latin typeface="+mn-lt"/>
              </a:rPr>
              <a:t> </a:t>
            </a:r>
            <a:r>
              <a:rPr lang="cs-CZ" sz="2000" dirty="0" err="1">
                <a:latin typeface="+mn-lt"/>
              </a:rPr>
              <a:t>state</a:t>
            </a:r>
            <a:r>
              <a:rPr lang="cs-CZ" sz="2000" dirty="0">
                <a:latin typeface="+mn-lt"/>
              </a:rPr>
              <a:t> and </a:t>
            </a:r>
            <a:r>
              <a:rPr lang="cs-CZ" sz="2000" dirty="0" err="1">
                <a:latin typeface="+mn-lt"/>
              </a:rPr>
              <a:t>the</a:t>
            </a:r>
            <a:r>
              <a:rPr lang="cs-CZ" sz="2000" dirty="0">
                <a:latin typeface="+mn-lt"/>
              </a:rPr>
              <a:t> </a:t>
            </a:r>
            <a:r>
              <a:rPr lang="cs-CZ" sz="2000" dirty="0" err="1">
                <a:latin typeface="+mn-lt"/>
              </a:rPr>
              <a:t>private</a:t>
            </a:r>
            <a:endParaRPr lang="cs-CZ" sz="2000" dirty="0">
              <a:latin typeface="+mn-lt"/>
            </a:endParaRPr>
          </a:p>
        </p:txBody>
      </p:sp>
      <p:sp>
        <p:nvSpPr>
          <p:cNvPr id="11" name="Google Shape;798;p36">
            <a:extLst>
              <a:ext uri="{FF2B5EF4-FFF2-40B4-BE49-F238E27FC236}">
                <a16:creationId xmlns:a16="http://schemas.microsoft.com/office/drawing/2014/main" id="{518C7770-C265-838F-6584-6530DD0D0BB0}"/>
              </a:ext>
            </a:extLst>
          </p:cNvPr>
          <p:cNvSpPr txBox="1">
            <a:spLocks noGrp="1"/>
          </p:cNvSpPr>
          <p:nvPr/>
        </p:nvSpPr>
        <p:spPr>
          <a:xfrm>
            <a:off x="1299181" y="1891656"/>
            <a:ext cx="4812468" cy="421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0000DC"/>
                </a:solidFill>
                <a:latin typeface="Arial"/>
              </a:rPr>
              <a:t>Open place for discussion</a:t>
            </a:r>
            <a:endParaRPr lang="cs-CZ" sz="2400" dirty="0">
              <a:solidFill>
                <a:srgbClr val="0000DC"/>
              </a:solidFill>
              <a:latin typeface="Arial"/>
            </a:endParaRPr>
          </a:p>
        </p:txBody>
      </p:sp>
      <p:grpSp>
        <p:nvGrpSpPr>
          <p:cNvPr id="14" name="Google Shape;7251;p66">
            <a:extLst>
              <a:ext uri="{FF2B5EF4-FFF2-40B4-BE49-F238E27FC236}">
                <a16:creationId xmlns:a16="http://schemas.microsoft.com/office/drawing/2014/main" id="{C9AAD849-AF8E-F90C-AD2E-86D3EA6E6718}"/>
              </a:ext>
            </a:extLst>
          </p:cNvPr>
          <p:cNvGrpSpPr/>
          <p:nvPr/>
        </p:nvGrpSpPr>
        <p:grpSpPr>
          <a:xfrm>
            <a:off x="720671" y="1893182"/>
            <a:ext cx="354586" cy="353221"/>
            <a:chOff x="687360" y="3600395"/>
            <a:chExt cx="292225" cy="291100"/>
          </a:xfrm>
        </p:grpSpPr>
        <p:sp>
          <p:nvSpPr>
            <p:cNvPr id="37" name="Google Shape;7252;p66">
              <a:extLst>
                <a:ext uri="{FF2B5EF4-FFF2-40B4-BE49-F238E27FC236}">
                  <a16:creationId xmlns:a16="http://schemas.microsoft.com/office/drawing/2014/main" id="{ADEB5E8D-464B-BE3C-A7FC-D7E1FCF467EC}"/>
                </a:ext>
              </a:extLst>
            </p:cNvPr>
            <p:cNvSpPr/>
            <p:nvPr/>
          </p:nvSpPr>
          <p:spPr>
            <a:xfrm>
              <a:off x="687360" y="3668920"/>
              <a:ext cx="205575" cy="222575"/>
            </a:xfrm>
            <a:custGeom>
              <a:avLst/>
              <a:gdLst/>
              <a:ahLst/>
              <a:cxnLst/>
              <a:rect l="l" t="t" r="r" b="b"/>
              <a:pathLst>
                <a:path w="8223" h="8903" extrusionOk="0">
                  <a:moveTo>
                    <a:pt x="2080" y="2710"/>
                  </a:moveTo>
                  <a:cubicBezTo>
                    <a:pt x="2458" y="2710"/>
                    <a:pt x="2741" y="3056"/>
                    <a:pt x="2741" y="3403"/>
                  </a:cubicBezTo>
                  <a:cubicBezTo>
                    <a:pt x="2741" y="3781"/>
                    <a:pt x="2426" y="4065"/>
                    <a:pt x="2080" y="4065"/>
                  </a:cubicBezTo>
                  <a:cubicBezTo>
                    <a:pt x="1733" y="4065"/>
                    <a:pt x="1418" y="3750"/>
                    <a:pt x="1418" y="3403"/>
                  </a:cubicBezTo>
                  <a:cubicBezTo>
                    <a:pt x="1418" y="3056"/>
                    <a:pt x="1670" y="2710"/>
                    <a:pt x="2080" y="2710"/>
                  </a:cubicBezTo>
                  <a:close/>
                  <a:moveTo>
                    <a:pt x="4127" y="2710"/>
                  </a:moveTo>
                  <a:cubicBezTo>
                    <a:pt x="4506" y="2710"/>
                    <a:pt x="4789" y="3056"/>
                    <a:pt x="4789" y="3403"/>
                  </a:cubicBezTo>
                  <a:cubicBezTo>
                    <a:pt x="4789" y="3781"/>
                    <a:pt x="4474" y="4065"/>
                    <a:pt x="4127" y="4065"/>
                  </a:cubicBezTo>
                  <a:cubicBezTo>
                    <a:pt x="3718" y="4065"/>
                    <a:pt x="3466" y="3750"/>
                    <a:pt x="3466" y="3403"/>
                  </a:cubicBezTo>
                  <a:cubicBezTo>
                    <a:pt x="3466" y="3056"/>
                    <a:pt x="3718" y="2710"/>
                    <a:pt x="4127" y="2710"/>
                  </a:cubicBezTo>
                  <a:close/>
                  <a:moveTo>
                    <a:pt x="6207" y="2710"/>
                  </a:moveTo>
                  <a:cubicBezTo>
                    <a:pt x="6616" y="2710"/>
                    <a:pt x="6868" y="3056"/>
                    <a:pt x="6868" y="3403"/>
                  </a:cubicBezTo>
                  <a:cubicBezTo>
                    <a:pt x="6868" y="3781"/>
                    <a:pt x="6553" y="4065"/>
                    <a:pt x="6207" y="4065"/>
                  </a:cubicBezTo>
                  <a:cubicBezTo>
                    <a:pt x="5829" y="4065"/>
                    <a:pt x="5545" y="3750"/>
                    <a:pt x="5545" y="3403"/>
                  </a:cubicBezTo>
                  <a:cubicBezTo>
                    <a:pt x="5514" y="3056"/>
                    <a:pt x="5829" y="2710"/>
                    <a:pt x="6207" y="2710"/>
                  </a:cubicBezTo>
                  <a:close/>
                  <a:moveTo>
                    <a:pt x="1733" y="0"/>
                  </a:moveTo>
                  <a:cubicBezTo>
                    <a:pt x="788" y="0"/>
                    <a:pt x="0" y="757"/>
                    <a:pt x="0" y="1702"/>
                  </a:cubicBezTo>
                  <a:lnTo>
                    <a:pt x="0" y="5136"/>
                  </a:lnTo>
                  <a:cubicBezTo>
                    <a:pt x="0" y="5955"/>
                    <a:pt x="630" y="6616"/>
                    <a:pt x="1418" y="6774"/>
                  </a:cubicBezTo>
                  <a:lnTo>
                    <a:pt x="1418" y="8570"/>
                  </a:lnTo>
                  <a:cubicBezTo>
                    <a:pt x="1418" y="8696"/>
                    <a:pt x="1481" y="8822"/>
                    <a:pt x="1607" y="8885"/>
                  </a:cubicBezTo>
                  <a:cubicBezTo>
                    <a:pt x="1649" y="8895"/>
                    <a:pt x="1695" y="8902"/>
                    <a:pt x="1739" y="8902"/>
                  </a:cubicBezTo>
                  <a:cubicBezTo>
                    <a:pt x="1828" y="8902"/>
                    <a:pt x="1912" y="8874"/>
                    <a:pt x="1954" y="8790"/>
                  </a:cubicBezTo>
                  <a:lnTo>
                    <a:pt x="3938" y="6837"/>
                  </a:lnTo>
                  <a:lnTo>
                    <a:pt x="6522" y="6837"/>
                  </a:lnTo>
                  <a:cubicBezTo>
                    <a:pt x="7467" y="6837"/>
                    <a:pt x="8223" y="6081"/>
                    <a:pt x="8223" y="5136"/>
                  </a:cubicBezTo>
                  <a:lnTo>
                    <a:pt x="8223" y="1702"/>
                  </a:lnTo>
                  <a:cubicBezTo>
                    <a:pt x="8223" y="757"/>
                    <a:pt x="7467" y="0"/>
                    <a:pt x="65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253;p66">
              <a:extLst>
                <a:ext uri="{FF2B5EF4-FFF2-40B4-BE49-F238E27FC236}">
                  <a16:creationId xmlns:a16="http://schemas.microsoft.com/office/drawing/2014/main" id="{E8B64805-F998-8905-789C-55FA8B4BC1F2}"/>
                </a:ext>
              </a:extLst>
            </p:cNvPr>
            <p:cNvSpPr/>
            <p:nvPr/>
          </p:nvSpPr>
          <p:spPr>
            <a:xfrm>
              <a:off x="756660" y="3600395"/>
              <a:ext cx="222925" cy="221825"/>
            </a:xfrm>
            <a:custGeom>
              <a:avLst/>
              <a:gdLst/>
              <a:ahLst/>
              <a:cxnLst/>
              <a:rect l="l" t="t" r="r" b="b"/>
              <a:pathLst>
                <a:path w="8917" h="8873" extrusionOk="0">
                  <a:moveTo>
                    <a:pt x="1702" y="1"/>
                  </a:moveTo>
                  <a:cubicBezTo>
                    <a:pt x="757" y="1"/>
                    <a:pt x="1" y="725"/>
                    <a:pt x="1" y="1702"/>
                  </a:cubicBezTo>
                  <a:lnTo>
                    <a:pt x="1" y="2048"/>
                  </a:lnTo>
                  <a:lnTo>
                    <a:pt x="3781" y="2048"/>
                  </a:lnTo>
                  <a:cubicBezTo>
                    <a:pt x="5136" y="2048"/>
                    <a:pt x="6207" y="3088"/>
                    <a:pt x="6207" y="4443"/>
                  </a:cubicBezTo>
                  <a:lnTo>
                    <a:pt x="6207" y="7877"/>
                  </a:lnTo>
                  <a:lnTo>
                    <a:pt x="6207" y="8003"/>
                  </a:lnTo>
                  <a:lnTo>
                    <a:pt x="6995" y="8790"/>
                  </a:lnTo>
                  <a:cubicBezTo>
                    <a:pt x="7055" y="8850"/>
                    <a:pt x="7127" y="8872"/>
                    <a:pt x="7205" y="8872"/>
                  </a:cubicBezTo>
                  <a:cubicBezTo>
                    <a:pt x="7249" y="8872"/>
                    <a:pt x="7295" y="8865"/>
                    <a:pt x="7341" y="8853"/>
                  </a:cubicBezTo>
                  <a:cubicBezTo>
                    <a:pt x="7467" y="8822"/>
                    <a:pt x="7530" y="8664"/>
                    <a:pt x="7530" y="8538"/>
                  </a:cubicBezTo>
                  <a:lnTo>
                    <a:pt x="7530" y="6806"/>
                  </a:lnTo>
                  <a:cubicBezTo>
                    <a:pt x="8318" y="6648"/>
                    <a:pt x="8917" y="5955"/>
                    <a:pt x="8917" y="5104"/>
                  </a:cubicBezTo>
                  <a:lnTo>
                    <a:pt x="8917" y="1702"/>
                  </a:lnTo>
                  <a:cubicBezTo>
                    <a:pt x="8917" y="725"/>
                    <a:pt x="8129" y="1"/>
                    <a:pt x="7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ovéPole 1">
            <a:extLst>
              <a:ext uri="{FF2B5EF4-FFF2-40B4-BE49-F238E27FC236}">
                <a16:creationId xmlns:a16="http://schemas.microsoft.com/office/drawing/2014/main" id="{0E7DF210-A4E1-B8A2-9E70-BA9BFFC85829}"/>
              </a:ext>
            </a:extLst>
          </p:cNvPr>
          <p:cNvSpPr txBox="1"/>
          <p:nvPr/>
        </p:nvSpPr>
        <p:spPr>
          <a:xfrm>
            <a:off x="795345" y="4720528"/>
            <a:ext cx="8814214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FF0000"/>
                </a:solidFill>
                <a:latin typeface="+mn-lt"/>
                <a:sym typeface="Chivo"/>
              </a:rPr>
              <a:t>BUT </a:t>
            </a:r>
            <a:r>
              <a:rPr lang="cs-CZ" sz="2000" dirty="0" err="1">
                <a:solidFill>
                  <a:schemeClr val="dk1"/>
                </a:solidFill>
                <a:latin typeface="+mn-lt"/>
                <a:sym typeface="Chivo"/>
              </a:rPr>
              <a:t>social</a:t>
            </a:r>
            <a:r>
              <a:rPr lang="cs-CZ" sz="2000" dirty="0">
                <a:solidFill>
                  <a:schemeClr val="dk1"/>
                </a:solidFill>
                <a:latin typeface="+mn-lt"/>
                <a:sym typeface="Chivo"/>
              </a:rPr>
              <a:t> media </a:t>
            </a:r>
            <a:r>
              <a:rPr lang="cs-CZ" sz="2000" dirty="0" err="1">
                <a:solidFill>
                  <a:schemeClr val="dk1"/>
                </a:solidFill>
                <a:latin typeface="+mn-lt"/>
                <a:sym typeface="Chivo"/>
              </a:rPr>
              <a:t>users</a:t>
            </a:r>
            <a:r>
              <a:rPr lang="cs-CZ" sz="2000" dirty="0">
                <a:solidFill>
                  <a:schemeClr val="dk1"/>
                </a:solidFill>
                <a:latin typeface="+mn-lt"/>
                <a:sym typeface="Chivo"/>
              </a:rPr>
              <a:t> </a:t>
            </a:r>
            <a:r>
              <a:rPr lang="cs-CZ" sz="2000" dirty="0" err="1">
                <a:solidFill>
                  <a:schemeClr val="dk1"/>
                </a:solidFill>
                <a:latin typeface="+mn-lt"/>
                <a:sym typeface="Chivo"/>
              </a:rPr>
              <a:t>can</a:t>
            </a:r>
            <a:r>
              <a:rPr lang="cs-CZ" sz="2000" dirty="0">
                <a:solidFill>
                  <a:schemeClr val="dk1"/>
                </a:solidFill>
                <a:latin typeface="+mn-lt"/>
                <a:sym typeface="Chivo"/>
              </a:rPr>
              <a:t> </a:t>
            </a:r>
            <a:r>
              <a:rPr lang="cs-CZ" sz="2000" dirty="0" err="1">
                <a:solidFill>
                  <a:schemeClr val="dk1"/>
                </a:solidFill>
                <a:latin typeface="+mn-lt"/>
                <a:sym typeface="Chivo"/>
              </a:rPr>
              <a:t>become</a:t>
            </a:r>
            <a:r>
              <a:rPr lang="cs-CZ" sz="2000" dirty="0">
                <a:solidFill>
                  <a:schemeClr val="dk1"/>
                </a:solidFill>
                <a:latin typeface="+mn-lt"/>
                <a:sym typeface="Chivo"/>
              </a:rPr>
              <a:t> </a:t>
            </a:r>
            <a:r>
              <a:rPr lang="cs-CZ" sz="2000" dirty="0" err="1">
                <a:solidFill>
                  <a:schemeClr val="dk1"/>
                </a:solidFill>
                <a:latin typeface="+mn-lt"/>
                <a:sym typeface="Chivo"/>
              </a:rPr>
              <a:t>closed</a:t>
            </a:r>
            <a:r>
              <a:rPr lang="cs-CZ" sz="2000" dirty="0">
                <a:solidFill>
                  <a:schemeClr val="dk1"/>
                </a:solidFill>
                <a:latin typeface="+mn-lt"/>
                <a:sym typeface="Chivo"/>
              </a:rPr>
              <a:t> </a:t>
            </a:r>
            <a:r>
              <a:rPr lang="cs-CZ" sz="2000" dirty="0" err="1">
                <a:solidFill>
                  <a:schemeClr val="dk1"/>
                </a:solidFill>
                <a:latin typeface="+mn-lt"/>
                <a:sym typeface="Chivo"/>
              </a:rPr>
              <a:t>off</a:t>
            </a:r>
            <a:r>
              <a:rPr lang="cs-CZ" sz="2000" dirty="0">
                <a:solidFill>
                  <a:schemeClr val="dk1"/>
                </a:solidFill>
                <a:latin typeface="+mn-lt"/>
                <a:sym typeface="Chivo"/>
              </a:rPr>
              <a:t> </a:t>
            </a:r>
            <a:r>
              <a:rPr lang="cs-CZ" sz="2000" dirty="0" err="1">
                <a:solidFill>
                  <a:schemeClr val="dk1"/>
                </a:solidFill>
                <a:latin typeface="+mn-lt"/>
                <a:sym typeface="Chivo"/>
              </a:rPr>
              <a:t>due</a:t>
            </a:r>
            <a:r>
              <a:rPr lang="cs-CZ" sz="2000" dirty="0">
                <a:solidFill>
                  <a:schemeClr val="dk1"/>
                </a:solidFill>
                <a:latin typeface="+mn-lt"/>
                <a:sym typeface="Chivo"/>
              </a:rPr>
              <a:t> to echo </a:t>
            </a:r>
            <a:r>
              <a:rPr lang="cs-CZ" sz="2000" dirty="0" err="1">
                <a:solidFill>
                  <a:schemeClr val="dk1"/>
                </a:solidFill>
                <a:latin typeface="+mn-lt"/>
                <a:sym typeface="Chivo"/>
              </a:rPr>
              <a:t>chambers</a:t>
            </a:r>
            <a:r>
              <a:rPr lang="cs-CZ" sz="2000" dirty="0">
                <a:solidFill>
                  <a:schemeClr val="dk1"/>
                </a:solidFill>
                <a:latin typeface="+mn-lt"/>
                <a:sym typeface="Chivo"/>
              </a:rPr>
              <a:t> and </a:t>
            </a:r>
            <a:r>
              <a:rPr lang="cs-CZ" sz="2000" dirty="0" err="1">
                <a:solidFill>
                  <a:schemeClr val="dk1"/>
                </a:solidFill>
                <a:latin typeface="+mn-lt"/>
                <a:sym typeface="Chivo"/>
              </a:rPr>
              <a:t>filter</a:t>
            </a:r>
            <a:r>
              <a:rPr lang="cs-CZ" sz="2000" dirty="0">
                <a:solidFill>
                  <a:schemeClr val="dk1"/>
                </a:solidFill>
                <a:latin typeface="+mn-lt"/>
                <a:sym typeface="Chivo"/>
              </a:rPr>
              <a:t> </a:t>
            </a:r>
            <a:r>
              <a:rPr lang="cs-CZ" sz="2000" dirty="0" err="1">
                <a:solidFill>
                  <a:schemeClr val="dk1"/>
                </a:solidFill>
                <a:latin typeface="+mn-lt"/>
                <a:sym typeface="Chivo"/>
              </a:rPr>
              <a:t>bubbles</a:t>
            </a:r>
            <a:endParaRPr lang="cs-CZ" sz="2000" dirty="0">
              <a:solidFill>
                <a:schemeClr val="dk1"/>
              </a:solidFill>
              <a:latin typeface="+mn-lt"/>
              <a:sym typeface="Chivo"/>
            </a:endParaRP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+mn-lt"/>
                <a:sym typeface="Chivo"/>
              </a:rPr>
              <a:t>Online </a:t>
            </a:r>
            <a:r>
              <a:rPr lang="cs-CZ" sz="2000" dirty="0" err="1">
                <a:solidFill>
                  <a:schemeClr val="dk1"/>
                </a:solidFill>
                <a:latin typeface="+mn-lt"/>
                <a:sym typeface="Chivo"/>
              </a:rPr>
              <a:t>discussion</a:t>
            </a:r>
            <a:r>
              <a:rPr lang="cs-CZ" sz="2000" dirty="0">
                <a:solidFill>
                  <a:schemeClr val="dk1"/>
                </a:solidFill>
                <a:latin typeface="+mn-lt"/>
                <a:sym typeface="Chivo"/>
              </a:rPr>
              <a:t> are </a:t>
            </a:r>
            <a:r>
              <a:rPr lang="cs-CZ" sz="2000" dirty="0" err="1">
                <a:solidFill>
                  <a:schemeClr val="dk1"/>
                </a:solidFill>
                <a:latin typeface="+mn-lt"/>
                <a:sym typeface="Chivo"/>
              </a:rPr>
              <a:t>often</a:t>
            </a:r>
            <a:r>
              <a:rPr lang="cs-CZ" sz="2000" dirty="0">
                <a:solidFill>
                  <a:schemeClr val="dk1"/>
                </a:solidFill>
                <a:latin typeface="+mn-lt"/>
                <a:sym typeface="Chivo"/>
              </a:rPr>
              <a:t> </a:t>
            </a:r>
            <a:r>
              <a:rPr lang="cs-CZ" sz="2000" dirty="0" err="1">
                <a:solidFill>
                  <a:schemeClr val="dk1"/>
                </a:solidFill>
                <a:latin typeface="+mn-lt"/>
                <a:sym typeface="Chivo"/>
              </a:rPr>
              <a:t>incivil</a:t>
            </a:r>
            <a:r>
              <a:rPr lang="cs-CZ" sz="2000" dirty="0">
                <a:solidFill>
                  <a:schemeClr val="dk1"/>
                </a:solidFill>
                <a:latin typeface="+mn-lt"/>
                <a:sym typeface="Chivo"/>
              </a:rPr>
              <a:t> and </a:t>
            </a:r>
            <a:r>
              <a:rPr lang="cs-CZ" sz="2000" dirty="0" err="1">
                <a:solidFill>
                  <a:schemeClr val="dk1"/>
                </a:solidFill>
                <a:latin typeface="+mn-lt"/>
                <a:sym typeface="Chivo"/>
              </a:rPr>
              <a:t>intolerant</a:t>
            </a:r>
            <a:r>
              <a:rPr lang="cs-CZ" sz="2000" dirty="0">
                <a:solidFill>
                  <a:schemeClr val="dk1"/>
                </a:solidFill>
                <a:latin typeface="+mn-lt"/>
                <a:sym typeface="Chivo"/>
              </a:rPr>
              <a:t> place </a:t>
            </a:r>
            <a:r>
              <a:rPr lang="cs-CZ" sz="2000" dirty="0" err="1">
                <a:solidFill>
                  <a:schemeClr val="dk1"/>
                </a:solidFill>
                <a:latin typeface="+mn-lt"/>
                <a:sym typeface="Chivo"/>
              </a:rPr>
              <a:t>demotivating</a:t>
            </a:r>
            <a:r>
              <a:rPr lang="cs-CZ" sz="2000" dirty="0">
                <a:solidFill>
                  <a:schemeClr val="dk1"/>
                </a:solidFill>
                <a:latin typeface="+mn-lt"/>
                <a:sym typeface="Chivo"/>
              </a:rPr>
              <a:t> </a:t>
            </a:r>
            <a:r>
              <a:rPr lang="cs-CZ" sz="2000" dirty="0" err="1">
                <a:solidFill>
                  <a:schemeClr val="dk1"/>
                </a:solidFill>
                <a:latin typeface="+mn-lt"/>
                <a:sym typeface="Chivo"/>
              </a:rPr>
              <a:t>engagement</a:t>
            </a:r>
            <a:endParaRPr lang="cs-CZ" sz="2000" dirty="0">
              <a:solidFill>
                <a:schemeClr val="dk1"/>
              </a:solidFill>
              <a:latin typeface="+mn-lt"/>
              <a:sym typeface="Chivo"/>
            </a:endParaRPr>
          </a:p>
        </p:txBody>
      </p:sp>
    </p:spTree>
    <p:extLst>
      <p:ext uri="{BB962C8B-B14F-4D97-AF65-F5344CB8AC3E}">
        <p14:creationId xmlns:p14="http://schemas.microsoft.com/office/powerpoint/2010/main" val="59832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1E8B4E6-6036-7C24-1CD6-C96816E378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14</a:t>
            </a:fld>
            <a:endParaRPr lang="en-GB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7F010A3-2FD7-BFEC-596D-7F56D719B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>
                <a:cs typeface="Arial"/>
              </a:rPr>
              <a:t>What</a:t>
            </a:r>
            <a:r>
              <a:rPr lang="cs-CZ" sz="3600" dirty="0">
                <a:cs typeface="Arial"/>
              </a:rPr>
              <a:t> </a:t>
            </a:r>
            <a:r>
              <a:rPr lang="cs-CZ" sz="3600" dirty="0" err="1">
                <a:cs typeface="Arial"/>
              </a:rPr>
              <a:t>does</a:t>
            </a:r>
            <a:r>
              <a:rPr lang="cs-CZ" sz="3600" dirty="0">
                <a:cs typeface="Arial"/>
              </a:rPr>
              <a:t> </a:t>
            </a:r>
            <a:r>
              <a:rPr lang="cs-CZ" sz="3600" dirty="0" err="1">
                <a:cs typeface="Arial"/>
              </a:rPr>
              <a:t>the</a:t>
            </a:r>
            <a:r>
              <a:rPr lang="cs-CZ" sz="3600" dirty="0">
                <a:cs typeface="Arial"/>
              </a:rPr>
              <a:t> internet </a:t>
            </a:r>
            <a:r>
              <a:rPr lang="cs-CZ" sz="3600" dirty="0" err="1">
                <a:cs typeface="Arial"/>
              </a:rPr>
              <a:t>change</a:t>
            </a:r>
            <a:r>
              <a:rPr lang="cs-CZ" sz="3600" dirty="0">
                <a:cs typeface="Arial"/>
              </a:rPr>
              <a:t>? </a:t>
            </a:r>
          </a:p>
        </p:txBody>
      </p:sp>
      <p:sp>
        <p:nvSpPr>
          <p:cNvPr id="9" name="Google Shape;795;p36">
            <a:extLst>
              <a:ext uri="{FF2B5EF4-FFF2-40B4-BE49-F238E27FC236}">
                <a16:creationId xmlns:a16="http://schemas.microsoft.com/office/drawing/2014/main" id="{D33C2B24-7490-655C-222B-A40C7E8A6794}"/>
              </a:ext>
            </a:extLst>
          </p:cNvPr>
          <p:cNvSpPr txBox="1">
            <a:spLocks noGrp="1"/>
          </p:cNvSpPr>
          <p:nvPr/>
        </p:nvSpPr>
        <p:spPr>
          <a:xfrm>
            <a:off x="894678" y="2614626"/>
            <a:ext cx="8711512" cy="2060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None/>
              <a:defRPr sz="12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hivo"/>
              <a:buNone/>
              <a:defRPr sz="12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hivo"/>
              <a:buNone/>
              <a:defRPr sz="12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hivo"/>
              <a:buNone/>
              <a:defRPr sz="12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hivo"/>
              <a:buNone/>
              <a:defRPr sz="12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hivo"/>
              <a:buNone/>
              <a:defRPr sz="12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hivo"/>
              <a:buNone/>
              <a:defRPr sz="12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hivo"/>
              <a:buNone/>
              <a:defRPr sz="12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hivo"/>
              <a:buNone/>
              <a:defRPr sz="12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2000" dirty="0" err="1">
                <a:latin typeface="+mn-lt"/>
              </a:rPr>
              <a:t>Citizens</a:t>
            </a:r>
            <a:r>
              <a:rPr lang="cs-CZ" sz="2000" dirty="0">
                <a:latin typeface="+mn-lt"/>
              </a:rPr>
              <a:t> </a:t>
            </a:r>
            <a:r>
              <a:rPr lang="cs-CZ" sz="2000" dirty="0" err="1">
                <a:latin typeface="+mn-lt"/>
              </a:rPr>
              <a:t>can</a:t>
            </a:r>
            <a:r>
              <a:rPr lang="cs-CZ" sz="2000" dirty="0">
                <a:latin typeface="+mn-lt"/>
              </a:rPr>
              <a:t> more </a:t>
            </a:r>
            <a:r>
              <a:rPr lang="cs-CZ" sz="2000" dirty="0" err="1">
                <a:latin typeface="+mn-lt"/>
              </a:rPr>
              <a:t>easily</a:t>
            </a:r>
            <a:r>
              <a:rPr lang="cs-CZ" sz="2000" dirty="0">
                <a:latin typeface="+mn-lt"/>
              </a:rPr>
              <a:t> </a:t>
            </a:r>
            <a:r>
              <a:rPr lang="cs-CZ" sz="2000" dirty="0" err="1">
                <a:latin typeface="+mn-lt"/>
              </a:rPr>
              <a:t>mobilize</a:t>
            </a:r>
            <a:r>
              <a:rPr lang="cs-CZ" sz="2000" dirty="0">
                <a:latin typeface="+mn-lt"/>
              </a:rPr>
              <a:t> in </a:t>
            </a:r>
            <a:r>
              <a:rPr lang="cs-CZ" sz="2000" dirty="0" err="1">
                <a:latin typeface="+mn-lt"/>
              </a:rPr>
              <a:t>order</a:t>
            </a:r>
            <a:r>
              <a:rPr lang="cs-CZ" sz="2000" dirty="0">
                <a:latin typeface="+mn-lt"/>
              </a:rPr>
              <a:t> to </a:t>
            </a:r>
            <a:r>
              <a:rPr lang="cs-CZ" sz="2000" dirty="0" err="1">
                <a:latin typeface="+mn-lt"/>
              </a:rPr>
              <a:t>raise</a:t>
            </a:r>
            <a:r>
              <a:rPr lang="cs-CZ" sz="2000" dirty="0">
                <a:latin typeface="+mn-lt"/>
              </a:rPr>
              <a:t> and </a:t>
            </a:r>
            <a:r>
              <a:rPr lang="cs-CZ" sz="2000" dirty="0" err="1">
                <a:latin typeface="+mn-lt"/>
              </a:rPr>
              <a:t>issue</a:t>
            </a:r>
            <a:r>
              <a:rPr lang="cs-CZ" sz="2000" dirty="0">
                <a:latin typeface="+mn-lt"/>
              </a:rPr>
              <a:t> – </a:t>
            </a:r>
            <a:r>
              <a:rPr lang="cs-CZ" sz="2000" dirty="0" err="1">
                <a:latin typeface="+mn-lt"/>
              </a:rPr>
              <a:t>connection</a:t>
            </a:r>
            <a:r>
              <a:rPr lang="cs-CZ" sz="2000" dirty="0">
                <a:latin typeface="+mn-lt"/>
              </a:rPr>
              <a:t> to </a:t>
            </a:r>
            <a:r>
              <a:rPr lang="cs-CZ" sz="2000" dirty="0" err="1">
                <a:latin typeface="+mn-lt"/>
              </a:rPr>
              <a:t>other</a:t>
            </a:r>
            <a:r>
              <a:rPr lang="cs-CZ" sz="2000" dirty="0">
                <a:latin typeface="+mn-lt"/>
              </a:rPr>
              <a:t> </a:t>
            </a:r>
            <a:r>
              <a:rPr lang="cs-CZ" sz="2000" dirty="0" err="1">
                <a:latin typeface="+mn-lt"/>
              </a:rPr>
              <a:t>forms</a:t>
            </a:r>
            <a:r>
              <a:rPr lang="cs-CZ" sz="2000" dirty="0">
                <a:latin typeface="+mn-lt"/>
              </a:rPr>
              <a:t> </a:t>
            </a:r>
            <a:r>
              <a:rPr lang="cs-CZ" sz="2000" dirty="0" err="1">
                <a:latin typeface="+mn-lt"/>
              </a:rPr>
              <a:t>of</a:t>
            </a:r>
            <a:r>
              <a:rPr lang="cs-CZ" sz="2000" dirty="0">
                <a:latin typeface="+mn-lt"/>
              </a:rPr>
              <a:t> (</a:t>
            </a:r>
            <a:r>
              <a:rPr lang="cs-CZ" sz="2000" dirty="0" err="1">
                <a:latin typeface="+mn-lt"/>
              </a:rPr>
              <a:t>offline</a:t>
            </a:r>
            <a:r>
              <a:rPr lang="cs-CZ" sz="2000" dirty="0">
                <a:latin typeface="+mn-lt"/>
              </a:rPr>
              <a:t>) </a:t>
            </a:r>
            <a:r>
              <a:rPr lang="cs-CZ" sz="2000" dirty="0" err="1">
                <a:latin typeface="+mn-lt"/>
              </a:rPr>
              <a:t>participation</a:t>
            </a:r>
            <a:endParaRPr lang="cs-CZ" sz="2000" dirty="0">
              <a:latin typeface="+mn-lt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dirty="0" err="1">
                <a:latin typeface="+mn-lt"/>
              </a:rPr>
              <a:t>Raising</a:t>
            </a:r>
            <a:r>
              <a:rPr lang="cs-CZ" sz="2000" dirty="0">
                <a:latin typeface="+mn-lt"/>
              </a:rPr>
              <a:t> </a:t>
            </a:r>
            <a:r>
              <a:rPr lang="cs-CZ" sz="2000" dirty="0" err="1">
                <a:latin typeface="+mn-lt"/>
              </a:rPr>
              <a:t>issues</a:t>
            </a:r>
            <a:r>
              <a:rPr lang="cs-CZ" sz="2000" dirty="0">
                <a:latin typeface="+mn-lt"/>
              </a:rPr>
              <a:t> </a:t>
            </a:r>
            <a:r>
              <a:rPr lang="cs-CZ" sz="2000" dirty="0" err="1">
                <a:latin typeface="+mn-lt"/>
              </a:rPr>
              <a:t>overlooked</a:t>
            </a:r>
            <a:r>
              <a:rPr lang="cs-CZ" sz="2000" dirty="0">
                <a:latin typeface="+mn-lt"/>
              </a:rPr>
              <a:t> by </a:t>
            </a:r>
            <a:r>
              <a:rPr lang="cs-CZ" sz="2000" dirty="0" err="1">
                <a:latin typeface="+mn-lt"/>
              </a:rPr>
              <a:t>traditional</a:t>
            </a:r>
            <a:r>
              <a:rPr lang="cs-CZ" sz="2000" dirty="0">
                <a:latin typeface="+mn-lt"/>
              </a:rPr>
              <a:t> media/</a:t>
            </a:r>
            <a:r>
              <a:rPr lang="cs-CZ" sz="2000" dirty="0" err="1">
                <a:latin typeface="+mn-lt"/>
              </a:rPr>
              <a:t>political</a:t>
            </a:r>
            <a:r>
              <a:rPr lang="cs-CZ" sz="2000" dirty="0">
                <a:latin typeface="+mn-lt"/>
              </a:rPr>
              <a:t> </a:t>
            </a:r>
            <a:r>
              <a:rPr lang="cs-CZ" sz="2000" dirty="0" err="1">
                <a:latin typeface="+mn-lt"/>
              </a:rPr>
              <a:t>actors</a:t>
            </a:r>
            <a:r>
              <a:rPr lang="cs-CZ" sz="2000" dirty="0">
                <a:latin typeface="+mn-lt"/>
              </a:rPr>
              <a:t> 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2000" dirty="0">
              <a:latin typeface="+mn-lt"/>
            </a:endParaRPr>
          </a:p>
        </p:txBody>
      </p:sp>
      <p:sp>
        <p:nvSpPr>
          <p:cNvPr id="13" name="Google Shape;800;p36">
            <a:extLst>
              <a:ext uri="{FF2B5EF4-FFF2-40B4-BE49-F238E27FC236}">
                <a16:creationId xmlns:a16="http://schemas.microsoft.com/office/drawing/2014/main" id="{A7FBCC66-D4E1-3C38-BE36-E33E7CD08E5A}"/>
              </a:ext>
            </a:extLst>
          </p:cNvPr>
          <p:cNvSpPr txBox="1">
            <a:spLocks noGrp="1"/>
          </p:cNvSpPr>
          <p:nvPr/>
        </p:nvSpPr>
        <p:spPr>
          <a:xfrm>
            <a:off x="1376233" y="1712606"/>
            <a:ext cx="4202763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0000DC"/>
                </a:solidFill>
                <a:latin typeface="Arial"/>
              </a:rPr>
              <a:t>Bottom-up engagement</a:t>
            </a:r>
            <a:endParaRPr lang="cs-CZ" sz="2400" dirty="0">
              <a:solidFill>
                <a:srgbClr val="0000DC"/>
              </a:solidFill>
              <a:latin typeface="Arial"/>
            </a:endParaRPr>
          </a:p>
        </p:txBody>
      </p:sp>
      <p:grpSp>
        <p:nvGrpSpPr>
          <p:cNvPr id="16" name="Google Shape;7363;p66">
            <a:extLst>
              <a:ext uri="{FF2B5EF4-FFF2-40B4-BE49-F238E27FC236}">
                <a16:creationId xmlns:a16="http://schemas.microsoft.com/office/drawing/2014/main" id="{77BBA25D-C120-688E-DEB4-BE6E0EE49CC8}"/>
              </a:ext>
            </a:extLst>
          </p:cNvPr>
          <p:cNvGrpSpPr/>
          <p:nvPr/>
        </p:nvGrpSpPr>
        <p:grpSpPr>
          <a:xfrm>
            <a:off x="541034" y="1713908"/>
            <a:ext cx="355555" cy="353618"/>
            <a:chOff x="4659197" y="3641771"/>
            <a:chExt cx="293025" cy="291425"/>
          </a:xfrm>
        </p:grpSpPr>
        <p:sp>
          <p:nvSpPr>
            <p:cNvPr id="25" name="Google Shape;7364;p66">
              <a:extLst>
                <a:ext uri="{FF2B5EF4-FFF2-40B4-BE49-F238E27FC236}">
                  <a16:creationId xmlns:a16="http://schemas.microsoft.com/office/drawing/2014/main" id="{9EDE2DED-5280-AC65-4DA3-D4F111BF6802}"/>
                </a:ext>
              </a:extLst>
            </p:cNvPr>
            <p:cNvSpPr/>
            <p:nvPr/>
          </p:nvSpPr>
          <p:spPr>
            <a:xfrm>
              <a:off x="4897847" y="3654171"/>
              <a:ext cx="42550" cy="40575"/>
            </a:xfrm>
            <a:custGeom>
              <a:avLst/>
              <a:gdLst/>
              <a:ahLst/>
              <a:cxnLst/>
              <a:rect l="l" t="t" r="r" b="b"/>
              <a:pathLst>
                <a:path w="1702" h="1623" extrusionOk="0">
                  <a:moveTo>
                    <a:pt x="1352" y="0"/>
                  </a:moveTo>
                  <a:cubicBezTo>
                    <a:pt x="1261" y="0"/>
                    <a:pt x="1167" y="24"/>
                    <a:pt x="1104" y="71"/>
                  </a:cubicBezTo>
                  <a:lnTo>
                    <a:pt x="127" y="1079"/>
                  </a:lnTo>
                  <a:cubicBezTo>
                    <a:pt x="1" y="1205"/>
                    <a:pt x="1" y="1426"/>
                    <a:pt x="127" y="1552"/>
                  </a:cubicBezTo>
                  <a:cubicBezTo>
                    <a:pt x="190" y="1599"/>
                    <a:pt x="284" y="1623"/>
                    <a:pt x="375" y="1623"/>
                  </a:cubicBezTo>
                  <a:cubicBezTo>
                    <a:pt x="466" y="1623"/>
                    <a:pt x="552" y="1599"/>
                    <a:pt x="599" y="1552"/>
                  </a:cubicBezTo>
                  <a:lnTo>
                    <a:pt x="1576" y="544"/>
                  </a:lnTo>
                  <a:cubicBezTo>
                    <a:pt x="1702" y="449"/>
                    <a:pt x="1702" y="260"/>
                    <a:pt x="1576" y="71"/>
                  </a:cubicBezTo>
                  <a:cubicBezTo>
                    <a:pt x="1529" y="24"/>
                    <a:pt x="1442" y="0"/>
                    <a:pt x="13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365;p66">
              <a:extLst>
                <a:ext uri="{FF2B5EF4-FFF2-40B4-BE49-F238E27FC236}">
                  <a16:creationId xmlns:a16="http://schemas.microsoft.com/office/drawing/2014/main" id="{3042FF3C-412E-D8E8-1EC3-3263CA71C630}"/>
                </a:ext>
              </a:extLst>
            </p:cNvPr>
            <p:cNvSpPr/>
            <p:nvPr/>
          </p:nvSpPr>
          <p:spPr>
            <a:xfrm>
              <a:off x="4778922" y="3645121"/>
              <a:ext cx="171725" cy="167575"/>
            </a:xfrm>
            <a:custGeom>
              <a:avLst/>
              <a:gdLst/>
              <a:ahLst/>
              <a:cxnLst/>
              <a:rect l="l" t="t" r="r" b="b"/>
              <a:pathLst>
                <a:path w="6869" h="6703" extrusionOk="0">
                  <a:moveTo>
                    <a:pt x="772" y="0"/>
                  </a:moveTo>
                  <a:cubicBezTo>
                    <a:pt x="599" y="0"/>
                    <a:pt x="426" y="71"/>
                    <a:pt x="284" y="213"/>
                  </a:cubicBezTo>
                  <a:cubicBezTo>
                    <a:pt x="1" y="496"/>
                    <a:pt x="1" y="937"/>
                    <a:pt x="284" y="1189"/>
                  </a:cubicBezTo>
                  <a:lnTo>
                    <a:pt x="5608" y="6514"/>
                  </a:lnTo>
                  <a:cubicBezTo>
                    <a:pt x="5734" y="6640"/>
                    <a:pt x="5908" y="6703"/>
                    <a:pt x="6085" y="6703"/>
                  </a:cubicBezTo>
                  <a:cubicBezTo>
                    <a:pt x="6262" y="6703"/>
                    <a:pt x="6443" y="6640"/>
                    <a:pt x="6585" y="6514"/>
                  </a:cubicBezTo>
                  <a:cubicBezTo>
                    <a:pt x="6869" y="6230"/>
                    <a:pt x="6869" y="5821"/>
                    <a:pt x="6585" y="5537"/>
                  </a:cubicBezTo>
                  <a:lnTo>
                    <a:pt x="1261" y="213"/>
                  </a:lnTo>
                  <a:cubicBezTo>
                    <a:pt x="1119" y="71"/>
                    <a:pt x="946" y="0"/>
                    <a:pt x="7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366;p66">
              <a:extLst>
                <a:ext uri="{FF2B5EF4-FFF2-40B4-BE49-F238E27FC236}">
                  <a16:creationId xmlns:a16="http://schemas.microsoft.com/office/drawing/2014/main" id="{20B4D82D-C25F-66C2-82D0-D44F5D325803}"/>
                </a:ext>
              </a:extLst>
            </p:cNvPr>
            <p:cNvSpPr/>
            <p:nvPr/>
          </p:nvSpPr>
          <p:spPr>
            <a:xfrm>
              <a:off x="4659197" y="3838071"/>
              <a:ext cx="98475" cy="95125"/>
            </a:xfrm>
            <a:custGeom>
              <a:avLst/>
              <a:gdLst/>
              <a:ahLst/>
              <a:cxnLst/>
              <a:rect l="l" t="t" r="r" b="b"/>
              <a:pathLst>
                <a:path w="3939" h="3805" extrusionOk="0">
                  <a:moveTo>
                    <a:pt x="757" y="1"/>
                  </a:moveTo>
                  <a:cubicBezTo>
                    <a:pt x="576" y="1"/>
                    <a:pt x="395" y="72"/>
                    <a:pt x="253" y="213"/>
                  </a:cubicBezTo>
                  <a:cubicBezTo>
                    <a:pt x="1" y="497"/>
                    <a:pt x="1" y="938"/>
                    <a:pt x="253" y="1190"/>
                  </a:cubicBezTo>
                  <a:lnTo>
                    <a:pt x="2679" y="3616"/>
                  </a:lnTo>
                  <a:cubicBezTo>
                    <a:pt x="2805" y="3742"/>
                    <a:pt x="2978" y="3805"/>
                    <a:pt x="3155" y="3805"/>
                  </a:cubicBezTo>
                  <a:cubicBezTo>
                    <a:pt x="3332" y="3805"/>
                    <a:pt x="3514" y="3742"/>
                    <a:pt x="3655" y="3616"/>
                  </a:cubicBezTo>
                  <a:cubicBezTo>
                    <a:pt x="3939" y="3332"/>
                    <a:pt x="3939" y="2891"/>
                    <a:pt x="3655" y="2608"/>
                  </a:cubicBezTo>
                  <a:lnTo>
                    <a:pt x="1261" y="213"/>
                  </a:lnTo>
                  <a:cubicBezTo>
                    <a:pt x="1119" y="72"/>
                    <a:pt x="938" y="1"/>
                    <a:pt x="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367;p66">
              <a:extLst>
                <a:ext uri="{FF2B5EF4-FFF2-40B4-BE49-F238E27FC236}">
                  <a16:creationId xmlns:a16="http://schemas.microsoft.com/office/drawing/2014/main" id="{DE5B6704-4BA6-05FF-3F5E-0D56DF094678}"/>
                </a:ext>
              </a:extLst>
            </p:cNvPr>
            <p:cNvSpPr/>
            <p:nvPr/>
          </p:nvSpPr>
          <p:spPr>
            <a:xfrm>
              <a:off x="4700947" y="3689021"/>
              <a:ext cx="204025" cy="204025"/>
            </a:xfrm>
            <a:custGeom>
              <a:avLst/>
              <a:gdLst/>
              <a:ahLst/>
              <a:cxnLst/>
              <a:rect l="l" t="t" r="r" b="b"/>
              <a:pathLst>
                <a:path w="8161" h="8161" extrusionOk="0">
                  <a:moveTo>
                    <a:pt x="2994" y="1"/>
                  </a:moveTo>
                  <a:lnTo>
                    <a:pt x="2489" y="1576"/>
                  </a:lnTo>
                  <a:cubicBezTo>
                    <a:pt x="1985" y="3088"/>
                    <a:pt x="1166" y="4474"/>
                    <a:pt x="1" y="5703"/>
                  </a:cubicBezTo>
                  <a:lnTo>
                    <a:pt x="2458" y="8160"/>
                  </a:lnTo>
                  <a:cubicBezTo>
                    <a:pt x="3687" y="6995"/>
                    <a:pt x="5104" y="6175"/>
                    <a:pt x="6585" y="5671"/>
                  </a:cubicBezTo>
                  <a:lnTo>
                    <a:pt x="8160" y="5136"/>
                  </a:lnTo>
                  <a:lnTo>
                    <a:pt x="29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368;p66">
              <a:extLst>
                <a:ext uri="{FF2B5EF4-FFF2-40B4-BE49-F238E27FC236}">
                  <a16:creationId xmlns:a16="http://schemas.microsoft.com/office/drawing/2014/main" id="{DEC5170A-00FE-C5B5-7C5E-F9DD59839790}"/>
                </a:ext>
              </a:extLst>
            </p:cNvPr>
            <p:cNvSpPr/>
            <p:nvPr/>
          </p:nvSpPr>
          <p:spPr>
            <a:xfrm>
              <a:off x="4864772" y="3641771"/>
              <a:ext cx="17350" cy="33875"/>
            </a:xfrm>
            <a:custGeom>
              <a:avLst/>
              <a:gdLst/>
              <a:ahLst/>
              <a:cxnLst/>
              <a:rect l="l" t="t" r="r" b="b"/>
              <a:pathLst>
                <a:path w="694" h="135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08"/>
                  </a:lnTo>
                  <a:cubicBezTo>
                    <a:pt x="1" y="1229"/>
                    <a:pt x="158" y="1355"/>
                    <a:pt x="347" y="1355"/>
                  </a:cubicBezTo>
                  <a:cubicBezTo>
                    <a:pt x="536" y="1355"/>
                    <a:pt x="694" y="1229"/>
                    <a:pt x="694" y="1008"/>
                  </a:cubicBezTo>
                  <a:lnTo>
                    <a:pt x="694" y="347"/>
                  </a:ln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369;p66">
              <a:extLst>
                <a:ext uri="{FF2B5EF4-FFF2-40B4-BE49-F238E27FC236}">
                  <a16:creationId xmlns:a16="http://schemas.microsoft.com/office/drawing/2014/main" id="{5BCB26CF-D8E8-DEBE-C02E-72D496A67587}"/>
                </a:ext>
              </a:extLst>
            </p:cNvPr>
            <p:cNvSpPr/>
            <p:nvPr/>
          </p:nvSpPr>
          <p:spPr>
            <a:xfrm>
              <a:off x="4917547" y="3711871"/>
              <a:ext cx="34675" cy="17350"/>
            </a:xfrm>
            <a:custGeom>
              <a:avLst/>
              <a:gdLst/>
              <a:ahLst/>
              <a:cxnLst/>
              <a:rect l="l" t="t" r="r" b="b"/>
              <a:pathLst>
                <a:path w="1387" h="694" extrusionOk="0">
                  <a:moveTo>
                    <a:pt x="379" y="0"/>
                  </a:moveTo>
                  <a:cubicBezTo>
                    <a:pt x="158" y="0"/>
                    <a:pt x="0" y="126"/>
                    <a:pt x="0" y="347"/>
                  </a:cubicBezTo>
                  <a:cubicBezTo>
                    <a:pt x="0" y="536"/>
                    <a:pt x="158" y="693"/>
                    <a:pt x="379" y="693"/>
                  </a:cubicBezTo>
                  <a:lnTo>
                    <a:pt x="1040" y="693"/>
                  </a:lnTo>
                  <a:cubicBezTo>
                    <a:pt x="1229" y="693"/>
                    <a:pt x="1387" y="536"/>
                    <a:pt x="1387" y="347"/>
                  </a:cubicBezTo>
                  <a:cubicBezTo>
                    <a:pt x="1387" y="126"/>
                    <a:pt x="1229" y="0"/>
                    <a:pt x="10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370;p66">
              <a:extLst>
                <a:ext uri="{FF2B5EF4-FFF2-40B4-BE49-F238E27FC236}">
                  <a16:creationId xmlns:a16="http://schemas.microsoft.com/office/drawing/2014/main" id="{0B175B87-C071-BA93-F388-5FF170C92E2B}"/>
                </a:ext>
              </a:extLst>
            </p:cNvPr>
            <p:cNvSpPr/>
            <p:nvPr/>
          </p:nvSpPr>
          <p:spPr>
            <a:xfrm>
              <a:off x="4786797" y="3838671"/>
              <a:ext cx="116600" cy="68600"/>
            </a:xfrm>
            <a:custGeom>
              <a:avLst/>
              <a:gdLst/>
              <a:ahLst/>
              <a:cxnLst/>
              <a:rect l="l" t="t" r="r" b="b"/>
              <a:pathLst>
                <a:path w="4664" h="2744" extrusionOk="0">
                  <a:moveTo>
                    <a:pt x="4411" y="0"/>
                  </a:moveTo>
                  <a:lnTo>
                    <a:pt x="3750" y="221"/>
                  </a:lnTo>
                  <a:cubicBezTo>
                    <a:pt x="3907" y="378"/>
                    <a:pt x="3813" y="631"/>
                    <a:pt x="3624" y="694"/>
                  </a:cubicBezTo>
                  <a:lnTo>
                    <a:pt x="1072" y="2017"/>
                  </a:lnTo>
                  <a:cubicBezTo>
                    <a:pt x="1030" y="2038"/>
                    <a:pt x="984" y="2048"/>
                    <a:pt x="938" y="2048"/>
                  </a:cubicBezTo>
                  <a:cubicBezTo>
                    <a:pt x="844" y="2048"/>
                    <a:pt x="746" y="2006"/>
                    <a:pt x="662" y="1922"/>
                  </a:cubicBezTo>
                  <a:lnTo>
                    <a:pt x="568" y="1796"/>
                  </a:lnTo>
                  <a:cubicBezTo>
                    <a:pt x="347" y="1922"/>
                    <a:pt x="190" y="2080"/>
                    <a:pt x="1" y="2237"/>
                  </a:cubicBezTo>
                  <a:lnTo>
                    <a:pt x="190" y="2426"/>
                  </a:lnTo>
                  <a:cubicBezTo>
                    <a:pt x="395" y="2632"/>
                    <a:pt x="669" y="2744"/>
                    <a:pt x="947" y="2744"/>
                  </a:cubicBezTo>
                  <a:cubicBezTo>
                    <a:pt x="1095" y="2744"/>
                    <a:pt x="1245" y="2712"/>
                    <a:pt x="1387" y="2647"/>
                  </a:cubicBezTo>
                  <a:lnTo>
                    <a:pt x="3939" y="1324"/>
                  </a:lnTo>
                  <a:cubicBezTo>
                    <a:pt x="4411" y="1103"/>
                    <a:pt x="4663" y="505"/>
                    <a:pt x="4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41716DC-4CEA-CE85-862C-DE75F1B6C805}"/>
              </a:ext>
            </a:extLst>
          </p:cNvPr>
          <p:cNvSpPr txBox="1"/>
          <p:nvPr/>
        </p:nvSpPr>
        <p:spPr>
          <a:xfrm>
            <a:off x="811530" y="4675081"/>
            <a:ext cx="9915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SK" sz="2000" dirty="0">
                <a:solidFill>
                  <a:srgbClr val="FF0000"/>
                </a:solidFill>
                <a:latin typeface="+mn-lt"/>
              </a:rPr>
              <a:t>BUT</a:t>
            </a:r>
            <a:r>
              <a:rPr lang="en-SK" sz="2000" dirty="0">
                <a:latin typeface="+mn-lt"/>
              </a:rPr>
              <a:t> the mobilization can be anti-systematic, attacking democratic principles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T</a:t>
            </a:r>
            <a:r>
              <a:rPr lang="en-SK" sz="2000" dirty="0">
                <a:latin typeface="+mn-lt"/>
              </a:rPr>
              <a:t>here are divides and inequealities in the digital environment</a:t>
            </a:r>
          </a:p>
        </p:txBody>
      </p:sp>
    </p:spTree>
    <p:extLst>
      <p:ext uri="{BB962C8B-B14F-4D97-AF65-F5344CB8AC3E}">
        <p14:creationId xmlns:p14="http://schemas.microsoft.com/office/powerpoint/2010/main" val="239939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0C4455B-B198-AD6B-B865-A70CEF0C9A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15</a:t>
            </a:fld>
            <a:endParaRPr lang="en-GB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AF8F1F3-B457-648D-9710-A5568533A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err="1">
                <a:cs typeface="Arial"/>
              </a:rPr>
              <a:t>How</a:t>
            </a:r>
            <a:r>
              <a:rPr lang="cs-CZ" sz="3600">
                <a:cs typeface="Arial"/>
              </a:rPr>
              <a:t> </a:t>
            </a:r>
            <a:r>
              <a:rPr lang="cs-CZ" sz="3600" err="1">
                <a:cs typeface="Arial"/>
              </a:rPr>
              <a:t>does</a:t>
            </a:r>
            <a:r>
              <a:rPr lang="cs-CZ" sz="3600">
                <a:cs typeface="Arial"/>
              </a:rPr>
              <a:t> </a:t>
            </a:r>
            <a:r>
              <a:rPr lang="cs-CZ" sz="3600" err="1">
                <a:cs typeface="Arial"/>
              </a:rPr>
              <a:t>participation</a:t>
            </a:r>
            <a:r>
              <a:rPr lang="cs-CZ" sz="3600">
                <a:cs typeface="Arial"/>
              </a:rPr>
              <a:t> online </a:t>
            </a:r>
            <a:r>
              <a:rPr lang="cs-CZ" sz="3600" err="1">
                <a:cs typeface="Arial"/>
              </a:rPr>
              <a:t>look</a:t>
            </a:r>
            <a:r>
              <a:rPr lang="cs-CZ" sz="3600">
                <a:cs typeface="Arial"/>
              </a:rPr>
              <a:t> </a:t>
            </a:r>
            <a:r>
              <a:rPr lang="cs-CZ" sz="3600" err="1">
                <a:cs typeface="Arial"/>
              </a:rPr>
              <a:t>like</a:t>
            </a:r>
            <a:r>
              <a:rPr lang="cs-CZ" sz="3600">
                <a:cs typeface="Arial"/>
              </a:rPr>
              <a:t> in reality?</a:t>
            </a:r>
            <a:endParaRPr lang="cs-CZ" sz="360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447FE2D-4D31-034B-84B0-FA431DFF21FC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5564231" y="1884718"/>
            <a:ext cx="5219998" cy="4139998"/>
          </a:xfrm>
        </p:spPr>
        <p:txBody>
          <a:bodyPr vert="horz" lIns="0" tIns="0" rIns="0" bIns="0" rtlCol="0" anchor="t">
            <a:noAutofit/>
          </a:bodyPr>
          <a:lstStyle/>
          <a:p>
            <a:pPr marL="171450" indent="-17145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</a:pPr>
            <a:r>
              <a:rPr lang="cs-CZ" sz="2400" err="1">
                <a:cs typeface="Arial"/>
              </a:rPr>
              <a:t>Expressing</a:t>
            </a:r>
            <a:r>
              <a:rPr lang="cs-CZ" sz="2400">
                <a:cs typeface="Arial"/>
              </a:rPr>
              <a:t> </a:t>
            </a:r>
            <a:r>
              <a:rPr lang="cs-CZ" sz="2400" err="1">
                <a:cs typeface="Arial"/>
              </a:rPr>
              <a:t>one‘s</a:t>
            </a:r>
            <a:r>
              <a:rPr lang="cs-CZ" sz="2400">
                <a:cs typeface="Arial"/>
              </a:rPr>
              <a:t> </a:t>
            </a:r>
            <a:r>
              <a:rPr lang="cs-CZ" sz="2400" err="1">
                <a:cs typeface="Arial"/>
              </a:rPr>
              <a:t>opinion</a:t>
            </a:r>
            <a:r>
              <a:rPr lang="cs-CZ" sz="2400">
                <a:cs typeface="Arial"/>
              </a:rPr>
              <a:t> online </a:t>
            </a:r>
            <a:endParaRPr lang="en-US" sz="2400">
              <a:cs typeface="Arial"/>
            </a:endParaRPr>
          </a:p>
          <a:p>
            <a:pPr marL="171450" indent="-17145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</a:pPr>
            <a:r>
              <a:rPr lang="cs-CZ" sz="2400">
                <a:solidFill>
                  <a:srgbClr val="FF0000"/>
                </a:solidFill>
                <a:cs typeface="Arial"/>
              </a:rPr>
              <a:t>BUT</a:t>
            </a:r>
            <a:r>
              <a:rPr lang="cs-CZ" sz="2400">
                <a:cs typeface="Arial"/>
              </a:rPr>
              <a:t> </a:t>
            </a:r>
            <a:r>
              <a:rPr lang="cs-CZ" sz="2400" err="1">
                <a:cs typeface="Arial"/>
              </a:rPr>
              <a:t>growing</a:t>
            </a:r>
            <a:r>
              <a:rPr lang="cs-CZ" sz="2400">
                <a:cs typeface="Arial"/>
              </a:rPr>
              <a:t> </a:t>
            </a:r>
            <a:r>
              <a:rPr lang="cs-CZ" sz="2400" err="1">
                <a:cs typeface="Arial"/>
              </a:rPr>
              <a:t>number</a:t>
            </a:r>
            <a:r>
              <a:rPr lang="cs-CZ" sz="2400">
                <a:cs typeface="Arial"/>
              </a:rPr>
              <a:t> </a:t>
            </a:r>
            <a:r>
              <a:rPr lang="cs-CZ" sz="2400" err="1">
                <a:cs typeface="Arial"/>
              </a:rPr>
              <a:t>of</a:t>
            </a:r>
            <a:r>
              <a:rPr lang="cs-CZ" sz="2400">
                <a:cs typeface="Arial"/>
              </a:rPr>
              <a:t> </a:t>
            </a:r>
            <a:r>
              <a:rPr lang="cs-CZ" sz="2400" err="1">
                <a:cs typeface="Arial"/>
              </a:rPr>
              <a:t>social</a:t>
            </a:r>
            <a:r>
              <a:rPr lang="cs-CZ" sz="2400">
                <a:cs typeface="Arial"/>
              </a:rPr>
              <a:t> media </a:t>
            </a:r>
            <a:r>
              <a:rPr lang="cs-CZ" sz="2400" err="1">
                <a:cs typeface="Arial"/>
              </a:rPr>
              <a:t>leads</a:t>
            </a:r>
            <a:r>
              <a:rPr lang="cs-CZ" sz="2400">
                <a:cs typeface="Arial"/>
              </a:rPr>
              <a:t> to </a:t>
            </a:r>
            <a:r>
              <a:rPr lang="cs-CZ" sz="2400" err="1">
                <a:cs typeface="Arial"/>
              </a:rPr>
              <a:t>grosing</a:t>
            </a:r>
            <a:r>
              <a:rPr lang="cs-CZ" sz="2400">
                <a:cs typeface="Arial"/>
              </a:rPr>
              <a:t> </a:t>
            </a:r>
            <a:r>
              <a:rPr lang="cs-CZ" sz="2400" err="1">
                <a:cs typeface="Arial"/>
              </a:rPr>
              <a:t>numbers</a:t>
            </a:r>
            <a:r>
              <a:rPr lang="cs-CZ" sz="2400">
                <a:cs typeface="Arial"/>
              </a:rPr>
              <a:t> </a:t>
            </a:r>
            <a:r>
              <a:rPr lang="cs-CZ" sz="2400" err="1">
                <a:cs typeface="Arial"/>
              </a:rPr>
              <a:t>of</a:t>
            </a:r>
            <a:r>
              <a:rPr lang="cs-CZ" sz="2400">
                <a:cs typeface="Arial"/>
              </a:rPr>
              <a:t> </a:t>
            </a:r>
            <a:r>
              <a:rPr lang="cs-CZ" sz="2400" err="1">
                <a:cs typeface="Arial"/>
              </a:rPr>
              <a:t>activities</a:t>
            </a:r>
            <a:r>
              <a:rPr lang="cs-CZ" sz="2400">
                <a:cs typeface="Arial"/>
              </a:rPr>
              <a:t> </a:t>
            </a:r>
            <a:r>
              <a:rPr lang="cs-CZ" sz="2400" err="1">
                <a:cs typeface="Arial"/>
              </a:rPr>
              <a:t>that</a:t>
            </a:r>
            <a:r>
              <a:rPr lang="cs-CZ" sz="2400">
                <a:cs typeface="Arial"/>
              </a:rPr>
              <a:t> </a:t>
            </a:r>
            <a:r>
              <a:rPr lang="cs-CZ" sz="2400" err="1">
                <a:cs typeface="Arial"/>
              </a:rPr>
              <a:t>can</a:t>
            </a:r>
            <a:r>
              <a:rPr lang="cs-CZ" sz="2400">
                <a:cs typeface="Arial"/>
              </a:rPr>
              <a:t> </a:t>
            </a:r>
            <a:r>
              <a:rPr lang="cs-CZ" sz="2400" err="1">
                <a:cs typeface="Arial"/>
              </a:rPr>
              <a:t>be</a:t>
            </a:r>
            <a:r>
              <a:rPr lang="cs-CZ" sz="2400">
                <a:cs typeface="Arial"/>
              </a:rPr>
              <a:t> </a:t>
            </a:r>
            <a:r>
              <a:rPr lang="cs-CZ" sz="2400" err="1">
                <a:cs typeface="Arial"/>
              </a:rPr>
              <a:t>considered</a:t>
            </a:r>
            <a:r>
              <a:rPr lang="cs-CZ" sz="2400">
                <a:cs typeface="Arial"/>
              </a:rPr>
              <a:t> </a:t>
            </a:r>
            <a:r>
              <a:rPr lang="cs-CZ" sz="2400" err="1">
                <a:cs typeface="Arial"/>
              </a:rPr>
              <a:t>political</a:t>
            </a:r>
            <a:r>
              <a:rPr lang="cs-CZ" sz="2400">
                <a:cs typeface="Arial"/>
              </a:rPr>
              <a:t> </a:t>
            </a:r>
            <a:r>
              <a:rPr lang="cs-CZ" sz="2400" err="1">
                <a:cs typeface="Arial"/>
              </a:rPr>
              <a:t>participation</a:t>
            </a:r>
            <a:endParaRPr lang="cs-CZ" sz="2400">
              <a:cs typeface="Arial"/>
            </a:endParaRPr>
          </a:p>
          <a:p>
            <a:pPr marL="171450" indent="-17145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</a:pPr>
            <a:r>
              <a:rPr lang="cs-CZ" sz="2400" err="1">
                <a:cs typeface="Arial"/>
              </a:rPr>
              <a:t>What</a:t>
            </a:r>
            <a:r>
              <a:rPr lang="cs-CZ" sz="2400">
                <a:cs typeface="Arial"/>
              </a:rPr>
              <a:t> </a:t>
            </a:r>
            <a:r>
              <a:rPr lang="cs-CZ" sz="2400" err="1">
                <a:cs typeface="Arial"/>
              </a:rPr>
              <a:t>can</a:t>
            </a:r>
            <a:r>
              <a:rPr lang="cs-CZ" sz="2400">
                <a:cs typeface="Arial"/>
              </a:rPr>
              <a:t> </a:t>
            </a:r>
            <a:r>
              <a:rPr lang="cs-CZ" sz="2400" err="1">
                <a:cs typeface="Arial"/>
              </a:rPr>
              <a:t>we</a:t>
            </a:r>
            <a:r>
              <a:rPr lang="cs-CZ" sz="2400">
                <a:cs typeface="Arial"/>
              </a:rPr>
              <a:t> </a:t>
            </a:r>
            <a:r>
              <a:rPr lang="cs-CZ" sz="2400" err="1">
                <a:cs typeface="Arial"/>
              </a:rPr>
              <a:t>still</a:t>
            </a:r>
            <a:r>
              <a:rPr lang="cs-CZ" sz="2400">
                <a:cs typeface="Arial"/>
              </a:rPr>
              <a:t> </a:t>
            </a:r>
            <a:r>
              <a:rPr lang="cs-CZ" sz="2400" err="1">
                <a:cs typeface="Arial"/>
              </a:rPr>
              <a:t>consider</a:t>
            </a:r>
            <a:r>
              <a:rPr lang="cs-CZ" sz="2400">
                <a:cs typeface="Arial"/>
              </a:rPr>
              <a:t> as </a:t>
            </a:r>
            <a:r>
              <a:rPr lang="cs-CZ" sz="2400" err="1">
                <a:cs typeface="Arial"/>
              </a:rPr>
              <a:t>political</a:t>
            </a:r>
            <a:r>
              <a:rPr lang="cs-CZ" sz="2400">
                <a:cs typeface="Arial"/>
              </a:rPr>
              <a:t> </a:t>
            </a:r>
            <a:r>
              <a:rPr lang="cs-CZ" sz="2400" err="1">
                <a:cs typeface="Arial"/>
              </a:rPr>
              <a:t>participation</a:t>
            </a:r>
            <a:r>
              <a:rPr lang="cs-CZ" sz="2400">
                <a:cs typeface="Arial"/>
              </a:rPr>
              <a:t>?</a:t>
            </a:r>
            <a:endParaRPr lang="cs-CZ" sz="240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0A607A9-23B1-86DC-633E-281639E75E0E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7" r="18457"/>
          <a:stretch>
            <a:fillRect/>
          </a:stretch>
        </p:blipFill>
        <p:spPr bwMode="auto">
          <a:xfrm>
            <a:off x="1488505" y="1573543"/>
            <a:ext cx="2934275" cy="439388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519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84AE342-221B-BDC8-41E6-0DF53EB5F1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16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869E259-A4F4-16F0-2523-F039C1ECD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cs typeface="Arial"/>
              </a:rPr>
              <a:t>Digitally</a:t>
            </a:r>
            <a:r>
              <a:rPr lang="cs-CZ" dirty="0">
                <a:cs typeface="Arial"/>
              </a:rPr>
              <a:t> </a:t>
            </a:r>
            <a:r>
              <a:rPr lang="cs-CZ" dirty="0" err="1">
                <a:cs typeface="Arial"/>
              </a:rPr>
              <a:t>networked</a:t>
            </a:r>
            <a:r>
              <a:rPr lang="cs-CZ" dirty="0">
                <a:cs typeface="Arial"/>
              </a:rPr>
              <a:t> </a:t>
            </a:r>
            <a:r>
              <a:rPr lang="cs-CZ" dirty="0" err="1">
                <a:cs typeface="Arial"/>
              </a:rPr>
              <a:t>participation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F8A9241-F13D-81D1-D2E5-FC1A44554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891698"/>
            <a:ext cx="10753200" cy="4139998"/>
          </a:xfrm>
        </p:spPr>
        <p:txBody>
          <a:bodyPr vert="horz" lIns="0" tIns="0" rIns="0" bIns="0" rtlCol="0" anchor="t">
            <a:noAutofit/>
          </a:bodyPr>
          <a:lstStyle/>
          <a:p>
            <a:pPr marL="71755" indent="0">
              <a:buNone/>
            </a:pPr>
            <a:r>
              <a:rPr lang="cs-CZ" sz="2000" i="1" dirty="0">
                <a:solidFill>
                  <a:srgbClr val="0000DC"/>
                </a:solidFill>
                <a:cs typeface="Arial"/>
              </a:rPr>
              <a:t>= a </a:t>
            </a:r>
            <a:r>
              <a:rPr lang="cs-CZ" sz="2000" i="1" dirty="0" err="1">
                <a:solidFill>
                  <a:srgbClr val="0000DC"/>
                </a:solidFill>
                <a:cs typeface="Arial"/>
              </a:rPr>
              <a:t>networked</a:t>
            </a:r>
            <a:r>
              <a:rPr lang="cs-CZ" sz="2000" i="1" dirty="0">
                <a:solidFill>
                  <a:srgbClr val="0000DC"/>
                </a:solidFill>
                <a:cs typeface="Arial"/>
              </a:rPr>
              <a:t> media–</a:t>
            </a:r>
            <a:r>
              <a:rPr lang="cs-CZ" sz="2000" i="1" dirty="0" err="1">
                <a:solidFill>
                  <a:srgbClr val="0000DC"/>
                </a:solidFill>
                <a:cs typeface="Arial"/>
              </a:rPr>
              <a:t>based</a:t>
            </a:r>
            <a:r>
              <a:rPr lang="cs-CZ" sz="2000" i="1" dirty="0">
                <a:solidFill>
                  <a:srgbClr val="0000DC"/>
                </a:solidFill>
                <a:cs typeface="Arial"/>
              </a:rPr>
              <a:t> </a:t>
            </a:r>
            <a:r>
              <a:rPr lang="cs-CZ" sz="2000" i="1" dirty="0" err="1">
                <a:solidFill>
                  <a:srgbClr val="0000DC"/>
                </a:solidFill>
                <a:cs typeface="Arial"/>
              </a:rPr>
              <a:t>personalized</a:t>
            </a:r>
            <a:r>
              <a:rPr lang="cs-CZ" sz="2000" i="1" dirty="0">
                <a:solidFill>
                  <a:srgbClr val="0000DC"/>
                </a:solidFill>
                <a:cs typeface="Arial"/>
              </a:rPr>
              <a:t> </a:t>
            </a:r>
            <a:r>
              <a:rPr lang="cs-CZ" sz="2000" i="1" dirty="0" err="1">
                <a:solidFill>
                  <a:srgbClr val="0000DC"/>
                </a:solidFill>
                <a:cs typeface="Arial"/>
              </a:rPr>
              <a:t>action</a:t>
            </a:r>
            <a:r>
              <a:rPr lang="cs-CZ" sz="2000" i="1" dirty="0">
                <a:solidFill>
                  <a:srgbClr val="0000DC"/>
                </a:solidFill>
                <a:cs typeface="Arial"/>
              </a:rPr>
              <a:t> </a:t>
            </a:r>
            <a:r>
              <a:rPr lang="cs-CZ" sz="2000" i="1" dirty="0" err="1">
                <a:solidFill>
                  <a:srgbClr val="0000DC"/>
                </a:solidFill>
                <a:cs typeface="Arial"/>
              </a:rPr>
              <a:t>that</a:t>
            </a:r>
            <a:r>
              <a:rPr lang="cs-CZ" sz="2000" i="1" dirty="0">
                <a:solidFill>
                  <a:srgbClr val="0000DC"/>
                </a:solidFill>
                <a:cs typeface="Arial"/>
              </a:rPr>
              <a:t> </a:t>
            </a:r>
            <a:r>
              <a:rPr lang="cs-CZ" sz="2000" i="1" dirty="0" err="1">
                <a:solidFill>
                  <a:srgbClr val="0000DC"/>
                </a:solidFill>
                <a:cs typeface="Arial"/>
              </a:rPr>
              <a:t>is</a:t>
            </a:r>
            <a:r>
              <a:rPr lang="cs-CZ" sz="2000" i="1" dirty="0">
                <a:solidFill>
                  <a:srgbClr val="0000DC"/>
                </a:solidFill>
                <a:cs typeface="Arial"/>
              </a:rPr>
              <a:t> </a:t>
            </a:r>
            <a:r>
              <a:rPr lang="cs-CZ" sz="2000" i="1" dirty="0" err="1">
                <a:solidFill>
                  <a:srgbClr val="0000DC"/>
                </a:solidFill>
                <a:cs typeface="Arial"/>
              </a:rPr>
              <a:t>carried</a:t>
            </a:r>
            <a:r>
              <a:rPr lang="cs-CZ" sz="2000" i="1" dirty="0">
                <a:solidFill>
                  <a:srgbClr val="0000DC"/>
                </a:solidFill>
                <a:cs typeface="Arial"/>
              </a:rPr>
              <a:t> out by </a:t>
            </a:r>
            <a:r>
              <a:rPr lang="cs-CZ" sz="2000" i="1" dirty="0" err="1">
                <a:solidFill>
                  <a:srgbClr val="0000DC"/>
                </a:solidFill>
                <a:cs typeface="Arial"/>
              </a:rPr>
              <a:t>individual</a:t>
            </a:r>
            <a:r>
              <a:rPr lang="cs-CZ" sz="2000" i="1" dirty="0">
                <a:solidFill>
                  <a:srgbClr val="0000DC"/>
                </a:solidFill>
                <a:cs typeface="Arial"/>
              </a:rPr>
              <a:t> </a:t>
            </a:r>
            <a:r>
              <a:rPr lang="cs-CZ" sz="2000" i="1" dirty="0" err="1">
                <a:solidFill>
                  <a:srgbClr val="0000DC"/>
                </a:solidFill>
                <a:cs typeface="Arial"/>
              </a:rPr>
              <a:t>citizens</a:t>
            </a:r>
            <a:r>
              <a:rPr lang="cs-CZ" sz="2000" i="1" dirty="0">
                <a:solidFill>
                  <a:srgbClr val="0000DC"/>
                </a:solidFill>
                <a:cs typeface="Arial"/>
              </a:rPr>
              <a:t> </a:t>
            </a:r>
            <a:r>
              <a:rPr lang="cs-CZ" sz="2000" i="1" dirty="0" err="1">
                <a:solidFill>
                  <a:srgbClr val="0000DC"/>
                </a:solidFill>
                <a:cs typeface="Arial"/>
              </a:rPr>
              <a:t>with</a:t>
            </a:r>
            <a:r>
              <a:rPr lang="cs-CZ" sz="2000" i="1" dirty="0">
                <a:solidFill>
                  <a:srgbClr val="0000DC"/>
                </a:solidFill>
                <a:cs typeface="Arial"/>
              </a:rPr>
              <a:t> </a:t>
            </a:r>
            <a:r>
              <a:rPr lang="cs-CZ" sz="2000" i="1" dirty="0" err="1">
                <a:solidFill>
                  <a:srgbClr val="0000DC"/>
                </a:solidFill>
                <a:cs typeface="Arial"/>
              </a:rPr>
              <a:t>the</a:t>
            </a:r>
            <a:r>
              <a:rPr lang="cs-CZ" sz="2000" i="1" dirty="0">
                <a:solidFill>
                  <a:srgbClr val="0000DC"/>
                </a:solidFill>
                <a:cs typeface="Arial"/>
              </a:rPr>
              <a:t> </a:t>
            </a:r>
            <a:r>
              <a:rPr lang="cs-CZ" sz="2000" i="1" dirty="0" err="1">
                <a:solidFill>
                  <a:srgbClr val="0000DC"/>
                </a:solidFill>
                <a:cs typeface="Arial"/>
              </a:rPr>
              <a:t>intent</a:t>
            </a:r>
            <a:r>
              <a:rPr lang="cs-CZ" sz="2000" i="1" dirty="0">
                <a:solidFill>
                  <a:srgbClr val="0000DC"/>
                </a:solidFill>
                <a:cs typeface="Arial"/>
              </a:rPr>
              <a:t> to display </a:t>
            </a:r>
            <a:r>
              <a:rPr lang="cs-CZ" sz="2000" i="1" dirty="0" err="1">
                <a:solidFill>
                  <a:srgbClr val="0000DC"/>
                </a:solidFill>
                <a:cs typeface="Arial"/>
              </a:rPr>
              <a:t>their</a:t>
            </a:r>
            <a:r>
              <a:rPr lang="cs-CZ" sz="2000" i="1" dirty="0">
                <a:solidFill>
                  <a:srgbClr val="0000DC"/>
                </a:solidFill>
                <a:cs typeface="Arial"/>
              </a:rPr>
              <a:t> </a:t>
            </a:r>
            <a:r>
              <a:rPr lang="cs-CZ" sz="2000" i="1" dirty="0" err="1">
                <a:solidFill>
                  <a:srgbClr val="0000DC"/>
                </a:solidFill>
                <a:cs typeface="Arial"/>
              </a:rPr>
              <a:t>own</a:t>
            </a:r>
            <a:r>
              <a:rPr lang="cs-CZ" sz="2000" i="1" dirty="0">
                <a:solidFill>
                  <a:srgbClr val="0000DC"/>
                </a:solidFill>
                <a:cs typeface="Arial"/>
              </a:rPr>
              <a:t> </a:t>
            </a:r>
            <a:r>
              <a:rPr lang="cs-CZ" sz="2000" i="1" dirty="0" err="1">
                <a:solidFill>
                  <a:srgbClr val="0000DC"/>
                </a:solidFill>
                <a:cs typeface="Arial"/>
              </a:rPr>
              <a:t>mobilization</a:t>
            </a:r>
            <a:r>
              <a:rPr lang="cs-CZ" sz="2000" i="1" dirty="0">
                <a:solidFill>
                  <a:srgbClr val="0000DC"/>
                </a:solidFill>
                <a:cs typeface="Arial"/>
              </a:rPr>
              <a:t> and </a:t>
            </a:r>
            <a:r>
              <a:rPr lang="cs-CZ" sz="2000" i="1" dirty="0" err="1">
                <a:solidFill>
                  <a:srgbClr val="0000DC"/>
                </a:solidFill>
                <a:cs typeface="Arial"/>
              </a:rPr>
              <a:t>activate</a:t>
            </a:r>
            <a:r>
              <a:rPr lang="cs-CZ" sz="2000" i="1" dirty="0">
                <a:solidFill>
                  <a:srgbClr val="0000DC"/>
                </a:solidFill>
                <a:cs typeface="Arial"/>
              </a:rPr>
              <a:t> </a:t>
            </a:r>
            <a:r>
              <a:rPr lang="cs-CZ" sz="2000" i="1" dirty="0" err="1">
                <a:solidFill>
                  <a:srgbClr val="0000DC"/>
                </a:solidFill>
                <a:cs typeface="Arial"/>
              </a:rPr>
              <a:t>their</a:t>
            </a:r>
            <a:r>
              <a:rPr lang="cs-CZ" sz="2000" i="1" dirty="0">
                <a:solidFill>
                  <a:srgbClr val="0000DC"/>
                </a:solidFill>
                <a:cs typeface="Arial"/>
              </a:rPr>
              <a:t> </a:t>
            </a:r>
            <a:r>
              <a:rPr lang="cs-CZ" sz="2000" i="1" dirty="0" err="1">
                <a:solidFill>
                  <a:srgbClr val="0000DC"/>
                </a:solidFill>
                <a:cs typeface="Arial"/>
              </a:rPr>
              <a:t>social</a:t>
            </a:r>
            <a:r>
              <a:rPr lang="cs-CZ" sz="2000" i="1" dirty="0">
                <a:solidFill>
                  <a:srgbClr val="0000DC"/>
                </a:solidFill>
                <a:cs typeface="Arial"/>
              </a:rPr>
              <a:t> </a:t>
            </a:r>
            <a:r>
              <a:rPr lang="cs-CZ" sz="2000" i="1" dirty="0" err="1">
                <a:solidFill>
                  <a:srgbClr val="0000DC"/>
                </a:solidFill>
                <a:cs typeface="Arial"/>
              </a:rPr>
              <a:t>networks</a:t>
            </a:r>
            <a:r>
              <a:rPr lang="cs-CZ" sz="2000" i="1" dirty="0">
                <a:solidFill>
                  <a:srgbClr val="0000DC"/>
                </a:solidFill>
                <a:cs typeface="Arial"/>
              </a:rPr>
              <a:t> in </a:t>
            </a:r>
            <a:r>
              <a:rPr lang="cs-CZ" sz="2000" i="1" dirty="0" err="1">
                <a:solidFill>
                  <a:srgbClr val="0000DC"/>
                </a:solidFill>
                <a:cs typeface="Arial"/>
              </a:rPr>
              <a:t>order</a:t>
            </a:r>
            <a:r>
              <a:rPr lang="cs-CZ" sz="2000" i="1" dirty="0">
                <a:solidFill>
                  <a:srgbClr val="0000DC"/>
                </a:solidFill>
                <a:cs typeface="Arial"/>
              </a:rPr>
              <a:t> to </a:t>
            </a:r>
            <a:r>
              <a:rPr lang="cs-CZ" sz="2000" i="1" dirty="0" err="1">
                <a:solidFill>
                  <a:srgbClr val="0000DC"/>
                </a:solidFill>
                <a:cs typeface="Arial"/>
              </a:rPr>
              <a:t>raise</a:t>
            </a:r>
            <a:r>
              <a:rPr lang="cs-CZ" sz="2000" i="1" dirty="0">
                <a:solidFill>
                  <a:srgbClr val="0000DC"/>
                </a:solidFill>
                <a:cs typeface="Arial"/>
              </a:rPr>
              <a:t> </a:t>
            </a:r>
            <a:r>
              <a:rPr lang="cs-CZ" sz="2000" i="1" dirty="0" err="1">
                <a:solidFill>
                  <a:srgbClr val="0000DC"/>
                </a:solidFill>
                <a:cs typeface="Arial"/>
              </a:rPr>
              <a:t>awareness</a:t>
            </a:r>
            <a:r>
              <a:rPr lang="cs-CZ" sz="2000" i="1" dirty="0">
                <a:solidFill>
                  <a:srgbClr val="0000DC"/>
                </a:solidFill>
                <a:cs typeface="Arial"/>
              </a:rPr>
              <a:t> </a:t>
            </a:r>
            <a:r>
              <a:rPr lang="cs-CZ" sz="2000" i="1" dirty="0" err="1">
                <a:solidFill>
                  <a:srgbClr val="0000DC"/>
                </a:solidFill>
                <a:cs typeface="Arial"/>
              </a:rPr>
              <a:t>about</a:t>
            </a:r>
            <a:r>
              <a:rPr lang="cs-CZ" sz="2000" i="1" dirty="0">
                <a:solidFill>
                  <a:srgbClr val="0000DC"/>
                </a:solidFill>
                <a:cs typeface="Arial"/>
              </a:rPr>
              <a:t>, </a:t>
            </a:r>
            <a:r>
              <a:rPr lang="cs-CZ" sz="2000" i="1" dirty="0" err="1">
                <a:solidFill>
                  <a:srgbClr val="0000DC"/>
                </a:solidFill>
                <a:cs typeface="Arial"/>
              </a:rPr>
              <a:t>or</a:t>
            </a:r>
            <a:r>
              <a:rPr lang="cs-CZ" sz="2000" i="1" dirty="0">
                <a:solidFill>
                  <a:srgbClr val="0000DC"/>
                </a:solidFill>
                <a:cs typeface="Arial"/>
              </a:rPr>
              <a:t> </a:t>
            </a:r>
            <a:r>
              <a:rPr lang="cs-CZ" sz="2000" i="1" dirty="0" err="1">
                <a:solidFill>
                  <a:srgbClr val="0000DC"/>
                </a:solidFill>
                <a:cs typeface="Arial"/>
              </a:rPr>
              <a:t>exert</a:t>
            </a:r>
            <a:r>
              <a:rPr lang="cs-CZ" sz="2000" i="1" dirty="0">
                <a:solidFill>
                  <a:srgbClr val="0000DC"/>
                </a:solidFill>
                <a:cs typeface="Arial"/>
              </a:rPr>
              <a:t> </a:t>
            </a:r>
            <a:r>
              <a:rPr lang="cs-CZ" sz="2000" i="1" dirty="0" err="1">
                <a:solidFill>
                  <a:srgbClr val="0000DC"/>
                </a:solidFill>
                <a:cs typeface="Arial"/>
              </a:rPr>
              <a:t>social</a:t>
            </a:r>
            <a:r>
              <a:rPr lang="cs-CZ" sz="2000" i="1" dirty="0">
                <a:solidFill>
                  <a:srgbClr val="0000DC"/>
                </a:solidFill>
                <a:cs typeface="Arial"/>
              </a:rPr>
              <a:t> and </a:t>
            </a:r>
            <a:r>
              <a:rPr lang="cs-CZ" sz="2000" i="1" dirty="0" err="1">
                <a:solidFill>
                  <a:srgbClr val="0000DC"/>
                </a:solidFill>
                <a:cs typeface="Arial"/>
              </a:rPr>
              <a:t>political</a:t>
            </a:r>
            <a:r>
              <a:rPr lang="cs-CZ" sz="2000" i="1" dirty="0">
                <a:solidFill>
                  <a:srgbClr val="0000DC"/>
                </a:solidFill>
                <a:cs typeface="Arial"/>
              </a:rPr>
              <a:t> </a:t>
            </a:r>
            <a:r>
              <a:rPr lang="cs-CZ" sz="2000" i="1" dirty="0" err="1">
                <a:solidFill>
                  <a:srgbClr val="0000DC"/>
                </a:solidFill>
                <a:cs typeface="Arial"/>
              </a:rPr>
              <a:t>pressures</a:t>
            </a:r>
            <a:r>
              <a:rPr lang="cs-CZ" sz="2000" i="1" dirty="0">
                <a:solidFill>
                  <a:srgbClr val="0000DC"/>
                </a:solidFill>
                <a:cs typeface="Arial"/>
              </a:rPr>
              <a:t> </a:t>
            </a:r>
            <a:r>
              <a:rPr lang="cs-CZ" sz="2000" i="1" dirty="0" err="1">
                <a:solidFill>
                  <a:srgbClr val="0000DC"/>
                </a:solidFill>
                <a:cs typeface="Arial"/>
              </a:rPr>
              <a:t>for</a:t>
            </a:r>
            <a:r>
              <a:rPr lang="cs-CZ" sz="2000" i="1" dirty="0">
                <a:solidFill>
                  <a:srgbClr val="0000DC"/>
                </a:solidFill>
                <a:cs typeface="Arial"/>
              </a:rPr>
              <a:t> </a:t>
            </a:r>
            <a:r>
              <a:rPr lang="cs-CZ" sz="2000" i="1" dirty="0" err="1">
                <a:solidFill>
                  <a:srgbClr val="0000DC"/>
                </a:solidFill>
                <a:cs typeface="Arial"/>
              </a:rPr>
              <a:t>the</a:t>
            </a:r>
            <a:r>
              <a:rPr lang="cs-CZ" sz="2000" i="1" dirty="0">
                <a:solidFill>
                  <a:srgbClr val="0000DC"/>
                </a:solidFill>
                <a:cs typeface="Arial"/>
              </a:rPr>
              <a:t> </a:t>
            </a:r>
            <a:r>
              <a:rPr lang="cs-CZ" sz="2000" i="1" dirty="0" err="1">
                <a:solidFill>
                  <a:srgbClr val="0000DC"/>
                </a:solidFill>
                <a:cs typeface="Arial"/>
              </a:rPr>
              <a:t>solution</a:t>
            </a:r>
            <a:r>
              <a:rPr lang="cs-CZ" sz="2000" i="1" dirty="0">
                <a:solidFill>
                  <a:srgbClr val="0000DC"/>
                </a:solidFill>
                <a:cs typeface="Arial"/>
              </a:rPr>
              <a:t> </a:t>
            </a:r>
            <a:r>
              <a:rPr lang="cs-CZ" sz="2000" i="1" dirty="0" err="1">
                <a:solidFill>
                  <a:srgbClr val="0000DC"/>
                </a:solidFill>
                <a:cs typeface="Arial"/>
              </a:rPr>
              <a:t>of</a:t>
            </a:r>
            <a:r>
              <a:rPr lang="cs-CZ" sz="2000" i="1" dirty="0">
                <a:solidFill>
                  <a:srgbClr val="0000DC"/>
                </a:solidFill>
                <a:cs typeface="Arial"/>
              </a:rPr>
              <a:t>, a </a:t>
            </a:r>
            <a:r>
              <a:rPr lang="cs-CZ" sz="2000" i="1" dirty="0" err="1">
                <a:solidFill>
                  <a:srgbClr val="0000DC"/>
                </a:solidFill>
                <a:cs typeface="Arial"/>
              </a:rPr>
              <a:t>social</a:t>
            </a:r>
            <a:r>
              <a:rPr lang="cs-CZ" sz="2000" i="1" dirty="0">
                <a:solidFill>
                  <a:srgbClr val="0000DC"/>
                </a:solidFill>
                <a:cs typeface="Arial"/>
              </a:rPr>
              <a:t> </a:t>
            </a:r>
            <a:r>
              <a:rPr lang="cs-CZ" sz="2000" i="1" dirty="0" err="1">
                <a:solidFill>
                  <a:srgbClr val="0000DC"/>
                </a:solidFill>
                <a:cs typeface="Arial"/>
              </a:rPr>
              <a:t>or</a:t>
            </a:r>
            <a:r>
              <a:rPr lang="cs-CZ" sz="2000" i="1" dirty="0">
                <a:solidFill>
                  <a:srgbClr val="0000DC"/>
                </a:solidFill>
                <a:cs typeface="Arial"/>
              </a:rPr>
              <a:t> </a:t>
            </a:r>
            <a:r>
              <a:rPr lang="cs-CZ" sz="2000" i="1" dirty="0" err="1">
                <a:solidFill>
                  <a:srgbClr val="0000DC"/>
                </a:solidFill>
                <a:cs typeface="Arial"/>
              </a:rPr>
              <a:t>political</a:t>
            </a:r>
            <a:r>
              <a:rPr lang="cs-CZ" sz="2000" i="1" dirty="0">
                <a:solidFill>
                  <a:srgbClr val="0000DC"/>
                </a:solidFill>
                <a:cs typeface="Arial"/>
              </a:rPr>
              <a:t> </a:t>
            </a:r>
            <a:r>
              <a:rPr lang="cs-CZ" sz="2000" i="1" dirty="0" err="1">
                <a:solidFill>
                  <a:srgbClr val="0000DC"/>
                </a:solidFill>
                <a:cs typeface="Arial"/>
              </a:rPr>
              <a:t>problem</a:t>
            </a:r>
            <a:r>
              <a:rPr lang="cs-CZ" sz="2000" i="1" dirty="0">
                <a:solidFill>
                  <a:srgbClr val="0000DC"/>
                </a:solidFill>
                <a:cs typeface="Arial"/>
              </a:rPr>
              <a:t>.</a:t>
            </a:r>
          </a:p>
          <a:p>
            <a:pPr marL="71755" indent="0">
              <a:buNone/>
            </a:pPr>
            <a:endParaRPr lang="cs-CZ" sz="2000" i="1" dirty="0">
              <a:solidFill>
                <a:srgbClr val="0000DC"/>
              </a:solidFill>
              <a:cs typeface="Arial"/>
            </a:endParaRPr>
          </a:p>
          <a:p>
            <a:pPr marL="251460" indent="-179705"/>
            <a:r>
              <a:rPr lang="cs-CZ" sz="2400" err="1">
                <a:cs typeface="Arial"/>
              </a:rPr>
              <a:t>Information</a:t>
            </a:r>
            <a:r>
              <a:rPr lang="cs-CZ" sz="2400" dirty="0">
                <a:cs typeface="Arial"/>
              </a:rPr>
              <a:t> in online environment </a:t>
            </a:r>
            <a:r>
              <a:rPr lang="cs-CZ" sz="2400" err="1">
                <a:cs typeface="Arial"/>
              </a:rPr>
              <a:t>is</a:t>
            </a:r>
            <a:r>
              <a:rPr lang="cs-CZ" sz="2400" dirty="0">
                <a:cs typeface="Arial"/>
              </a:rPr>
              <a:t> </a:t>
            </a:r>
            <a:r>
              <a:rPr lang="cs-CZ" sz="2400" err="1">
                <a:cs typeface="Arial"/>
              </a:rPr>
              <a:t>dependent</a:t>
            </a:r>
            <a:r>
              <a:rPr lang="cs-CZ" sz="2400" dirty="0">
                <a:cs typeface="Arial"/>
              </a:rPr>
              <a:t> on </a:t>
            </a:r>
            <a:r>
              <a:rPr lang="cs-CZ" sz="2400" err="1">
                <a:cs typeface="Arial"/>
              </a:rPr>
              <a:t>its</a:t>
            </a:r>
            <a:r>
              <a:rPr lang="cs-CZ" sz="2400" dirty="0">
                <a:cs typeface="Arial"/>
              </a:rPr>
              <a:t> </a:t>
            </a:r>
            <a:r>
              <a:rPr lang="cs-CZ" sz="2400" err="1">
                <a:cs typeface="Arial"/>
              </a:rPr>
              <a:t>dissemination</a:t>
            </a:r>
            <a:endParaRPr lang="cs-CZ" sz="2400">
              <a:cs typeface="Arial"/>
            </a:endParaRPr>
          </a:p>
          <a:p>
            <a:pPr marL="251460" indent="-179705"/>
            <a:r>
              <a:rPr lang="cs-CZ" sz="2400" dirty="0">
                <a:cs typeface="Arial"/>
              </a:rPr>
              <a:t>User play a </a:t>
            </a:r>
            <a:r>
              <a:rPr lang="cs-CZ" sz="2400" dirty="0" err="1">
                <a:cs typeface="Arial"/>
              </a:rPr>
              <a:t>crucial</a:t>
            </a:r>
            <a:r>
              <a:rPr lang="cs-CZ" sz="2400" dirty="0">
                <a:cs typeface="Arial"/>
              </a:rPr>
              <a:t> role not </a:t>
            </a:r>
            <a:r>
              <a:rPr lang="cs-CZ" sz="2400" dirty="0" err="1">
                <a:cs typeface="Arial"/>
              </a:rPr>
              <a:t>only</a:t>
            </a:r>
            <a:r>
              <a:rPr lang="cs-CZ" sz="2400" dirty="0">
                <a:cs typeface="Arial"/>
              </a:rPr>
              <a:t> in </a:t>
            </a:r>
            <a:r>
              <a:rPr lang="cs-CZ" sz="2400" dirty="0" err="1">
                <a:cs typeface="Arial"/>
              </a:rPr>
              <a:t>creating</a:t>
            </a:r>
            <a:r>
              <a:rPr lang="cs-CZ" sz="2400" dirty="0">
                <a:cs typeface="Arial"/>
              </a:rPr>
              <a:t> but </a:t>
            </a:r>
            <a:r>
              <a:rPr lang="cs-CZ" sz="2400" dirty="0" err="1">
                <a:cs typeface="Arial"/>
              </a:rPr>
              <a:t>also</a:t>
            </a:r>
            <a:r>
              <a:rPr lang="cs-CZ" sz="2400" dirty="0">
                <a:cs typeface="Arial"/>
              </a:rPr>
              <a:t> </a:t>
            </a:r>
            <a:r>
              <a:rPr lang="cs-CZ" sz="2400" dirty="0" err="1">
                <a:cs typeface="Arial"/>
              </a:rPr>
              <a:t>connecting</a:t>
            </a:r>
            <a:r>
              <a:rPr lang="cs-CZ" sz="2400" dirty="0">
                <a:cs typeface="Arial"/>
              </a:rPr>
              <a:t> to, </a:t>
            </a:r>
            <a:r>
              <a:rPr lang="cs-CZ" sz="2400" dirty="0" err="1">
                <a:cs typeface="Arial"/>
              </a:rPr>
              <a:t>reacting</a:t>
            </a:r>
            <a:r>
              <a:rPr lang="cs-CZ" sz="2400" dirty="0">
                <a:cs typeface="Arial"/>
              </a:rPr>
              <a:t> and </a:t>
            </a:r>
            <a:r>
              <a:rPr lang="cs-CZ" sz="2400" dirty="0" err="1">
                <a:cs typeface="Arial"/>
              </a:rPr>
              <a:t>sharing</a:t>
            </a:r>
            <a:r>
              <a:rPr lang="cs-CZ" sz="2400" dirty="0">
                <a:cs typeface="Arial"/>
              </a:rPr>
              <a:t> </a:t>
            </a:r>
            <a:r>
              <a:rPr lang="cs-CZ" sz="2400" dirty="0" err="1">
                <a:cs typeface="Arial"/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355156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488C02A-367E-9DC2-BFA9-B0BFDCE73A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17</a:t>
            </a:fld>
            <a:endParaRPr lang="en-GB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0C03851-F2A7-668F-2AC5-D908D11AC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>
                <a:cs typeface="Arial"/>
              </a:rPr>
              <a:t>Strategies</a:t>
            </a:r>
            <a:r>
              <a:rPr lang="cs-CZ">
                <a:cs typeface="Arial"/>
              </a:rPr>
              <a:t> </a:t>
            </a:r>
            <a:r>
              <a:rPr lang="cs-CZ" err="1">
                <a:cs typeface="Arial"/>
              </a:rPr>
              <a:t>for</a:t>
            </a:r>
            <a:r>
              <a:rPr lang="cs-CZ">
                <a:cs typeface="Arial"/>
              </a:rPr>
              <a:t> online </a:t>
            </a:r>
            <a:r>
              <a:rPr lang="cs-CZ" err="1">
                <a:cs typeface="Arial"/>
              </a:rPr>
              <a:t>participation</a:t>
            </a:r>
            <a:endParaRPr lang="cs-CZ" err="1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E37C941-B7DB-92C5-F34D-B3EE064D20B4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540951" y="1659866"/>
            <a:ext cx="5219998" cy="4139998"/>
          </a:xfrm>
        </p:spPr>
        <p:txBody>
          <a:bodyPr vert="horz" lIns="0" tIns="0" rIns="0" bIns="0" rtlCol="0" anchor="t">
            <a:noAutofit/>
          </a:bodyPr>
          <a:lstStyle/>
          <a:p>
            <a:pPr marL="71755" indent="0">
              <a:buNone/>
            </a:pPr>
            <a:r>
              <a:rPr lang="cs-CZ" b="1" err="1">
                <a:cs typeface="Arial"/>
              </a:rPr>
              <a:t>Expressive</a:t>
            </a:r>
            <a:r>
              <a:rPr lang="cs-CZ" b="1">
                <a:cs typeface="Arial"/>
              </a:rPr>
              <a:t> </a:t>
            </a:r>
            <a:r>
              <a:rPr lang="cs-CZ" b="1" err="1">
                <a:cs typeface="Arial"/>
              </a:rPr>
              <a:t>participation</a:t>
            </a:r>
            <a:endParaRPr lang="cs-CZ" b="1">
              <a:cs typeface="Arial"/>
            </a:endParaRPr>
          </a:p>
          <a:p>
            <a:pPr marL="71755" indent="0">
              <a:buNone/>
            </a:pPr>
            <a:endParaRPr lang="cs-CZ" sz="2000">
              <a:cs typeface="Arial"/>
            </a:endParaRPr>
          </a:p>
          <a:p>
            <a:pPr marL="171450" indent="-171450">
              <a:lnSpc>
                <a:spcPct val="100000"/>
              </a:lnSpc>
              <a:spcAft>
                <a:spcPts val="0"/>
              </a:spcAft>
              <a:buFont typeface="Arial"/>
              <a:buChar char="̶"/>
            </a:pPr>
            <a:r>
              <a:rPr lang="cs-CZ" sz="2000" err="1">
                <a:cs typeface="Arial"/>
              </a:rPr>
              <a:t>Main</a:t>
            </a:r>
            <a:r>
              <a:rPr lang="cs-CZ" sz="2000">
                <a:cs typeface="Arial"/>
              </a:rPr>
              <a:t> </a:t>
            </a:r>
            <a:r>
              <a:rPr lang="cs-CZ" sz="2000" err="1">
                <a:cs typeface="Arial"/>
              </a:rPr>
              <a:t>attribute</a:t>
            </a:r>
            <a:r>
              <a:rPr lang="cs-CZ" sz="2000">
                <a:cs typeface="Arial"/>
              </a:rPr>
              <a:t> </a:t>
            </a:r>
            <a:r>
              <a:rPr lang="cs-CZ" sz="2000" err="1">
                <a:cs typeface="Arial"/>
              </a:rPr>
              <a:t>is</a:t>
            </a:r>
            <a:r>
              <a:rPr lang="cs-CZ" sz="2000">
                <a:cs typeface="Arial"/>
              </a:rPr>
              <a:t> </a:t>
            </a:r>
            <a:r>
              <a:rPr lang="cs-CZ" sz="2000" err="1">
                <a:cs typeface="Arial"/>
              </a:rPr>
              <a:t>that</a:t>
            </a:r>
            <a:r>
              <a:rPr lang="cs-CZ" sz="2000">
                <a:cs typeface="Arial"/>
              </a:rPr>
              <a:t> </a:t>
            </a:r>
            <a:r>
              <a:rPr lang="cs-CZ" sz="2000" err="1">
                <a:cs typeface="Arial"/>
              </a:rPr>
              <a:t>is</a:t>
            </a:r>
            <a:r>
              <a:rPr lang="cs-CZ" sz="2000">
                <a:cs typeface="Arial"/>
              </a:rPr>
              <a:t> more </a:t>
            </a:r>
            <a:r>
              <a:rPr lang="cs-CZ" sz="2000" err="1">
                <a:cs typeface="Arial"/>
              </a:rPr>
              <a:t>visible</a:t>
            </a:r>
            <a:endParaRPr lang="cs-CZ" sz="2000">
              <a:cs typeface="Arial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cs-CZ" sz="2000">
              <a:cs typeface="Arial"/>
            </a:endParaRPr>
          </a:p>
          <a:p>
            <a:pPr marL="171450" indent="-171450">
              <a:lnSpc>
                <a:spcPct val="100000"/>
              </a:lnSpc>
              <a:spcAft>
                <a:spcPts val="0"/>
              </a:spcAft>
              <a:buFont typeface="Arial"/>
              <a:buChar char="̶"/>
            </a:pPr>
            <a:r>
              <a:rPr lang="cs-CZ" sz="2000" err="1">
                <a:cs typeface="Arial"/>
              </a:rPr>
              <a:t>Sharing</a:t>
            </a:r>
            <a:r>
              <a:rPr lang="cs-CZ" sz="2000">
                <a:cs typeface="Arial"/>
              </a:rPr>
              <a:t>, </a:t>
            </a:r>
            <a:r>
              <a:rPr lang="cs-CZ" sz="2000" err="1">
                <a:cs typeface="Arial"/>
              </a:rPr>
              <a:t>writing</a:t>
            </a:r>
            <a:r>
              <a:rPr lang="cs-CZ" sz="2000">
                <a:cs typeface="Arial"/>
              </a:rPr>
              <a:t> </a:t>
            </a:r>
            <a:r>
              <a:rPr lang="cs-CZ" sz="2000" err="1">
                <a:cs typeface="Arial"/>
              </a:rPr>
              <a:t>posts</a:t>
            </a:r>
            <a:r>
              <a:rPr lang="cs-CZ" sz="2000">
                <a:cs typeface="Arial"/>
              </a:rPr>
              <a:t>, </a:t>
            </a:r>
            <a:r>
              <a:rPr lang="cs-CZ" sz="2000" err="1">
                <a:cs typeface="Arial"/>
              </a:rPr>
              <a:t>posting</a:t>
            </a:r>
            <a:r>
              <a:rPr lang="cs-CZ" sz="2000">
                <a:cs typeface="Arial"/>
              </a:rPr>
              <a:t> </a:t>
            </a:r>
            <a:r>
              <a:rPr lang="cs-CZ" sz="2000" err="1">
                <a:cs typeface="Arial"/>
              </a:rPr>
              <a:t>images</a:t>
            </a:r>
            <a:r>
              <a:rPr lang="cs-CZ" sz="2000">
                <a:cs typeface="Arial"/>
              </a:rPr>
              <a:t>, </a:t>
            </a:r>
            <a:r>
              <a:rPr lang="cs-CZ" sz="2000" err="1">
                <a:cs typeface="Arial"/>
              </a:rPr>
              <a:t>creating</a:t>
            </a:r>
            <a:r>
              <a:rPr lang="cs-CZ" sz="2000">
                <a:cs typeface="Arial"/>
              </a:rPr>
              <a:t> </a:t>
            </a:r>
            <a:r>
              <a:rPr lang="cs-CZ" sz="2000" err="1">
                <a:cs typeface="Arial"/>
              </a:rPr>
              <a:t>events</a:t>
            </a:r>
            <a:r>
              <a:rPr lang="cs-CZ" sz="2000">
                <a:cs typeface="Arial"/>
              </a:rPr>
              <a:t> </a:t>
            </a:r>
            <a:r>
              <a:rPr lang="cs-CZ" sz="2000" err="1">
                <a:cs typeface="Arial"/>
              </a:rPr>
              <a:t>etc</a:t>
            </a:r>
            <a:r>
              <a:rPr lang="cs-CZ" sz="2000">
                <a:cs typeface="Arial"/>
              </a:rPr>
              <a:t>.</a:t>
            </a:r>
            <a:endParaRPr lang="en-US" sz="2000">
              <a:cs typeface="Arial"/>
            </a:endParaRPr>
          </a:p>
          <a:p>
            <a:pPr marL="171450" indent="-171450">
              <a:lnSpc>
                <a:spcPct val="100000"/>
              </a:lnSpc>
              <a:spcAft>
                <a:spcPts val="0"/>
              </a:spcAft>
              <a:buFont typeface="Arial"/>
              <a:buChar char="̶"/>
            </a:pPr>
            <a:endParaRPr lang="cs-CZ" sz="2000">
              <a:cs typeface="Arial"/>
            </a:endParaRPr>
          </a:p>
          <a:p>
            <a:pPr marL="171450" indent="-171450">
              <a:lnSpc>
                <a:spcPct val="100000"/>
              </a:lnSpc>
              <a:spcAft>
                <a:spcPts val="0"/>
              </a:spcAft>
              <a:buFont typeface="Arial"/>
              <a:buChar char="̶"/>
            </a:pPr>
            <a:r>
              <a:rPr lang="cs-CZ" sz="2000">
                <a:cs typeface="Arial"/>
              </a:rPr>
              <a:t>By </a:t>
            </a:r>
            <a:r>
              <a:rPr lang="cs-CZ" sz="2000" err="1">
                <a:cs typeface="Arial"/>
              </a:rPr>
              <a:t>some</a:t>
            </a:r>
            <a:r>
              <a:rPr lang="cs-CZ" sz="2000">
                <a:cs typeface="Arial"/>
              </a:rPr>
              <a:t> </a:t>
            </a:r>
            <a:r>
              <a:rPr lang="cs-CZ" sz="2000" err="1">
                <a:cs typeface="Arial"/>
              </a:rPr>
              <a:t>users</a:t>
            </a:r>
            <a:r>
              <a:rPr lang="cs-CZ" sz="2000">
                <a:cs typeface="Arial"/>
              </a:rPr>
              <a:t> </a:t>
            </a:r>
            <a:r>
              <a:rPr lang="cs-CZ" sz="2000" err="1">
                <a:cs typeface="Arial"/>
              </a:rPr>
              <a:t>considered</a:t>
            </a:r>
            <a:r>
              <a:rPr lang="cs-CZ" sz="2000">
                <a:cs typeface="Arial"/>
              </a:rPr>
              <a:t> more </a:t>
            </a:r>
            <a:r>
              <a:rPr lang="cs-CZ" sz="2000" err="1">
                <a:cs typeface="Arial"/>
              </a:rPr>
              <a:t>effective</a:t>
            </a:r>
            <a:r>
              <a:rPr lang="cs-CZ" sz="2000">
                <a:cs typeface="Arial"/>
              </a:rPr>
              <a:t> </a:t>
            </a:r>
            <a:r>
              <a:rPr lang="cs-CZ" sz="2000" err="1">
                <a:cs typeface="Arial"/>
              </a:rPr>
              <a:t>than</a:t>
            </a:r>
            <a:r>
              <a:rPr lang="cs-CZ" sz="2000">
                <a:cs typeface="Arial"/>
              </a:rPr>
              <a:t> </a:t>
            </a:r>
            <a:r>
              <a:rPr lang="cs-CZ" sz="2000" err="1">
                <a:cs typeface="Arial"/>
              </a:rPr>
              <a:t>passive</a:t>
            </a:r>
            <a:r>
              <a:rPr lang="cs-CZ" sz="2000">
                <a:cs typeface="Arial"/>
              </a:rPr>
              <a:t> </a:t>
            </a:r>
            <a:r>
              <a:rPr lang="cs-CZ" sz="2000" err="1">
                <a:cs typeface="Arial"/>
              </a:rPr>
              <a:t>participation</a:t>
            </a:r>
            <a:endParaRPr lang="cs-CZ" sz="2000">
              <a:cs typeface="Arial"/>
            </a:endParaRPr>
          </a:p>
          <a:p>
            <a:pPr marL="171450" indent="-171450">
              <a:lnSpc>
                <a:spcPct val="100000"/>
              </a:lnSpc>
              <a:spcAft>
                <a:spcPts val="0"/>
              </a:spcAft>
              <a:buFont typeface="Arial"/>
              <a:buChar char="̶"/>
            </a:pPr>
            <a:endParaRPr lang="cs-CZ" sz="2000">
              <a:cs typeface="Arial"/>
            </a:endParaRPr>
          </a:p>
          <a:p>
            <a:pPr marL="171450" indent="-171450">
              <a:lnSpc>
                <a:spcPct val="100000"/>
              </a:lnSpc>
              <a:spcAft>
                <a:spcPts val="0"/>
              </a:spcAft>
              <a:buFont typeface="Arial"/>
              <a:buChar char="̶"/>
            </a:pPr>
            <a:r>
              <a:rPr lang="cs-CZ" sz="2000" err="1">
                <a:cs typeface="Arial"/>
              </a:rPr>
              <a:t>Takes</a:t>
            </a:r>
            <a:r>
              <a:rPr lang="cs-CZ" sz="2000">
                <a:cs typeface="Arial"/>
              </a:rPr>
              <a:t> more </a:t>
            </a:r>
            <a:r>
              <a:rPr lang="cs-CZ" sz="2000" err="1">
                <a:cs typeface="Arial"/>
              </a:rPr>
              <a:t>effort</a:t>
            </a:r>
            <a:endParaRPr lang="cs-CZ" sz="2000" err="1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8507ED6-3F42-DA4C-13D5-9BB5D98D9C9E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409509" y="1772292"/>
            <a:ext cx="5219998" cy="4139998"/>
          </a:xfrm>
        </p:spPr>
        <p:txBody>
          <a:bodyPr vert="horz" lIns="0" tIns="0" rIns="0" bIns="0" rtlCol="0" anchor="t">
            <a:noAutofit/>
          </a:bodyPr>
          <a:lstStyle/>
          <a:p>
            <a:pPr marL="71755" indent="0">
              <a:buNone/>
            </a:pPr>
            <a:r>
              <a:rPr lang="cs-CZ" b="1" err="1">
                <a:cs typeface="Arial"/>
              </a:rPr>
              <a:t>Passive</a:t>
            </a:r>
            <a:r>
              <a:rPr lang="cs-CZ" b="1">
                <a:cs typeface="Arial"/>
              </a:rPr>
              <a:t> </a:t>
            </a:r>
            <a:r>
              <a:rPr lang="cs-CZ" b="1" err="1">
                <a:cs typeface="Arial"/>
              </a:rPr>
              <a:t>participation</a:t>
            </a:r>
            <a:endParaRPr lang="cs-CZ" b="1">
              <a:cs typeface="Arial"/>
            </a:endParaRPr>
          </a:p>
          <a:p>
            <a:pPr marL="171450" indent="-17145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/>
              <a:buChar char="̶"/>
            </a:pPr>
            <a:r>
              <a:rPr lang="en-GB" sz="2000">
                <a:cs typeface="Arial"/>
              </a:rPr>
              <a:t>N</a:t>
            </a:r>
            <a:r>
              <a:rPr lang="en" sz="2000" err="1">
                <a:cs typeface="Arial"/>
              </a:rPr>
              <a:t>ot</a:t>
            </a:r>
            <a:r>
              <a:rPr lang="en" sz="2000">
                <a:cs typeface="Arial"/>
              </a:rPr>
              <a:t> as visible</a:t>
            </a:r>
            <a:endParaRPr lang="en-US" sz="2000">
              <a:cs typeface="Arial"/>
            </a:endParaRPr>
          </a:p>
          <a:p>
            <a:pPr marL="171450" indent="-17145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/>
              <a:buChar char="̶"/>
            </a:pPr>
            <a:r>
              <a:rPr lang="en-GB" sz="2000">
                <a:cs typeface="Arial"/>
              </a:rPr>
              <a:t>R</a:t>
            </a:r>
            <a:r>
              <a:rPr lang="en" sz="2000" err="1">
                <a:cs typeface="Arial"/>
              </a:rPr>
              <a:t>eading</a:t>
            </a:r>
            <a:r>
              <a:rPr lang="en" sz="2000">
                <a:cs typeface="Arial"/>
              </a:rPr>
              <a:t> posts, comments, events, etc.</a:t>
            </a:r>
            <a:endParaRPr lang="en-US" sz="2000">
              <a:cs typeface="Arial"/>
            </a:endParaRPr>
          </a:p>
          <a:p>
            <a:pPr marL="171450" indent="-17145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/>
              <a:buChar char="̶"/>
            </a:pPr>
            <a:r>
              <a:rPr lang="en" sz="2000">
                <a:cs typeface="Arial"/>
              </a:rPr>
              <a:t>Often seen as less effective</a:t>
            </a:r>
            <a:endParaRPr lang="cs-CZ" sz="2000"/>
          </a:p>
        </p:txBody>
      </p:sp>
      <p:grpSp>
        <p:nvGrpSpPr>
          <p:cNvPr id="7" name="Google Shape;5883;p63">
            <a:extLst>
              <a:ext uri="{FF2B5EF4-FFF2-40B4-BE49-F238E27FC236}">
                <a16:creationId xmlns:a16="http://schemas.microsoft.com/office/drawing/2014/main" id="{E7B22CF1-9DB0-6B39-CD52-C99490590B8E}"/>
              </a:ext>
            </a:extLst>
          </p:cNvPr>
          <p:cNvGrpSpPr/>
          <p:nvPr/>
        </p:nvGrpSpPr>
        <p:grpSpPr>
          <a:xfrm>
            <a:off x="4840945" y="1714384"/>
            <a:ext cx="340206" cy="298112"/>
            <a:chOff x="2479981" y="1360462"/>
            <a:chExt cx="483174" cy="423400"/>
          </a:xfrm>
        </p:grpSpPr>
        <p:sp>
          <p:nvSpPr>
            <p:cNvPr id="8" name="Google Shape;5884;p63">
              <a:extLst>
                <a:ext uri="{FF2B5EF4-FFF2-40B4-BE49-F238E27FC236}">
                  <a16:creationId xmlns:a16="http://schemas.microsoft.com/office/drawing/2014/main" id="{0A188F5D-D662-6297-1F54-624DD6F522B3}"/>
                </a:ext>
              </a:extLst>
            </p:cNvPr>
            <p:cNvSpPr/>
            <p:nvPr/>
          </p:nvSpPr>
          <p:spPr>
            <a:xfrm>
              <a:off x="2905305" y="1529835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1"/>
                    <a:pt x="1" y="564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4"/>
                  </a:cubicBezTo>
                  <a:cubicBezTo>
                    <a:pt x="2256" y="251"/>
                    <a:pt x="2006" y="1"/>
                    <a:pt x="1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5885;p63">
              <a:extLst>
                <a:ext uri="{FF2B5EF4-FFF2-40B4-BE49-F238E27FC236}">
                  <a16:creationId xmlns:a16="http://schemas.microsoft.com/office/drawing/2014/main" id="{6D8D5580-C9E8-24A1-D2FD-C84A645D39D3}"/>
                </a:ext>
              </a:extLst>
            </p:cNvPr>
            <p:cNvSpPr/>
            <p:nvPr/>
          </p:nvSpPr>
          <p:spPr>
            <a:xfrm>
              <a:off x="2903880" y="1445110"/>
              <a:ext cx="59275" cy="56525"/>
            </a:xfrm>
            <a:custGeom>
              <a:avLst/>
              <a:gdLst/>
              <a:ahLst/>
              <a:cxnLst/>
              <a:rect l="l" t="t" r="r" b="b"/>
              <a:pathLst>
                <a:path w="2371" h="2261" extrusionOk="0">
                  <a:moveTo>
                    <a:pt x="1750" y="0"/>
                  </a:moveTo>
                  <a:cubicBezTo>
                    <a:pt x="1605" y="0"/>
                    <a:pt x="1461" y="55"/>
                    <a:pt x="1350" y="165"/>
                  </a:cubicBezTo>
                  <a:lnTo>
                    <a:pt x="220" y="1294"/>
                  </a:lnTo>
                  <a:cubicBezTo>
                    <a:pt x="0" y="1517"/>
                    <a:pt x="0" y="1872"/>
                    <a:pt x="220" y="2095"/>
                  </a:cubicBezTo>
                  <a:cubicBezTo>
                    <a:pt x="332" y="2205"/>
                    <a:pt x="476" y="2260"/>
                    <a:pt x="621" y="2260"/>
                  </a:cubicBezTo>
                  <a:cubicBezTo>
                    <a:pt x="765" y="2260"/>
                    <a:pt x="910" y="2205"/>
                    <a:pt x="1021" y="2095"/>
                  </a:cubicBezTo>
                  <a:lnTo>
                    <a:pt x="2151" y="966"/>
                  </a:lnTo>
                  <a:cubicBezTo>
                    <a:pt x="2370" y="743"/>
                    <a:pt x="2370" y="388"/>
                    <a:pt x="2151" y="165"/>
                  </a:cubicBezTo>
                  <a:cubicBezTo>
                    <a:pt x="2039" y="55"/>
                    <a:pt x="1895" y="0"/>
                    <a:pt x="17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" name="Google Shape;5886;p63">
              <a:extLst>
                <a:ext uri="{FF2B5EF4-FFF2-40B4-BE49-F238E27FC236}">
                  <a16:creationId xmlns:a16="http://schemas.microsoft.com/office/drawing/2014/main" id="{952B432A-CB17-0290-1160-FAA0447CBA5F}"/>
                </a:ext>
              </a:extLst>
            </p:cNvPr>
            <p:cNvSpPr/>
            <p:nvPr/>
          </p:nvSpPr>
          <p:spPr>
            <a:xfrm>
              <a:off x="2903880" y="1586260"/>
              <a:ext cx="59275" cy="56525"/>
            </a:xfrm>
            <a:custGeom>
              <a:avLst/>
              <a:gdLst/>
              <a:ahLst/>
              <a:cxnLst/>
              <a:rect l="l" t="t" r="r" b="b"/>
              <a:pathLst>
                <a:path w="2371" h="2261" extrusionOk="0">
                  <a:moveTo>
                    <a:pt x="621" y="0"/>
                  </a:moveTo>
                  <a:cubicBezTo>
                    <a:pt x="476" y="0"/>
                    <a:pt x="332" y="55"/>
                    <a:pt x="220" y="165"/>
                  </a:cubicBezTo>
                  <a:cubicBezTo>
                    <a:pt x="0" y="388"/>
                    <a:pt x="0" y="743"/>
                    <a:pt x="220" y="966"/>
                  </a:cubicBezTo>
                  <a:lnTo>
                    <a:pt x="1350" y="2095"/>
                  </a:lnTo>
                  <a:cubicBezTo>
                    <a:pt x="1461" y="2205"/>
                    <a:pt x="1605" y="2260"/>
                    <a:pt x="1750" y="2260"/>
                  </a:cubicBezTo>
                  <a:cubicBezTo>
                    <a:pt x="1895" y="2260"/>
                    <a:pt x="2039" y="2205"/>
                    <a:pt x="2151" y="2095"/>
                  </a:cubicBezTo>
                  <a:cubicBezTo>
                    <a:pt x="2370" y="1872"/>
                    <a:pt x="2370" y="1517"/>
                    <a:pt x="2151" y="1294"/>
                  </a:cubicBezTo>
                  <a:lnTo>
                    <a:pt x="1021" y="165"/>
                  </a:lnTo>
                  <a:cubicBezTo>
                    <a:pt x="910" y="55"/>
                    <a:pt x="765" y="0"/>
                    <a:pt x="6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" name="Google Shape;5887;p63">
              <a:extLst>
                <a:ext uri="{FF2B5EF4-FFF2-40B4-BE49-F238E27FC236}">
                  <a16:creationId xmlns:a16="http://schemas.microsoft.com/office/drawing/2014/main" id="{37F2268A-36E2-2645-6F40-471D5DE48973}"/>
                </a:ext>
              </a:extLst>
            </p:cNvPr>
            <p:cNvSpPr/>
            <p:nvPr/>
          </p:nvSpPr>
          <p:spPr>
            <a:xfrm>
              <a:off x="2479981" y="1360462"/>
              <a:ext cx="396150" cy="423400"/>
            </a:xfrm>
            <a:custGeom>
              <a:avLst/>
              <a:gdLst/>
              <a:ahLst/>
              <a:cxnLst/>
              <a:rect l="l" t="t" r="r" b="b"/>
              <a:pathLst>
                <a:path w="15846" h="16936" extrusionOk="0">
                  <a:moveTo>
                    <a:pt x="6812" y="4518"/>
                  </a:moveTo>
                  <a:lnTo>
                    <a:pt x="6812" y="10164"/>
                  </a:lnTo>
                  <a:lnTo>
                    <a:pt x="5682" y="10164"/>
                  </a:lnTo>
                  <a:lnTo>
                    <a:pt x="5682" y="4518"/>
                  </a:lnTo>
                  <a:close/>
                  <a:moveTo>
                    <a:pt x="14153" y="1130"/>
                  </a:moveTo>
                  <a:cubicBezTo>
                    <a:pt x="14463" y="1130"/>
                    <a:pt x="14716" y="1380"/>
                    <a:pt x="14716" y="1693"/>
                  </a:cubicBezTo>
                  <a:lnTo>
                    <a:pt x="14716" y="12985"/>
                  </a:lnTo>
                  <a:cubicBezTo>
                    <a:pt x="14716" y="13298"/>
                    <a:pt x="14463" y="13551"/>
                    <a:pt x="14153" y="13551"/>
                  </a:cubicBezTo>
                  <a:lnTo>
                    <a:pt x="13587" y="13551"/>
                  </a:lnTo>
                  <a:lnTo>
                    <a:pt x="13587" y="1130"/>
                  </a:lnTo>
                  <a:close/>
                  <a:moveTo>
                    <a:pt x="13018" y="1"/>
                  </a:moveTo>
                  <a:cubicBezTo>
                    <a:pt x="13012" y="1"/>
                    <a:pt x="13006" y="4"/>
                    <a:pt x="13000" y="4"/>
                  </a:cubicBezTo>
                  <a:cubicBezTo>
                    <a:pt x="12992" y="4"/>
                    <a:pt x="12985" y="4"/>
                    <a:pt x="12978" y="4"/>
                  </a:cubicBezTo>
                  <a:cubicBezTo>
                    <a:pt x="12972" y="4"/>
                    <a:pt x="12967" y="4"/>
                    <a:pt x="12961" y="4"/>
                  </a:cubicBezTo>
                  <a:cubicBezTo>
                    <a:pt x="12797" y="4"/>
                    <a:pt x="12768" y="58"/>
                    <a:pt x="7221" y="3385"/>
                  </a:cubicBezTo>
                  <a:lnTo>
                    <a:pt x="3990" y="3385"/>
                  </a:lnTo>
                  <a:cubicBezTo>
                    <a:pt x="1810" y="3388"/>
                    <a:pt x="0" y="5159"/>
                    <a:pt x="0" y="7339"/>
                  </a:cubicBezTo>
                  <a:cubicBezTo>
                    <a:pt x="0" y="9323"/>
                    <a:pt x="1515" y="10959"/>
                    <a:pt x="3424" y="11236"/>
                  </a:cubicBezTo>
                  <a:lnTo>
                    <a:pt x="3424" y="15244"/>
                  </a:lnTo>
                  <a:cubicBezTo>
                    <a:pt x="3424" y="16180"/>
                    <a:pt x="4183" y="16936"/>
                    <a:pt x="5119" y="16936"/>
                  </a:cubicBezTo>
                  <a:cubicBezTo>
                    <a:pt x="6053" y="16936"/>
                    <a:pt x="6812" y="16180"/>
                    <a:pt x="6812" y="15244"/>
                  </a:cubicBezTo>
                  <a:lnTo>
                    <a:pt x="6812" y="11293"/>
                  </a:lnTo>
                  <a:lnTo>
                    <a:pt x="7221" y="11293"/>
                  </a:lnTo>
                  <a:cubicBezTo>
                    <a:pt x="12690" y="14573"/>
                    <a:pt x="12811" y="14681"/>
                    <a:pt x="12984" y="14681"/>
                  </a:cubicBezTo>
                  <a:cubicBezTo>
                    <a:pt x="12997" y="14681"/>
                    <a:pt x="13009" y="14681"/>
                    <a:pt x="13024" y="14681"/>
                  </a:cubicBezTo>
                  <a:lnTo>
                    <a:pt x="14153" y="14681"/>
                  </a:lnTo>
                  <a:cubicBezTo>
                    <a:pt x="15087" y="14678"/>
                    <a:pt x="15845" y="13922"/>
                    <a:pt x="15845" y="12985"/>
                  </a:cubicBezTo>
                  <a:lnTo>
                    <a:pt x="15845" y="1693"/>
                  </a:lnTo>
                  <a:cubicBezTo>
                    <a:pt x="15845" y="756"/>
                    <a:pt x="15087" y="1"/>
                    <a:pt x="14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2" name="Google Shape;751;p34">
            <a:extLst>
              <a:ext uri="{FF2B5EF4-FFF2-40B4-BE49-F238E27FC236}">
                <a16:creationId xmlns:a16="http://schemas.microsoft.com/office/drawing/2014/main" id="{A1C83488-AC13-050B-3EAD-2E3B5DCA4EDA}"/>
              </a:ext>
            </a:extLst>
          </p:cNvPr>
          <p:cNvGrpSpPr/>
          <p:nvPr/>
        </p:nvGrpSpPr>
        <p:grpSpPr>
          <a:xfrm>
            <a:off x="10225823" y="1773013"/>
            <a:ext cx="396569" cy="372742"/>
            <a:chOff x="6186807" y="1285833"/>
            <a:chExt cx="396569" cy="372742"/>
          </a:xfrm>
        </p:grpSpPr>
        <p:sp>
          <p:nvSpPr>
            <p:cNvPr id="13" name="Google Shape;752;p34">
              <a:extLst>
                <a:ext uri="{FF2B5EF4-FFF2-40B4-BE49-F238E27FC236}">
                  <a16:creationId xmlns:a16="http://schemas.microsoft.com/office/drawing/2014/main" id="{AD49F88E-271F-FEB7-FF43-01527910DB8E}"/>
                </a:ext>
              </a:extLst>
            </p:cNvPr>
            <p:cNvSpPr/>
            <p:nvPr/>
          </p:nvSpPr>
          <p:spPr>
            <a:xfrm>
              <a:off x="6257518" y="1611657"/>
              <a:ext cx="255915" cy="46918"/>
            </a:xfrm>
            <a:custGeom>
              <a:avLst/>
              <a:gdLst/>
              <a:ahLst/>
              <a:cxnLst/>
              <a:rect l="l" t="t" r="r" b="b"/>
              <a:pathLst>
                <a:path w="7669" h="1406" extrusionOk="0">
                  <a:moveTo>
                    <a:pt x="1715" y="0"/>
                  </a:moveTo>
                  <a:lnTo>
                    <a:pt x="1477" y="691"/>
                  </a:lnTo>
                  <a:lnTo>
                    <a:pt x="358" y="691"/>
                  </a:lnTo>
                  <a:cubicBezTo>
                    <a:pt x="167" y="691"/>
                    <a:pt x="1" y="834"/>
                    <a:pt x="1" y="1048"/>
                  </a:cubicBezTo>
                  <a:cubicBezTo>
                    <a:pt x="1" y="1239"/>
                    <a:pt x="143" y="1405"/>
                    <a:pt x="358" y="1405"/>
                  </a:cubicBezTo>
                  <a:lnTo>
                    <a:pt x="7312" y="1405"/>
                  </a:lnTo>
                  <a:cubicBezTo>
                    <a:pt x="7502" y="1405"/>
                    <a:pt x="7669" y="1262"/>
                    <a:pt x="7669" y="1048"/>
                  </a:cubicBezTo>
                  <a:cubicBezTo>
                    <a:pt x="7669" y="881"/>
                    <a:pt x="7526" y="691"/>
                    <a:pt x="7312" y="691"/>
                  </a:cubicBezTo>
                  <a:lnTo>
                    <a:pt x="6145" y="691"/>
                  </a:lnTo>
                  <a:lnTo>
                    <a:pt x="59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53;p34">
              <a:extLst>
                <a:ext uri="{FF2B5EF4-FFF2-40B4-BE49-F238E27FC236}">
                  <a16:creationId xmlns:a16="http://schemas.microsoft.com/office/drawing/2014/main" id="{D1BA1299-D5B6-4C04-CA7E-B9D6B4BC0695}"/>
                </a:ext>
              </a:extLst>
            </p:cNvPr>
            <p:cNvSpPr/>
            <p:nvPr/>
          </p:nvSpPr>
          <p:spPr>
            <a:xfrm>
              <a:off x="6257518" y="1402661"/>
              <a:ext cx="46117" cy="22258"/>
            </a:xfrm>
            <a:custGeom>
              <a:avLst/>
              <a:gdLst/>
              <a:ahLst/>
              <a:cxnLst/>
              <a:rect l="l" t="t" r="r" b="b"/>
              <a:pathLst>
                <a:path w="1382" h="667" extrusionOk="0">
                  <a:moveTo>
                    <a:pt x="1" y="0"/>
                  </a:moveTo>
                  <a:lnTo>
                    <a:pt x="1" y="667"/>
                  </a:lnTo>
                  <a:lnTo>
                    <a:pt x="1382" y="667"/>
                  </a:lnTo>
                  <a:lnTo>
                    <a:pt x="138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54;p34">
              <a:extLst>
                <a:ext uri="{FF2B5EF4-FFF2-40B4-BE49-F238E27FC236}">
                  <a16:creationId xmlns:a16="http://schemas.microsoft.com/office/drawing/2014/main" id="{00D77D28-0E3A-2856-50A8-C91EA808E36E}"/>
                </a:ext>
              </a:extLst>
            </p:cNvPr>
            <p:cNvSpPr/>
            <p:nvPr/>
          </p:nvSpPr>
          <p:spPr>
            <a:xfrm>
              <a:off x="6257518" y="1355776"/>
              <a:ext cx="46117" cy="22258"/>
            </a:xfrm>
            <a:custGeom>
              <a:avLst/>
              <a:gdLst/>
              <a:ahLst/>
              <a:cxnLst/>
              <a:rect l="l" t="t" r="r" b="b"/>
              <a:pathLst>
                <a:path w="1382" h="667" extrusionOk="0">
                  <a:moveTo>
                    <a:pt x="1" y="0"/>
                  </a:moveTo>
                  <a:lnTo>
                    <a:pt x="1" y="667"/>
                  </a:lnTo>
                  <a:lnTo>
                    <a:pt x="1382" y="667"/>
                  </a:lnTo>
                  <a:lnTo>
                    <a:pt x="138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55;p34">
              <a:extLst>
                <a:ext uri="{FF2B5EF4-FFF2-40B4-BE49-F238E27FC236}">
                  <a16:creationId xmlns:a16="http://schemas.microsoft.com/office/drawing/2014/main" id="{6985DDD9-2239-6852-D686-031B14B51DD2}"/>
                </a:ext>
              </a:extLst>
            </p:cNvPr>
            <p:cNvSpPr/>
            <p:nvPr/>
          </p:nvSpPr>
          <p:spPr>
            <a:xfrm>
              <a:off x="6257518" y="1448745"/>
              <a:ext cx="46117" cy="23059"/>
            </a:xfrm>
            <a:custGeom>
              <a:avLst/>
              <a:gdLst/>
              <a:ahLst/>
              <a:cxnLst/>
              <a:rect l="l" t="t" r="r" b="b"/>
              <a:pathLst>
                <a:path w="1382" h="691" extrusionOk="0">
                  <a:moveTo>
                    <a:pt x="1" y="0"/>
                  </a:moveTo>
                  <a:lnTo>
                    <a:pt x="1" y="691"/>
                  </a:lnTo>
                  <a:lnTo>
                    <a:pt x="1382" y="691"/>
                  </a:lnTo>
                  <a:lnTo>
                    <a:pt x="138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56;p34">
              <a:extLst>
                <a:ext uri="{FF2B5EF4-FFF2-40B4-BE49-F238E27FC236}">
                  <a16:creationId xmlns:a16="http://schemas.microsoft.com/office/drawing/2014/main" id="{21226E47-A483-630C-EF70-40E671081B13}"/>
                </a:ext>
              </a:extLst>
            </p:cNvPr>
            <p:cNvSpPr/>
            <p:nvPr/>
          </p:nvSpPr>
          <p:spPr>
            <a:xfrm>
              <a:off x="6488772" y="1379602"/>
              <a:ext cx="23860" cy="23860"/>
            </a:xfrm>
            <a:custGeom>
              <a:avLst/>
              <a:gdLst/>
              <a:ahLst/>
              <a:cxnLst/>
              <a:rect l="l" t="t" r="r" b="b"/>
              <a:pathLst>
                <a:path w="715" h="715" extrusionOk="0">
                  <a:moveTo>
                    <a:pt x="358" y="1"/>
                  </a:moveTo>
                  <a:cubicBezTo>
                    <a:pt x="167" y="1"/>
                    <a:pt x="1" y="143"/>
                    <a:pt x="1" y="358"/>
                  </a:cubicBezTo>
                  <a:cubicBezTo>
                    <a:pt x="1" y="548"/>
                    <a:pt x="143" y="715"/>
                    <a:pt x="358" y="715"/>
                  </a:cubicBezTo>
                  <a:cubicBezTo>
                    <a:pt x="524" y="715"/>
                    <a:pt x="715" y="548"/>
                    <a:pt x="715" y="358"/>
                  </a:cubicBezTo>
                  <a:cubicBezTo>
                    <a:pt x="715" y="143"/>
                    <a:pt x="572" y="1"/>
                    <a:pt x="3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57;p34">
              <a:extLst>
                <a:ext uri="{FF2B5EF4-FFF2-40B4-BE49-F238E27FC236}">
                  <a16:creationId xmlns:a16="http://schemas.microsoft.com/office/drawing/2014/main" id="{77EF1EFA-0BCA-20C4-72B5-D46E5D7E2489}"/>
                </a:ext>
              </a:extLst>
            </p:cNvPr>
            <p:cNvSpPr/>
            <p:nvPr/>
          </p:nvSpPr>
          <p:spPr>
            <a:xfrm>
              <a:off x="6186807" y="1285833"/>
              <a:ext cx="396569" cy="232889"/>
            </a:xfrm>
            <a:custGeom>
              <a:avLst/>
              <a:gdLst/>
              <a:ahLst/>
              <a:cxnLst/>
              <a:rect l="l" t="t" r="r" b="b"/>
              <a:pathLst>
                <a:path w="11884" h="6979" extrusionOk="0">
                  <a:moveTo>
                    <a:pt x="5239" y="1405"/>
                  </a:moveTo>
                  <a:cubicBezTo>
                    <a:pt x="5406" y="1405"/>
                    <a:pt x="5596" y="1548"/>
                    <a:pt x="5596" y="1763"/>
                  </a:cubicBezTo>
                  <a:cubicBezTo>
                    <a:pt x="5596" y="1953"/>
                    <a:pt x="5454" y="2120"/>
                    <a:pt x="5239" y="2120"/>
                  </a:cubicBezTo>
                  <a:cubicBezTo>
                    <a:pt x="5025" y="2120"/>
                    <a:pt x="4882" y="1977"/>
                    <a:pt x="4882" y="1763"/>
                  </a:cubicBezTo>
                  <a:cubicBezTo>
                    <a:pt x="4882" y="1548"/>
                    <a:pt x="5025" y="1405"/>
                    <a:pt x="5239" y="1405"/>
                  </a:cubicBezTo>
                  <a:close/>
                  <a:moveTo>
                    <a:pt x="6644" y="1405"/>
                  </a:moveTo>
                  <a:cubicBezTo>
                    <a:pt x="6811" y="1405"/>
                    <a:pt x="7002" y="1548"/>
                    <a:pt x="7002" y="1763"/>
                  </a:cubicBezTo>
                  <a:cubicBezTo>
                    <a:pt x="7002" y="1953"/>
                    <a:pt x="6835" y="2120"/>
                    <a:pt x="6644" y="2120"/>
                  </a:cubicBezTo>
                  <a:cubicBezTo>
                    <a:pt x="6430" y="2120"/>
                    <a:pt x="6263" y="1977"/>
                    <a:pt x="6263" y="1763"/>
                  </a:cubicBezTo>
                  <a:cubicBezTo>
                    <a:pt x="6287" y="1548"/>
                    <a:pt x="6430" y="1405"/>
                    <a:pt x="6644" y="1405"/>
                  </a:cubicBezTo>
                  <a:close/>
                  <a:moveTo>
                    <a:pt x="8002" y="1405"/>
                  </a:moveTo>
                  <a:cubicBezTo>
                    <a:pt x="8192" y="1405"/>
                    <a:pt x="8359" y="1548"/>
                    <a:pt x="8359" y="1763"/>
                  </a:cubicBezTo>
                  <a:cubicBezTo>
                    <a:pt x="8359" y="1953"/>
                    <a:pt x="8216" y="2120"/>
                    <a:pt x="8002" y="2120"/>
                  </a:cubicBezTo>
                  <a:cubicBezTo>
                    <a:pt x="7835" y="2120"/>
                    <a:pt x="7645" y="1977"/>
                    <a:pt x="7645" y="1763"/>
                  </a:cubicBezTo>
                  <a:cubicBezTo>
                    <a:pt x="7668" y="1548"/>
                    <a:pt x="7835" y="1405"/>
                    <a:pt x="8002" y="1405"/>
                  </a:cubicBezTo>
                  <a:close/>
                  <a:moveTo>
                    <a:pt x="9407" y="2120"/>
                  </a:moveTo>
                  <a:cubicBezTo>
                    <a:pt x="9978" y="2120"/>
                    <a:pt x="10455" y="2596"/>
                    <a:pt x="10455" y="3168"/>
                  </a:cubicBezTo>
                  <a:cubicBezTo>
                    <a:pt x="10455" y="3739"/>
                    <a:pt x="10002" y="4216"/>
                    <a:pt x="9407" y="4216"/>
                  </a:cubicBezTo>
                  <a:cubicBezTo>
                    <a:pt x="8835" y="4216"/>
                    <a:pt x="8359" y="3739"/>
                    <a:pt x="8359" y="3168"/>
                  </a:cubicBezTo>
                  <a:cubicBezTo>
                    <a:pt x="8359" y="2596"/>
                    <a:pt x="8835" y="2120"/>
                    <a:pt x="9407" y="2120"/>
                  </a:cubicBezTo>
                  <a:close/>
                  <a:moveTo>
                    <a:pt x="6644" y="3483"/>
                  </a:moveTo>
                  <a:cubicBezTo>
                    <a:pt x="6757" y="3483"/>
                    <a:pt x="6871" y="3537"/>
                    <a:pt x="6930" y="3644"/>
                  </a:cubicBezTo>
                  <a:lnTo>
                    <a:pt x="8097" y="5359"/>
                  </a:lnTo>
                  <a:lnTo>
                    <a:pt x="8478" y="4978"/>
                  </a:lnTo>
                  <a:cubicBezTo>
                    <a:pt x="8549" y="4906"/>
                    <a:pt x="8639" y="4870"/>
                    <a:pt x="8728" y="4870"/>
                  </a:cubicBezTo>
                  <a:cubicBezTo>
                    <a:pt x="8817" y="4870"/>
                    <a:pt x="8907" y="4906"/>
                    <a:pt x="8978" y="4978"/>
                  </a:cubicBezTo>
                  <a:lnTo>
                    <a:pt x="9669" y="5668"/>
                  </a:lnTo>
                  <a:cubicBezTo>
                    <a:pt x="9788" y="5811"/>
                    <a:pt x="9788" y="6049"/>
                    <a:pt x="9669" y="6168"/>
                  </a:cubicBezTo>
                  <a:cubicBezTo>
                    <a:pt x="9597" y="6240"/>
                    <a:pt x="9508" y="6276"/>
                    <a:pt x="9419" y="6276"/>
                  </a:cubicBezTo>
                  <a:cubicBezTo>
                    <a:pt x="9329" y="6276"/>
                    <a:pt x="9240" y="6240"/>
                    <a:pt x="9169" y="6168"/>
                  </a:cubicBezTo>
                  <a:lnTo>
                    <a:pt x="8716" y="5716"/>
                  </a:lnTo>
                  <a:lnTo>
                    <a:pt x="8264" y="6168"/>
                  </a:lnTo>
                  <a:cubicBezTo>
                    <a:pt x="8224" y="6227"/>
                    <a:pt x="8137" y="6270"/>
                    <a:pt x="8054" y="6270"/>
                  </a:cubicBezTo>
                  <a:cubicBezTo>
                    <a:pt x="8036" y="6270"/>
                    <a:pt x="8019" y="6268"/>
                    <a:pt x="8002" y="6264"/>
                  </a:cubicBezTo>
                  <a:cubicBezTo>
                    <a:pt x="7906" y="6264"/>
                    <a:pt x="7787" y="6192"/>
                    <a:pt x="7740" y="6121"/>
                  </a:cubicBezTo>
                  <a:lnTo>
                    <a:pt x="6644" y="4454"/>
                  </a:lnTo>
                  <a:lnTo>
                    <a:pt x="5525" y="6121"/>
                  </a:lnTo>
                  <a:cubicBezTo>
                    <a:pt x="5452" y="6208"/>
                    <a:pt x="5344" y="6260"/>
                    <a:pt x="5238" y="6260"/>
                  </a:cubicBezTo>
                  <a:cubicBezTo>
                    <a:pt x="5171" y="6260"/>
                    <a:pt x="5104" y="6239"/>
                    <a:pt x="5049" y="6192"/>
                  </a:cubicBezTo>
                  <a:cubicBezTo>
                    <a:pt x="4906" y="6073"/>
                    <a:pt x="4834" y="5883"/>
                    <a:pt x="4953" y="5716"/>
                  </a:cubicBezTo>
                  <a:lnTo>
                    <a:pt x="6359" y="3644"/>
                  </a:lnTo>
                  <a:cubicBezTo>
                    <a:pt x="6418" y="3537"/>
                    <a:pt x="6531" y="3483"/>
                    <a:pt x="6644" y="3483"/>
                  </a:cubicBezTo>
                  <a:close/>
                  <a:moveTo>
                    <a:pt x="3834" y="1405"/>
                  </a:moveTo>
                  <a:cubicBezTo>
                    <a:pt x="4025" y="1405"/>
                    <a:pt x="4191" y="1548"/>
                    <a:pt x="4191" y="1763"/>
                  </a:cubicBezTo>
                  <a:lnTo>
                    <a:pt x="4191" y="5930"/>
                  </a:lnTo>
                  <a:cubicBezTo>
                    <a:pt x="4191" y="6121"/>
                    <a:pt x="4049" y="6287"/>
                    <a:pt x="3834" y="6287"/>
                  </a:cubicBezTo>
                  <a:lnTo>
                    <a:pt x="1762" y="6287"/>
                  </a:lnTo>
                  <a:cubicBezTo>
                    <a:pt x="1572" y="6287"/>
                    <a:pt x="1381" y="6145"/>
                    <a:pt x="1381" y="5930"/>
                  </a:cubicBezTo>
                  <a:lnTo>
                    <a:pt x="1381" y="1763"/>
                  </a:lnTo>
                  <a:cubicBezTo>
                    <a:pt x="1381" y="1572"/>
                    <a:pt x="1548" y="1405"/>
                    <a:pt x="1762" y="1405"/>
                  </a:cubicBezTo>
                  <a:close/>
                  <a:moveTo>
                    <a:pt x="1048" y="0"/>
                  </a:moveTo>
                  <a:cubicBezTo>
                    <a:pt x="476" y="0"/>
                    <a:pt x="0" y="477"/>
                    <a:pt x="0" y="1048"/>
                  </a:cubicBezTo>
                  <a:lnTo>
                    <a:pt x="0" y="6978"/>
                  </a:lnTo>
                  <a:lnTo>
                    <a:pt x="11883" y="6978"/>
                  </a:lnTo>
                  <a:lnTo>
                    <a:pt x="11883" y="1048"/>
                  </a:lnTo>
                  <a:cubicBezTo>
                    <a:pt x="11883" y="477"/>
                    <a:pt x="11407" y="0"/>
                    <a:pt x="108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58;p34">
              <a:extLst>
                <a:ext uri="{FF2B5EF4-FFF2-40B4-BE49-F238E27FC236}">
                  <a16:creationId xmlns:a16="http://schemas.microsoft.com/office/drawing/2014/main" id="{849339B6-0CE8-955A-1E16-D14CE40685C0}"/>
                </a:ext>
              </a:extLst>
            </p:cNvPr>
            <p:cNvSpPr/>
            <p:nvPr/>
          </p:nvSpPr>
          <p:spPr>
            <a:xfrm>
              <a:off x="6186807" y="1541714"/>
              <a:ext cx="396569" cy="46117"/>
            </a:xfrm>
            <a:custGeom>
              <a:avLst/>
              <a:gdLst/>
              <a:ahLst/>
              <a:cxnLst/>
              <a:rect l="l" t="t" r="r" b="b"/>
              <a:pathLst>
                <a:path w="11884" h="1382" extrusionOk="0">
                  <a:moveTo>
                    <a:pt x="0" y="1"/>
                  </a:moveTo>
                  <a:lnTo>
                    <a:pt x="0" y="358"/>
                  </a:lnTo>
                  <a:cubicBezTo>
                    <a:pt x="0" y="953"/>
                    <a:pt x="476" y="1382"/>
                    <a:pt x="1048" y="1382"/>
                  </a:cubicBezTo>
                  <a:lnTo>
                    <a:pt x="10836" y="1382"/>
                  </a:lnTo>
                  <a:cubicBezTo>
                    <a:pt x="11407" y="1382"/>
                    <a:pt x="11883" y="906"/>
                    <a:pt x="11883" y="358"/>
                  </a:cubicBezTo>
                  <a:lnTo>
                    <a:pt x="118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TextBox 1">
            <a:extLst>
              <a:ext uri="{FF2B5EF4-FFF2-40B4-BE49-F238E27FC236}">
                <a16:creationId xmlns:a16="http://schemas.microsoft.com/office/drawing/2014/main" id="{7FE14B5E-8CF7-BB81-22AF-9B0BBED9F42A}"/>
              </a:ext>
            </a:extLst>
          </p:cNvPr>
          <p:cNvSpPr txBox="1"/>
          <p:nvPr/>
        </p:nvSpPr>
        <p:spPr>
          <a:xfrm>
            <a:off x="6559971" y="4823021"/>
            <a:ext cx="3572665" cy="400110"/>
          </a:xfrm>
          <a:prstGeom prst="rect">
            <a:avLst/>
          </a:prstGeom>
          <a:noFill/>
          <a:ln w="25400">
            <a:solidFill>
              <a:srgbClr val="0000DC"/>
            </a:solidFill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SK" sz="2000"/>
              <a:t>Is like expressive or passive?</a:t>
            </a:r>
          </a:p>
        </p:txBody>
      </p:sp>
    </p:spTree>
    <p:extLst>
      <p:ext uri="{BB962C8B-B14F-4D97-AF65-F5344CB8AC3E}">
        <p14:creationId xmlns:p14="http://schemas.microsoft.com/office/powerpoint/2010/main" val="309761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A639E36-4801-8270-D052-653B6D6095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18</a:t>
            </a:fld>
            <a:endParaRPr lang="en-GB" altLang="cs-CZ" noProof="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70E52CB-9132-E85C-7772-2C999BEABAD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658263"/>
            <a:ext cx="5220000" cy="271576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cs-CZ" sz="2400" err="1">
                <a:cs typeface="Arial"/>
              </a:rPr>
              <a:t>Creating</a:t>
            </a:r>
            <a:endParaRPr lang="cs-CZ" sz="2400" err="1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F22A5D1F-3E74-EC09-CB37-F6D1F285B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cs typeface="Arial"/>
              </a:rPr>
              <a:t>Expressive</a:t>
            </a:r>
            <a:r>
              <a:rPr lang="cs-CZ" dirty="0">
                <a:cs typeface="Arial"/>
              </a:rPr>
              <a:t> </a:t>
            </a:r>
            <a:r>
              <a:rPr lang="cs-CZ" dirty="0" err="1">
                <a:cs typeface="Arial"/>
              </a:rPr>
              <a:t>participation</a:t>
            </a:r>
            <a:endParaRPr lang="cs-CZ" dirty="0" err="1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170B8931-CD26-18E5-F92A-97D446AFD83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401180" y="1656941"/>
            <a:ext cx="5220000" cy="271576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cs-CZ" sz="2400" err="1">
                <a:cs typeface="Arial"/>
              </a:rPr>
              <a:t>Sharing</a:t>
            </a:r>
            <a:endParaRPr lang="cs-CZ" sz="2400" err="1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CDFB330A-904B-8AAF-5299-7E18AEE00D6D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595082" y="2088751"/>
            <a:ext cx="5219998" cy="4139998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>
              <a:lnSpc>
                <a:spcPct val="100000"/>
              </a:lnSpc>
              <a:spcAft>
                <a:spcPts val="0"/>
              </a:spcAft>
            </a:pPr>
            <a:r>
              <a:rPr lang="en-GB" sz="1900" dirty="0">
                <a:cs typeface="Arial"/>
              </a:rPr>
              <a:t>Participation that take the most effort </a:t>
            </a:r>
            <a:endParaRPr lang="en-US" sz="1900" dirty="0">
              <a:cs typeface="Arial"/>
            </a:endParaRPr>
          </a:p>
          <a:p>
            <a:pPr marL="251460" indent="-179705">
              <a:lnSpc>
                <a:spcPct val="100000"/>
              </a:lnSpc>
              <a:spcAft>
                <a:spcPts val="0"/>
              </a:spcAft>
            </a:pPr>
            <a:r>
              <a:rPr lang="en-GB" sz="1900" dirty="0">
                <a:cs typeface="Arial"/>
              </a:rPr>
              <a:t>often perceived as the “most valuable”</a:t>
            </a:r>
            <a:endParaRPr lang="en-US" sz="1900" dirty="0">
              <a:cs typeface="Arial"/>
            </a:endParaRPr>
          </a:p>
          <a:p>
            <a:pPr marL="251460" indent="-179705">
              <a:lnSpc>
                <a:spcPct val="100000"/>
              </a:lnSpc>
              <a:spcAft>
                <a:spcPts val="0"/>
              </a:spcAft>
            </a:pPr>
            <a:r>
              <a:rPr lang="en-GB" sz="1900" dirty="0">
                <a:cs typeface="Arial"/>
              </a:rPr>
              <a:t>Voicing opinions, providing information or preferences etc.</a:t>
            </a:r>
            <a:endParaRPr lang="cs-CZ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C8EEA8D7-5EAD-9851-D08D-3C65803C2715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80" y="2088751"/>
            <a:ext cx="5219998" cy="4139998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>
              <a:lnSpc>
                <a:spcPct val="100000"/>
              </a:lnSpc>
            </a:pPr>
            <a:r>
              <a:rPr lang="en-US" sz="1900" dirty="0">
                <a:cs typeface="Arial"/>
              </a:rPr>
              <a:t>Expressing opinions or narrative without creating the content</a:t>
            </a:r>
            <a:endParaRPr lang="cs-CZ" dirty="0">
              <a:cs typeface="Arial"/>
            </a:endParaRPr>
          </a:p>
        </p:txBody>
      </p:sp>
      <p:pic>
        <p:nvPicPr>
          <p:cNvPr id="10" name="Picture 2" descr="Obsah obrázku text, snímek obrazovky, Písmo, software&#10;&#10;Popis se vygeneroval automaticky.">
            <a:extLst>
              <a:ext uri="{FF2B5EF4-FFF2-40B4-BE49-F238E27FC236}">
                <a16:creationId xmlns:a16="http://schemas.microsoft.com/office/drawing/2014/main" id="{0556AD48-961F-81F5-A44B-A1286C2BC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91" y="3510613"/>
            <a:ext cx="3498905" cy="233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A group of people holding signs&#10;&#10;Description automatically generated">
            <a:extLst>
              <a:ext uri="{FF2B5EF4-FFF2-40B4-BE49-F238E27FC236}">
                <a16:creationId xmlns:a16="http://schemas.microsoft.com/office/drawing/2014/main" id="{6DAB62D6-31B3-49DD-BCEE-40DBE8695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4988" y="3188764"/>
            <a:ext cx="3360504" cy="297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80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EAD6CE1-05EB-9685-1C11-D75CF2731B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19</a:t>
            </a:fld>
            <a:endParaRPr lang="en-GB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0001EA2-F078-235C-8DDF-1810646FE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>
                <a:cs typeface="Arial"/>
              </a:rPr>
              <a:t>Passive participation – does it do anything?</a:t>
            </a:r>
            <a:endParaRPr lang="cs-CZ" sz="3600">
              <a:cs typeface="Arial"/>
            </a:endParaRPr>
          </a:p>
          <a:p>
            <a:endParaRPr lang="cs-CZ">
              <a:cs typeface="Arial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00C1019-6010-7471-672C-FAFAC7CF5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033" y="2095903"/>
            <a:ext cx="5756479" cy="4127507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sz="2000" dirty="0">
                <a:cs typeface="Arial"/>
              </a:rPr>
              <a:t>Users often do not consider activities of passive participation as an act of political participation (</a:t>
            </a:r>
            <a:r>
              <a:rPr lang="en-GB" sz="2000" dirty="0" err="1">
                <a:cs typeface="Arial"/>
              </a:rPr>
              <a:t>f.e.</a:t>
            </a:r>
            <a:r>
              <a:rPr lang="en-GB" sz="2000" dirty="0">
                <a:cs typeface="Arial"/>
              </a:rPr>
              <a:t> reading posts, comment section)</a:t>
            </a:r>
            <a:endParaRPr lang="en-US" sz="2000" dirty="0">
              <a:cs typeface="Arial"/>
            </a:endParaRPr>
          </a:p>
          <a:p>
            <a:pPr marL="251460" indent="-17970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sz="2000" dirty="0">
                <a:cs typeface="Arial"/>
              </a:rPr>
              <a:t>This type of participation can be perceived as less important because it is not visible to the public</a:t>
            </a:r>
            <a:endParaRPr lang="en-US" sz="2000" dirty="0">
              <a:cs typeface="Arial"/>
            </a:endParaRPr>
          </a:p>
          <a:p>
            <a:pPr marL="71755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GB" sz="2000" dirty="0">
              <a:solidFill>
                <a:srgbClr val="000000"/>
              </a:solidFill>
              <a:cs typeface="Arial"/>
            </a:endParaRPr>
          </a:p>
          <a:p>
            <a:pPr marL="251460" indent="-17970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sz="2000" dirty="0">
                <a:solidFill>
                  <a:srgbClr val="FF0000"/>
                </a:solidFill>
                <a:cs typeface="Arial"/>
              </a:rPr>
              <a:t>BUT</a:t>
            </a:r>
            <a:r>
              <a:rPr lang="en-GB" sz="2000" dirty="0">
                <a:cs typeface="Arial"/>
              </a:rPr>
              <a:t> p</a:t>
            </a:r>
            <a:r>
              <a:rPr lang="en-US" sz="2000" dirty="0" err="1">
                <a:cs typeface="Arial"/>
              </a:rPr>
              <a:t>assive</a:t>
            </a:r>
            <a:r>
              <a:rPr lang="en-US" sz="2000" dirty="0">
                <a:cs typeface="Arial"/>
              </a:rPr>
              <a:t> participation can lead to expressive participation</a:t>
            </a:r>
          </a:p>
          <a:p>
            <a:pPr marL="251460" indent="-17970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sz="2000" dirty="0">
                <a:cs typeface="Arial"/>
              </a:rPr>
              <a:t>I</a:t>
            </a:r>
            <a:r>
              <a:rPr lang="en-US" sz="2000" dirty="0" err="1">
                <a:cs typeface="Arial"/>
              </a:rPr>
              <a:t>nfluence</a:t>
            </a:r>
            <a:r>
              <a:rPr lang="en-US" sz="2000" dirty="0">
                <a:cs typeface="Arial"/>
              </a:rPr>
              <a:t> on attitudes and opinions</a:t>
            </a:r>
            <a:endParaRPr lang="cs-CZ" sz="2000" dirty="0">
              <a:cs typeface="Arial"/>
            </a:endParaRPr>
          </a:p>
        </p:txBody>
      </p:sp>
      <p:pic>
        <p:nvPicPr>
          <p:cNvPr id="6" name="Obrázek 5" descr="Obsah obrázku text, plakát, bitva, Násilí&#10;&#10;Popis se vygeneroval automaticky.">
            <a:extLst>
              <a:ext uri="{FF2B5EF4-FFF2-40B4-BE49-F238E27FC236}">
                <a16:creationId xmlns:a16="http://schemas.microsoft.com/office/drawing/2014/main" id="{5872FB4B-5FBD-59AA-74EA-38323E58E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2038" y="2436429"/>
            <a:ext cx="4887418" cy="274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67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FE68E9D-F1F5-6038-53D0-BFE4D808B5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2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010ADE-E23B-5BFA-9EE9-C84593DCD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cs typeface="Arial"/>
              </a:rPr>
              <a:t>Today's</a:t>
            </a:r>
            <a:r>
              <a:rPr lang="cs-CZ" dirty="0">
                <a:cs typeface="Arial"/>
              </a:rPr>
              <a:t> agenda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868AD02-CB17-394C-A3EC-EF85E6CF8F34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422521"/>
            <a:ext cx="5219998" cy="4139998"/>
          </a:xfrm>
        </p:spPr>
        <p:txBody>
          <a:bodyPr vert="horz" lIns="0" tIns="0" rIns="0" bIns="0" rtlCol="0" anchor="t">
            <a:noAutofit/>
          </a:bodyPr>
          <a:lstStyle/>
          <a:p>
            <a:pPr marL="71755" indent="0">
              <a:buNone/>
            </a:pPr>
            <a:endParaRPr lang="cs-CZ" dirty="0">
              <a:cs typeface="Arial"/>
            </a:endParaRPr>
          </a:p>
          <a:p>
            <a:pPr marL="251460" indent="-179705"/>
            <a:r>
              <a:rPr lang="cs-CZ" dirty="0">
                <a:cs typeface="Arial"/>
              </a:rPr>
              <a:t>Role </a:t>
            </a:r>
            <a:r>
              <a:rPr lang="cs-CZ" err="1">
                <a:cs typeface="Arial"/>
              </a:rPr>
              <a:t>of</a:t>
            </a:r>
            <a:r>
              <a:rPr lang="cs-CZ" dirty="0">
                <a:cs typeface="Arial"/>
              </a:rPr>
              <a:t> media in </a:t>
            </a:r>
            <a:r>
              <a:rPr lang="cs-CZ" err="1">
                <a:cs typeface="Arial"/>
              </a:rPr>
              <a:t>participation</a:t>
            </a:r>
            <a:endParaRPr lang="cs-CZ" dirty="0">
              <a:cs typeface="Arial"/>
            </a:endParaRPr>
          </a:p>
          <a:p>
            <a:pPr marL="251460" indent="-179705"/>
            <a:endParaRPr lang="cs-CZ" dirty="0">
              <a:cs typeface="Arial"/>
            </a:endParaRPr>
          </a:p>
          <a:p>
            <a:pPr marL="251460" indent="-179705"/>
            <a:r>
              <a:rPr lang="cs-CZ" dirty="0" err="1">
                <a:cs typeface="Arial"/>
              </a:rPr>
              <a:t>Old</a:t>
            </a:r>
            <a:r>
              <a:rPr lang="cs-CZ" dirty="0">
                <a:cs typeface="Arial"/>
              </a:rPr>
              <a:t> and </a:t>
            </a:r>
            <a:r>
              <a:rPr lang="cs-CZ" dirty="0" err="1">
                <a:cs typeface="Arial"/>
              </a:rPr>
              <a:t>new</a:t>
            </a:r>
            <a:r>
              <a:rPr lang="cs-CZ" dirty="0">
                <a:cs typeface="Arial"/>
              </a:rPr>
              <a:t> </a:t>
            </a:r>
            <a:r>
              <a:rPr lang="cs-CZ" dirty="0" err="1">
                <a:cs typeface="Arial"/>
              </a:rPr>
              <a:t>forms</a:t>
            </a:r>
            <a:r>
              <a:rPr lang="cs-CZ" dirty="0">
                <a:cs typeface="Arial"/>
              </a:rPr>
              <a:t> </a:t>
            </a:r>
            <a:r>
              <a:rPr lang="cs-CZ" dirty="0" err="1">
                <a:cs typeface="Arial"/>
              </a:rPr>
              <a:t>of</a:t>
            </a:r>
            <a:r>
              <a:rPr lang="cs-CZ" dirty="0">
                <a:cs typeface="Arial"/>
              </a:rPr>
              <a:t> </a:t>
            </a:r>
            <a:r>
              <a:rPr lang="cs-CZ" dirty="0" err="1">
                <a:cs typeface="Arial"/>
              </a:rPr>
              <a:t>participation</a:t>
            </a:r>
            <a:endParaRPr lang="cs-CZ" dirty="0">
              <a:cs typeface="Arial"/>
            </a:endParaRPr>
          </a:p>
          <a:p>
            <a:pPr marL="251460" indent="-179705"/>
            <a:endParaRPr lang="cs-CZ" dirty="0">
              <a:cs typeface="Arial"/>
            </a:endParaRPr>
          </a:p>
          <a:p>
            <a:pPr marL="251460" indent="-179705"/>
            <a:r>
              <a:rPr lang="cs-CZ" err="1">
                <a:cs typeface="Arial"/>
              </a:rPr>
              <a:t>Politization</a:t>
            </a:r>
            <a:r>
              <a:rPr lang="cs-CZ" dirty="0">
                <a:cs typeface="Arial"/>
              </a:rPr>
              <a:t> </a:t>
            </a:r>
            <a:r>
              <a:rPr lang="cs-CZ" err="1">
                <a:cs typeface="Arial"/>
              </a:rPr>
              <a:t>of</a:t>
            </a:r>
            <a:r>
              <a:rPr lang="cs-CZ" dirty="0">
                <a:cs typeface="Arial"/>
              </a:rPr>
              <a:t> </a:t>
            </a:r>
            <a:r>
              <a:rPr lang="cs-CZ" err="1">
                <a:cs typeface="Arial"/>
              </a:rPr>
              <a:t>everyday</a:t>
            </a:r>
            <a:r>
              <a:rPr lang="cs-CZ" dirty="0">
                <a:cs typeface="Arial"/>
              </a:rPr>
              <a:t> </a:t>
            </a:r>
            <a:r>
              <a:rPr lang="cs-CZ" err="1">
                <a:cs typeface="Arial"/>
              </a:rPr>
              <a:t>life</a:t>
            </a:r>
            <a:endParaRPr lang="cs-CZ" dirty="0">
              <a:cs typeface="Arial"/>
            </a:endParaRPr>
          </a:p>
          <a:p>
            <a:pPr marL="251460" indent="-179705"/>
            <a:endParaRPr lang="cs-CZ" dirty="0">
              <a:cs typeface="Arial"/>
            </a:endParaRPr>
          </a:p>
          <a:p>
            <a:pPr marL="251460" indent="-179705"/>
            <a:r>
              <a:rPr lang="cs-CZ" dirty="0" err="1">
                <a:cs typeface="Arial"/>
              </a:rPr>
              <a:t>Dark</a:t>
            </a:r>
            <a:r>
              <a:rPr lang="cs-CZ" dirty="0">
                <a:cs typeface="Arial"/>
              </a:rPr>
              <a:t> </a:t>
            </a:r>
            <a:r>
              <a:rPr lang="cs-CZ" dirty="0" err="1">
                <a:cs typeface="Arial"/>
              </a:rPr>
              <a:t>participation</a:t>
            </a:r>
            <a:endParaRPr lang="cs-CZ">
              <a:cs typeface="Arial"/>
            </a:endParaRPr>
          </a:p>
          <a:p>
            <a:pPr marL="251460" indent="-179705"/>
            <a:endParaRPr lang="cs-CZ" dirty="0">
              <a:cs typeface="Arial"/>
            </a:endParaRPr>
          </a:p>
        </p:txBody>
      </p:sp>
      <p:pic>
        <p:nvPicPr>
          <p:cNvPr id="2" name="Zástupný obsah 1" descr="Obsah obrázku text, rukopis, snímek obrazovky&#10;&#10;Popis se vygeneroval automaticky.">
            <a:extLst>
              <a:ext uri="{FF2B5EF4-FFF2-40B4-BE49-F238E27FC236}">
                <a16:creationId xmlns:a16="http://schemas.microsoft.com/office/drawing/2014/main" id="{F8BFBA67-AA24-1893-965C-F38F9D0362A2}"/>
              </a:ext>
            </a:extLst>
          </p:cNvPr>
          <p:cNvPicPr>
            <a:picLocks noGrp="1" noChangeAspect="1"/>
          </p:cNvPicPr>
          <p:nvPr>
            <p:ph idx="30"/>
          </p:nvPr>
        </p:nvPicPr>
        <p:blipFill>
          <a:blip r:embed="rId2"/>
          <a:srcRect l="28651" r="-80"/>
          <a:stretch/>
        </p:blipFill>
        <p:spPr>
          <a:xfrm>
            <a:off x="6530558" y="1904844"/>
            <a:ext cx="5085806" cy="3559227"/>
          </a:xfrm>
        </p:spPr>
      </p:pic>
    </p:spTree>
    <p:extLst>
      <p:ext uri="{BB962C8B-B14F-4D97-AF65-F5344CB8AC3E}">
        <p14:creationId xmlns:p14="http://schemas.microsoft.com/office/powerpoint/2010/main" val="943222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1DB267E-B72D-CD47-EE7E-C83DC6D034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20</a:t>
            </a:fld>
            <a:endParaRPr lang="en-GB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9EAB667-49E9-861F-5CD5-811F63EEC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>
                <a:cs typeface="Arial"/>
              </a:rPr>
              <a:t>Question</a:t>
            </a:r>
            <a:r>
              <a:rPr lang="cs-CZ">
                <a:cs typeface="Arial"/>
              </a:rPr>
              <a:t> </a:t>
            </a:r>
            <a:r>
              <a:rPr lang="cs-CZ" err="1">
                <a:cs typeface="Arial"/>
              </a:rPr>
              <a:t>of</a:t>
            </a:r>
            <a:r>
              <a:rPr lang="cs-CZ">
                <a:cs typeface="Arial"/>
              </a:rPr>
              <a:t> </a:t>
            </a:r>
            <a:r>
              <a:rPr lang="cs-CZ" err="1">
                <a:cs typeface="Arial"/>
              </a:rPr>
              <a:t>slacktivism</a:t>
            </a:r>
            <a:r>
              <a:rPr lang="cs-CZ">
                <a:cs typeface="Arial"/>
              </a:rPr>
              <a:t>/</a:t>
            </a:r>
            <a:r>
              <a:rPr lang="cs-CZ" err="1">
                <a:cs typeface="Arial"/>
              </a:rPr>
              <a:t>clicktivism</a:t>
            </a:r>
            <a:endParaRPr lang="cs-CZ" err="1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393FE62-5F64-F18D-28BF-C42A9A1E40A2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1069771" y="1880554"/>
            <a:ext cx="5219998" cy="4139998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 algn="ctr">
              <a:lnSpc>
                <a:spcPct val="100000"/>
              </a:lnSpc>
              <a:spcAft>
                <a:spcPts val="0"/>
              </a:spcAft>
            </a:pPr>
            <a:r>
              <a:rPr lang="cs-CZ" sz="2000">
                <a:solidFill>
                  <a:schemeClr val="dk2"/>
                </a:solidFill>
                <a:cs typeface="Arial"/>
              </a:rPr>
              <a:t>(...) </a:t>
            </a:r>
            <a:r>
              <a:rPr lang="en-GB" sz="2000">
                <a:solidFill>
                  <a:schemeClr val="dk2"/>
                </a:solidFill>
                <a:cs typeface="Arial"/>
              </a:rPr>
              <a:t>which refers to the trend of fulfilling only the desire for instant self-satisfaction and having little impact on actual political processes  (Morozov, 2011).</a:t>
            </a:r>
            <a:endParaRPr lang="en-US" sz="2000">
              <a:solidFill>
                <a:schemeClr val="dk2"/>
              </a:solidFill>
              <a:cs typeface="Arial"/>
            </a:endParaRPr>
          </a:p>
          <a:p>
            <a:pPr marL="251460" indent="-179705" algn="ctr">
              <a:lnSpc>
                <a:spcPct val="100000"/>
              </a:lnSpc>
              <a:spcAft>
                <a:spcPts val="0"/>
              </a:spcAft>
            </a:pPr>
            <a:endParaRPr lang="en-GB" sz="2000">
              <a:cs typeface="Arial"/>
            </a:endParaRPr>
          </a:p>
          <a:p>
            <a:pPr marL="171450" indent="-171450">
              <a:lnSpc>
                <a:spcPct val="100000"/>
              </a:lnSpc>
              <a:spcAft>
                <a:spcPts val="0"/>
              </a:spcAft>
            </a:pPr>
            <a:r>
              <a:rPr lang="en-GB" sz="2000">
                <a:solidFill>
                  <a:schemeClr val="tx1">
                    <a:lumMod val="50000"/>
                  </a:schemeClr>
                </a:solidFill>
                <a:cs typeface="Arial"/>
              </a:rPr>
              <a:t>Criticism that there is a disconnect between online activities and the real impact in everyday life (</a:t>
            </a:r>
            <a:r>
              <a:rPr lang="en-GB" sz="2000" err="1">
                <a:solidFill>
                  <a:schemeClr val="tx1">
                    <a:lumMod val="50000"/>
                  </a:schemeClr>
                </a:solidFill>
                <a:cs typeface="Arial"/>
              </a:rPr>
              <a:t>Štětka</a:t>
            </a:r>
            <a:r>
              <a:rPr lang="en-GB" sz="2000">
                <a:solidFill>
                  <a:schemeClr val="tx1">
                    <a:lumMod val="50000"/>
                  </a:schemeClr>
                </a:solidFill>
                <a:cs typeface="Arial"/>
              </a:rPr>
              <a:t> &amp; Mazák, 2015) </a:t>
            </a:r>
            <a:endParaRPr lang="en-US" sz="2000">
              <a:solidFill>
                <a:schemeClr val="tx1">
                  <a:lumMod val="50000"/>
                </a:schemeClr>
              </a:solidFill>
              <a:cs typeface="Arial"/>
            </a:endParaRPr>
          </a:p>
          <a:p>
            <a:pPr marL="171450" indent="-171450">
              <a:lnSpc>
                <a:spcPct val="100000"/>
              </a:lnSpc>
              <a:spcAft>
                <a:spcPts val="0"/>
              </a:spcAft>
            </a:pPr>
            <a:endParaRPr lang="en-GB" sz="2000">
              <a:cs typeface="Arial"/>
            </a:endParaRPr>
          </a:p>
          <a:p>
            <a:pPr marL="171450" indent="-171450">
              <a:lnSpc>
                <a:spcPct val="100000"/>
              </a:lnSpc>
              <a:spcAft>
                <a:spcPts val="0"/>
              </a:spcAft>
            </a:pPr>
            <a:r>
              <a:rPr lang="en-GB" sz="2000">
                <a:solidFill>
                  <a:schemeClr val="tx1">
                    <a:lumMod val="50000"/>
                  </a:schemeClr>
                </a:solidFill>
                <a:cs typeface="Arial"/>
              </a:rPr>
              <a:t>Fear that opportunities in the online space may lead to less political activity offline (real participation in the demonstration)</a:t>
            </a:r>
            <a:endParaRPr lang="cs-CZ" sz="200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7" name="Zástupný obsah 6" descr="CDN media">
            <a:extLst>
              <a:ext uri="{FF2B5EF4-FFF2-40B4-BE49-F238E27FC236}">
                <a16:creationId xmlns:a16="http://schemas.microsoft.com/office/drawing/2014/main" id="{C52599D4-D9A5-2A15-0CF5-093A77D35D16}"/>
              </a:ext>
            </a:extLst>
          </p:cNvPr>
          <p:cNvPicPr>
            <a:picLocks noGrp="1" noChangeAspect="1"/>
          </p:cNvPicPr>
          <p:nvPr>
            <p:ph idx="30"/>
          </p:nvPr>
        </p:nvPicPr>
        <p:blipFill>
          <a:blip r:embed="rId2"/>
          <a:stretch>
            <a:fillRect/>
          </a:stretch>
        </p:blipFill>
        <p:spPr>
          <a:xfrm>
            <a:off x="7088861" y="1410029"/>
            <a:ext cx="2324802" cy="5447473"/>
          </a:xfrm>
        </p:spPr>
      </p:pic>
    </p:spTree>
    <p:extLst>
      <p:ext uri="{BB962C8B-B14F-4D97-AF65-F5344CB8AC3E}">
        <p14:creationId xmlns:p14="http://schemas.microsoft.com/office/powerpoint/2010/main" val="795288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88BE2BC-2941-9F00-452A-B6B2E59B77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21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E0975332-D55C-30FE-FAED-89E43EC83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cs typeface="Arial"/>
              </a:rPr>
              <a:t>Ranking</a:t>
            </a:r>
            <a:r>
              <a:rPr lang="cs-CZ" dirty="0">
                <a:cs typeface="Arial"/>
              </a:rPr>
              <a:t> </a:t>
            </a:r>
            <a:r>
              <a:rPr lang="cs-CZ" dirty="0" err="1">
                <a:cs typeface="Arial"/>
              </a:rPr>
              <a:t>different</a:t>
            </a:r>
            <a:r>
              <a:rPr lang="cs-CZ" dirty="0">
                <a:cs typeface="Arial"/>
              </a:rPr>
              <a:t> </a:t>
            </a:r>
            <a:r>
              <a:rPr lang="cs-CZ" dirty="0" err="1">
                <a:cs typeface="Arial"/>
              </a:rPr>
              <a:t>forms</a:t>
            </a:r>
            <a:r>
              <a:rPr lang="cs-CZ" dirty="0">
                <a:cs typeface="Arial"/>
              </a:rPr>
              <a:t> </a:t>
            </a:r>
            <a:r>
              <a:rPr lang="cs-CZ" dirty="0" err="1">
                <a:cs typeface="Arial"/>
              </a:rPr>
              <a:t>of</a:t>
            </a:r>
            <a:r>
              <a:rPr lang="cs-CZ" dirty="0">
                <a:cs typeface="Arial"/>
              </a:rPr>
              <a:t> </a:t>
            </a:r>
            <a:r>
              <a:rPr lang="cs-CZ" dirty="0" err="1">
                <a:cs typeface="Arial"/>
              </a:rPr>
              <a:t>particpation</a:t>
            </a:r>
            <a:endParaRPr lang="cs-CZ" dirty="0" err="1"/>
          </a:p>
        </p:txBody>
      </p:sp>
      <p:pic>
        <p:nvPicPr>
          <p:cNvPr id="4" name="Obrázek 3" descr="Fig. 2">
            <a:extLst>
              <a:ext uri="{FF2B5EF4-FFF2-40B4-BE49-F238E27FC236}">
                <a16:creationId xmlns:a16="http://schemas.microsoft.com/office/drawing/2014/main" id="{FCD3ED18-C80D-4987-9E80-4E3528A94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2630" y="2741960"/>
            <a:ext cx="3709233" cy="3485194"/>
          </a:xfrm>
          <a:prstGeom prst="rect">
            <a:avLst/>
          </a:prstGeom>
        </p:spPr>
      </p:pic>
      <p:pic>
        <p:nvPicPr>
          <p:cNvPr id="5" name="Obrázek 4" descr="Obsah obrázku text, snímek obrazovky, Písmo, řada/pruh&#10;&#10;Popis se vygeneroval automaticky.">
            <a:extLst>
              <a:ext uri="{FF2B5EF4-FFF2-40B4-BE49-F238E27FC236}">
                <a16:creationId xmlns:a16="http://schemas.microsoft.com/office/drawing/2014/main" id="{10627535-7D89-80C7-3881-CFBFD3F3A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220" y="2743542"/>
            <a:ext cx="3721724" cy="3486192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390EF186-33FB-C204-5897-7A8C28CDBB38}"/>
              </a:ext>
            </a:extLst>
          </p:cNvPr>
          <p:cNvSpPr txBox="1"/>
          <p:nvPr/>
        </p:nvSpPr>
        <p:spPr>
          <a:xfrm>
            <a:off x="667563" y="1647244"/>
            <a:ext cx="876008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cs-CZ" sz="2000" dirty="0" err="1">
                <a:latin typeface="+mn-lt"/>
                <a:cs typeface="Arial"/>
              </a:rPr>
              <a:t>Activies</a:t>
            </a:r>
            <a:r>
              <a:rPr lang="cs-CZ" sz="2000" dirty="0">
                <a:latin typeface="+mn-lt"/>
                <a:cs typeface="Arial"/>
              </a:rPr>
              <a:t> </a:t>
            </a:r>
            <a:r>
              <a:rPr lang="cs-CZ" sz="2000" dirty="0" err="1">
                <a:latin typeface="+mn-lt"/>
                <a:cs typeface="Arial"/>
              </a:rPr>
              <a:t>can</a:t>
            </a:r>
            <a:r>
              <a:rPr lang="cs-CZ" sz="2000" dirty="0">
                <a:latin typeface="+mn-lt"/>
                <a:cs typeface="Arial"/>
              </a:rPr>
              <a:t> </a:t>
            </a:r>
            <a:r>
              <a:rPr lang="cs-CZ" sz="2000" dirty="0" err="1">
                <a:latin typeface="+mn-lt"/>
                <a:cs typeface="Arial"/>
              </a:rPr>
              <a:t>be</a:t>
            </a:r>
            <a:r>
              <a:rPr lang="cs-CZ" sz="2000" dirty="0">
                <a:latin typeface="+mn-lt"/>
                <a:cs typeface="Arial"/>
              </a:rPr>
              <a:t> </a:t>
            </a:r>
            <a:r>
              <a:rPr lang="cs-CZ" sz="2000" dirty="0" err="1">
                <a:latin typeface="+mn-lt"/>
                <a:cs typeface="Arial"/>
              </a:rPr>
              <a:t>considered</a:t>
            </a:r>
            <a:r>
              <a:rPr lang="cs-CZ" sz="2000" dirty="0">
                <a:latin typeface="+mn-lt"/>
                <a:cs typeface="Arial"/>
              </a:rPr>
              <a:t> </a:t>
            </a:r>
            <a:r>
              <a:rPr lang="cs-CZ" sz="2000" dirty="0" err="1">
                <a:latin typeface="+mn-lt"/>
                <a:cs typeface="Arial"/>
              </a:rPr>
              <a:t>different</a:t>
            </a:r>
            <a:r>
              <a:rPr lang="cs-CZ" sz="2000" dirty="0">
                <a:latin typeface="+mn-lt"/>
                <a:cs typeface="Arial"/>
              </a:rPr>
              <a:t> </a:t>
            </a:r>
            <a:r>
              <a:rPr lang="cs-CZ" sz="2000" dirty="0" err="1">
                <a:latin typeface="+mn-lt"/>
                <a:cs typeface="Arial"/>
              </a:rPr>
              <a:t>levels</a:t>
            </a:r>
            <a:r>
              <a:rPr lang="cs-CZ" sz="2000" dirty="0">
                <a:latin typeface="+mn-lt"/>
                <a:cs typeface="Arial"/>
              </a:rPr>
              <a:t> </a:t>
            </a:r>
            <a:r>
              <a:rPr lang="cs-CZ" sz="2000" dirty="0" err="1">
                <a:latin typeface="+mn-lt"/>
                <a:cs typeface="Arial"/>
              </a:rPr>
              <a:t>based</a:t>
            </a:r>
            <a:r>
              <a:rPr lang="cs-CZ" sz="2000" dirty="0">
                <a:latin typeface="+mn-lt"/>
                <a:cs typeface="Arial"/>
              </a:rPr>
              <a:t> on </a:t>
            </a:r>
            <a:r>
              <a:rPr lang="cs-CZ" sz="2000" dirty="0" err="1">
                <a:latin typeface="+mn-lt"/>
                <a:cs typeface="Arial"/>
              </a:rPr>
              <a:t>required</a:t>
            </a:r>
            <a:r>
              <a:rPr lang="cs-CZ" sz="2000" dirty="0">
                <a:latin typeface="+mn-lt"/>
                <a:cs typeface="Arial"/>
              </a:rPr>
              <a:t> </a:t>
            </a:r>
            <a:r>
              <a:rPr lang="cs-CZ" sz="2000" dirty="0" err="1">
                <a:latin typeface="+mn-lt"/>
                <a:cs typeface="Arial"/>
              </a:rPr>
              <a:t>energy</a:t>
            </a:r>
            <a:r>
              <a:rPr lang="cs-CZ" sz="2000" dirty="0">
                <a:latin typeface="+mn-lt"/>
                <a:cs typeface="Arial"/>
              </a:rPr>
              <a:t> </a:t>
            </a:r>
            <a:r>
              <a:rPr lang="cs-CZ" sz="2000" dirty="0" err="1">
                <a:latin typeface="+mn-lt"/>
                <a:cs typeface="Arial"/>
              </a:rPr>
              <a:t>or</a:t>
            </a:r>
            <a:r>
              <a:rPr lang="cs-CZ" sz="2000" dirty="0">
                <a:latin typeface="+mn-lt"/>
                <a:cs typeface="Arial"/>
              </a:rPr>
              <a:t> </a:t>
            </a:r>
            <a:r>
              <a:rPr lang="cs-CZ" sz="2000" dirty="0" err="1">
                <a:latin typeface="+mn-lt"/>
                <a:cs typeface="Arial"/>
              </a:rPr>
              <a:t>impact</a:t>
            </a:r>
            <a:r>
              <a:rPr lang="cs-CZ" sz="2000" dirty="0">
                <a:latin typeface="+mn-lt"/>
                <a:cs typeface="Arial"/>
              </a:rPr>
              <a:t> and </a:t>
            </a:r>
            <a:r>
              <a:rPr lang="cs-CZ" sz="2000" dirty="0" err="1">
                <a:latin typeface="+mn-lt"/>
                <a:cs typeface="Arial"/>
              </a:rPr>
              <a:t>visibility</a:t>
            </a:r>
            <a:r>
              <a:rPr lang="cs-CZ" sz="2000" dirty="0">
                <a:latin typeface="+mn-lt"/>
                <a:cs typeface="Arial"/>
              </a:rPr>
              <a:t> (George and </a:t>
            </a:r>
            <a:r>
              <a:rPr lang="cs-CZ" sz="2000" dirty="0" err="1">
                <a:latin typeface="+mn-lt"/>
                <a:cs typeface="Arial"/>
              </a:rPr>
              <a:t>Leidner</a:t>
            </a:r>
            <a:r>
              <a:rPr lang="cs-CZ" sz="2000" dirty="0">
                <a:latin typeface="+mn-lt"/>
                <a:cs typeface="Arial"/>
              </a:rPr>
              <a:t>, 2019)</a:t>
            </a:r>
          </a:p>
        </p:txBody>
      </p:sp>
    </p:spTree>
    <p:extLst>
      <p:ext uri="{BB962C8B-B14F-4D97-AF65-F5344CB8AC3E}">
        <p14:creationId xmlns:p14="http://schemas.microsoft.com/office/powerpoint/2010/main" val="21541686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0189537-3FAB-D65B-6018-5B7834C1BB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22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6ECE1A0-F923-65F3-AF63-5B09A07FA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cs typeface="Arial"/>
              </a:rPr>
              <a:t>So </a:t>
            </a:r>
            <a:r>
              <a:rPr lang="cs-CZ" sz="3600" err="1">
                <a:cs typeface="Arial"/>
              </a:rPr>
              <a:t>what</a:t>
            </a:r>
            <a:r>
              <a:rPr lang="cs-CZ" sz="3600" dirty="0">
                <a:cs typeface="Arial"/>
              </a:rPr>
              <a:t> </a:t>
            </a:r>
            <a:r>
              <a:rPr lang="cs-CZ" sz="3600" err="1">
                <a:cs typeface="Arial"/>
              </a:rPr>
              <a:t>forms</a:t>
            </a:r>
            <a:r>
              <a:rPr lang="cs-CZ" sz="3600" dirty="0">
                <a:cs typeface="Arial"/>
              </a:rPr>
              <a:t> </a:t>
            </a:r>
            <a:r>
              <a:rPr lang="cs-CZ" sz="3600" err="1">
                <a:cs typeface="Arial"/>
              </a:rPr>
              <a:t>of</a:t>
            </a:r>
            <a:r>
              <a:rPr lang="cs-CZ" sz="3600" dirty="0">
                <a:cs typeface="Arial"/>
              </a:rPr>
              <a:t> </a:t>
            </a:r>
            <a:r>
              <a:rPr lang="cs-CZ" sz="3600" err="1">
                <a:cs typeface="Arial"/>
              </a:rPr>
              <a:t>participation</a:t>
            </a:r>
            <a:r>
              <a:rPr lang="cs-CZ" sz="3600" dirty="0">
                <a:cs typeface="Arial"/>
              </a:rPr>
              <a:t> </a:t>
            </a:r>
            <a:r>
              <a:rPr lang="cs-CZ" sz="3600" err="1">
                <a:cs typeface="Arial"/>
              </a:rPr>
              <a:t>people</a:t>
            </a:r>
            <a:r>
              <a:rPr lang="cs-CZ" sz="3600" dirty="0">
                <a:cs typeface="Arial"/>
              </a:rPr>
              <a:t> do?</a:t>
            </a:r>
          </a:p>
        </p:txBody>
      </p:sp>
      <p:pic>
        <p:nvPicPr>
          <p:cNvPr id="6" name="Zástupný obsah 5" descr="Obsah obrázku text, snímek obrazovky&#10;&#10;Popis se vygeneroval automaticky.">
            <a:extLst>
              <a:ext uri="{FF2B5EF4-FFF2-40B4-BE49-F238E27FC236}">
                <a16:creationId xmlns:a16="http://schemas.microsoft.com/office/drawing/2014/main" id="{5EFCE485-37A5-CE9B-3578-61D8C3A0B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4493" y="1623716"/>
            <a:ext cx="7635458" cy="4543060"/>
          </a:xfr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A103725E-3C04-1D0A-B6C6-B38A2409DC51}"/>
              </a:ext>
            </a:extLst>
          </p:cNvPr>
          <p:cNvSpPr/>
          <p:nvPr/>
        </p:nvSpPr>
        <p:spPr bwMode="auto">
          <a:xfrm>
            <a:off x="2590800" y="4041929"/>
            <a:ext cx="2575809" cy="210695"/>
          </a:xfrm>
          <a:prstGeom prst="rect">
            <a:avLst/>
          </a:prstGeom>
          <a:noFill/>
          <a:ln w="2857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36CBBED-A369-E346-829B-198759259449}"/>
              </a:ext>
            </a:extLst>
          </p:cNvPr>
          <p:cNvSpPr/>
          <p:nvPr/>
        </p:nvSpPr>
        <p:spPr bwMode="auto">
          <a:xfrm>
            <a:off x="2590799" y="4470813"/>
            <a:ext cx="2575809" cy="210695"/>
          </a:xfrm>
          <a:prstGeom prst="rect">
            <a:avLst/>
          </a:prstGeom>
          <a:noFill/>
          <a:ln w="2857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3CCBF373-58E6-E811-DF6B-A0D0DBF9AA4D}"/>
              </a:ext>
            </a:extLst>
          </p:cNvPr>
          <p:cNvSpPr/>
          <p:nvPr/>
        </p:nvSpPr>
        <p:spPr bwMode="auto">
          <a:xfrm>
            <a:off x="2590799" y="4679010"/>
            <a:ext cx="2575809" cy="210695"/>
          </a:xfrm>
          <a:prstGeom prst="rect">
            <a:avLst/>
          </a:prstGeom>
          <a:noFill/>
          <a:ln w="2857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47C5078F-5473-31D3-6602-88431D08F5F9}"/>
              </a:ext>
            </a:extLst>
          </p:cNvPr>
          <p:cNvSpPr txBox="1"/>
          <p:nvPr/>
        </p:nvSpPr>
        <p:spPr>
          <a:xfrm>
            <a:off x="7961586" y="6358758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600" err="1">
                <a:latin typeface="+mn-lt"/>
                <a:cs typeface="Arial"/>
              </a:rPr>
              <a:t>Theocharis</a:t>
            </a:r>
            <a:r>
              <a:rPr lang="cs-CZ" sz="1600" dirty="0">
                <a:latin typeface="+mn-lt"/>
                <a:cs typeface="Arial"/>
              </a:rPr>
              <a:t> et al., 2018</a:t>
            </a:r>
          </a:p>
        </p:txBody>
      </p:sp>
    </p:spTree>
    <p:extLst>
      <p:ext uri="{BB962C8B-B14F-4D97-AF65-F5344CB8AC3E}">
        <p14:creationId xmlns:p14="http://schemas.microsoft.com/office/powerpoint/2010/main" val="3395676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694C75F-6EC1-1F39-3649-E9FFAA0DCF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23</a:t>
            </a:fld>
            <a:endParaRPr lang="en-GB" altLang="cs-CZ" noProof="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017EDDE-CFA8-0708-088A-A029004CC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cs typeface="Arial"/>
              </a:rPr>
              <a:t>The</a:t>
            </a:r>
            <a:r>
              <a:rPr lang="cs-CZ" dirty="0">
                <a:cs typeface="Arial"/>
              </a:rPr>
              <a:t> </a:t>
            </a:r>
            <a:r>
              <a:rPr lang="cs-CZ" dirty="0" err="1">
                <a:cs typeface="Arial"/>
              </a:rPr>
              <a:t>Personal</a:t>
            </a:r>
            <a:r>
              <a:rPr lang="cs-CZ" dirty="0">
                <a:cs typeface="Arial"/>
              </a:rPr>
              <a:t> and </a:t>
            </a:r>
            <a:r>
              <a:rPr lang="cs-CZ" dirty="0" err="1">
                <a:cs typeface="Arial"/>
              </a:rPr>
              <a:t>the</a:t>
            </a:r>
            <a:r>
              <a:rPr lang="cs-CZ" dirty="0">
                <a:cs typeface="Arial"/>
              </a:rPr>
              <a:t> </a:t>
            </a:r>
            <a:r>
              <a:rPr lang="cs-CZ" dirty="0" err="1">
                <a:cs typeface="Arial"/>
              </a:rPr>
              <a:t>Political</a:t>
            </a:r>
            <a:r>
              <a:rPr lang="cs-CZ" dirty="0">
                <a:cs typeface="Arial"/>
              </a:rPr>
              <a:t> </a:t>
            </a:r>
            <a:endParaRPr lang="cs-CZ" dirty="0"/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4696D941-27DA-07B0-034F-99EA5C520C6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SK"/>
          </a:p>
        </p:txBody>
      </p:sp>
      <p:pic>
        <p:nvPicPr>
          <p:cNvPr id="8" name="Picture 4" descr="Obsah obrázku interiér, postel, ležet, pohodlí&#10;&#10;Popis se vygeneroval automaticky.">
            <a:extLst>
              <a:ext uri="{FF2B5EF4-FFF2-40B4-BE49-F238E27FC236}">
                <a16:creationId xmlns:a16="http://schemas.microsoft.com/office/drawing/2014/main" id="{D0CCF5A8-8C73-C5E0-5AC0-3A40E0906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45" y="1246100"/>
            <a:ext cx="5997988" cy="448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8593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F84C3A-F6B5-942C-4870-27627A2E88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24</a:t>
            </a:fld>
            <a:endParaRPr lang="en-GB" altLang="cs-CZ" noProof="0" dirty="0"/>
          </a:p>
        </p:txBody>
      </p:sp>
      <p:pic>
        <p:nvPicPr>
          <p:cNvPr id="1040" name="Picture 16">
            <a:extLst>
              <a:ext uri="{FF2B5EF4-FFF2-40B4-BE49-F238E27FC236}">
                <a16:creationId xmlns:a16="http://schemas.microsoft.com/office/drawing/2014/main" id="{7C7AD503-A676-4FBD-DB2A-6ECB2E9E8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96" y="1867518"/>
            <a:ext cx="5555758" cy="312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 descr="Obsah obrázku žena, oblečení, květina, osoba&#10;&#10;Popis se vygeneroval automaticky.">
            <a:extLst>
              <a:ext uri="{FF2B5EF4-FFF2-40B4-BE49-F238E27FC236}">
                <a16:creationId xmlns:a16="http://schemas.microsoft.com/office/drawing/2014/main" id="{CDBE7C8F-1E17-96A7-AE37-B69DBE87D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312" y="1493617"/>
            <a:ext cx="5183529" cy="38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5268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1DCDE77-6EDE-0DE7-2D06-ADA68F7FA7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en-GB" altLang="cs-CZ" noProof="0" smtClean="0"/>
              <a:pPr>
                <a:spcAft>
                  <a:spcPts val="600"/>
                </a:spcAft>
              </a:pPr>
              <a:t>25</a:t>
            </a:fld>
            <a:endParaRPr lang="en-GB" altLang="cs-CZ" noProof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E0A3C6B2-C6E3-ED37-E8AE-494BA9857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3600" dirty="0"/>
              <a:t>New </a:t>
            </a:r>
            <a:r>
              <a:rPr lang="cs-CZ" sz="3600" dirty="0" err="1"/>
              <a:t>forms</a:t>
            </a:r>
            <a:r>
              <a:rPr lang="cs-CZ" sz="3600" dirty="0"/>
              <a:t> </a:t>
            </a:r>
            <a:r>
              <a:rPr lang="cs-CZ" sz="3600" dirty="0" err="1"/>
              <a:t>of</a:t>
            </a:r>
            <a:r>
              <a:rPr lang="cs-CZ" sz="3600" dirty="0"/>
              <a:t> </a:t>
            </a:r>
            <a:r>
              <a:rPr lang="cs-CZ" sz="3600" dirty="0" err="1"/>
              <a:t>participation</a:t>
            </a:r>
            <a:endParaRPr lang="cs-CZ" sz="3600" dirty="0">
              <a:cs typeface="Arial"/>
            </a:endParaRP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815B7FD4-0B28-414A-2FF1-7ECF1435B745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539574" y="1593144"/>
            <a:ext cx="9956784" cy="4133998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>
              <a:spcAft>
                <a:spcPts val="600"/>
              </a:spcAft>
              <a:buFont typeface="Wingdings,Sans-Serif" panose="020B0604020202020204" pitchFamily="34" charset="0"/>
              <a:buChar char="§"/>
            </a:pPr>
            <a:r>
              <a:rPr lang="en-GB" sz="2000" dirty="0"/>
              <a:t>O</a:t>
            </a:r>
            <a:r>
              <a:rPr lang="en-US" sz="2000" dirty="0" err="1"/>
              <a:t>pening</a:t>
            </a:r>
            <a:r>
              <a:rPr lang="en-US" sz="2000" dirty="0"/>
              <a:t> up the definition of participation: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GB" sz="2000" dirty="0">
                <a:solidFill>
                  <a:schemeClr val="tx2"/>
                </a:solidFill>
              </a:rPr>
              <a:t>‘</a:t>
            </a:r>
            <a:r>
              <a:rPr lang="en-GB" sz="2000" i="1" dirty="0">
                <a:solidFill>
                  <a:schemeClr val="tx2"/>
                </a:solidFill>
              </a:rPr>
              <a:t>any dimensions of social activity that are either</a:t>
            </a:r>
            <a:r>
              <a:rPr lang="en-US" sz="2000" i="1" dirty="0">
                <a:solidFill>
                  <a:schemeClr val="tx2"/>
                </a:solidFill>
              </a:rPr>
              <a:t> </a:t>
            </a:r>
            <a:r>
              <a:rPr lang="en-GB" sz="2000" i="1" dirty="0">
                <a:solidFill>
                  <a:schemeClr val="tx2"/>
                </a:solidFill>
              </a:rPr>
              <a:t>designed directly to inﬂuence government agencies and the policy process, or indirectly to impact civil society, or which attempt to alter systematic patterns of social </a:t>
            </a:r>
            <a:r>
              <a:rPr lang="en-GB" sz="2000" i="1" dirty="0" err="1">
                <a:solidFill>
                  <a:schemeClr val="tx2"/>
                </a:solidFill>
              </a:rPr>
              <a:t>behavior</a:t>
            </a:r>
            <a:r>
              <a:rPr lang="en-GB" sz="2000" dirty="0">
                <a:solidFill>
                  <a:schemeClr val="tx2"/>
                </a:solidFill>
              </a:rPr>
              <a:t>’</a:t>
            </a:r>
            <a:r>
              <a:rPr lang="en-GB" sz="2000" dirty="0"/>
              <a:t> (Norris, 2002: 16)</a:t>
            </a:r>
            <a:endParaRPr lang="en-US" sz="2000" dirty="0">
              <a:cs typeface="Arial"/>
            </a:endParaRPr>
          </a:p>
          <a:p>
            <a:pPr marL="251460" indent="-179705">
              <a:spcAft>
                <a:spcPts val="600"/>
              </a:spcAft>
              <a:buFont typeface="Wingdings,Sans-Serif" panose="020B0604020202020204" pitchFamily="34" charset="0"/>
              <a:buChar char="§"/>
            </a:pPr>
            <a:endParaRPr lang="en-GB" sz="2000" dirty="0"/>
          </a:p>
          <a:p>
            <a:pPr marL="251460" indent="-179705">
              <a:spcAft>
                <a:spcPts val="600"/>
              </a:spcAft>
              <a:buFont typeface="Wingdings,Sans-Serif" panose="020B0604020202020204" pitchFamily="34" charset="0"/>
              <a:buChar char="§"/>
            </a:pPr>
            <a:r>
              <a:rPr lang="en-GB" sz="2000" dirty="0"/>
              <a:t>Blurring the boundaries between political and civic participation</a:t>
            </a:r>
            <a:endParaRPr lang="en-US" sz="2000" dirty="0">
              <a:cs typeface="Arial"/>
            </a:endParaRPr>
          </a:p>
          <a:p>
            <a:pPr marL="251460" indent="-179705">
              <a:spcAft>
                <a:spcPts val="600"/>
              </a:spcAft>
            </a:pPr>
            <a:r>
              <a:rPr lang="en-GB" sz="2000" dirty="0"/>
              <a:t>Need to look for germs and projections of the political and public world in the private quarters and daily dealings of individual persons (Livingstone, 2005)</a:t>
            </a:r>
          </a:p>
          <a:p>
            <a:pPr marL="251460" indent="-179705">
              <a:spcAft>
                <a:spcPts val="600"/>
              </a:spcAft>
            </a:pPr>
            <a:endParaRPr lang="cs-CZ" sz="1300" dirty="0"/>
          </a:p>
        </p:txBody>
      </p:sp>
    </p:spTree>
    <p:extLst>
      <p:ext uri="{BB962C8B-B14F-4D97-AF65-F5344CB8AC3E}">
        <p14:creationId xmlns:p14="http://schemas.microsoft.com/office/powerpoint/2010/main" val="9226618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CBC706-B91F-3553-C5CB-54A063ACA7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26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235373-4A97-4A5C-BC67-07F822B26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K" dirty="0"/>
              <a:t>The personal is the political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8D93A3-5C35-951C-84DB-8FEA15C7B689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19999" y="1701505"/>
            <a:ext cx="6444729" cy="4139998"/>
          </a:xfrm>
        </p:spPr>
        <p:txBody>
          <a:bodyPr/>
          <a:lstStyle/>
          <a:p>
            <a:r>
              <a:rPr lang="en-GB" sz="2000" dirty="0">
                <a:effectLst/>
              </a:rPr>
              <a:t>Issues considered to be strictly personal in fact have their roots and projections in the political sphere -  often used in feminist reflections</a:t>
            </a:r>
          </a:p>
          <a:p>
            <a:pPr lvl="1"/>
            <a:r>
              <a:rPr lang="en-GB" sz="1800" dirty="0">
                <a:effectLst/>
              </a:rPr>
              <a:t>e.g. Carol </a:t>
            </a:r>
            <a:r>
              <a:rPr lang="en-GB" sz="1800" dirty="0" err="1">
                <a:effectLst/>
              </a:rPr>
              <a:t>Hanisch’s</a:t>
            </a:r>
            <a:r>
              <a:rPr lang="en-GB" sz="1800" dirty="0">
                <a:effectLst/>
              </a:rPr>
              <a:t> essay “The Personal is Political” (1970) spelled out the dilemma that plagued women’s discussions at that time regarding how to distinguish “therapy” from “political action.”</a:t>
            </a:r>
          </a:p>
          <a:p>
            <a:pPr marL="324000" lvl="1" indent="0">
              <a:buNone/>
            </a:pPr>
            <a:r>
              <a:rPr lang="en-GB" sz="1800" dirty="0">
                <a:effectLst/>
              </a:rPr>
              <a:t> </a:t>
            </a:r>
            <a:endParaRPr lang="en-GB" sz="1800" dirty="0"/>
          </a:p>
          <a:p>
            <a:r>
              <a:rPr lang="en-GB" sz="2000" dirty="0">
                <a:solidFill>
                  <a:srgbClr val="0000DC"/>
                </a:solidFill>
              </a:rPr>
              <a:t>Question of one’s identity </a:t>
            </a:r>
            <a:r>
              <a:rPr lang="en-GB" sz="2000" dirty="0"/>
              <a:t>in everyday life is on its own political, when we consider the inherent power struggle in society (</a:t>
            </a:r>
            <a:r>
              <a:rPr lang="en-GB" sz="2000" dirty="0" err="1"/>
              <a:t>Mouffe</a:t>
            </a:r>
            <a:r>
              <a:rPr lang="en-GB" sz="2000" dirty="0"/>
              <a:t>, 2005)</a:t>
            </a:r>
          </a:p>
          <a:p>
            <a:endParaRPr lang="en-SK" sz="2000" dirty="0"/>
          </a:p>
        </p:txBody>
      </p:sp>
      <p:pic>
        <p:nvPicPr>
          <p:cNvPr id="2" name="Obrázek 1" descr="Obsah obrázku oblečení, venku, osoba, Lidská tvář&#10;&#10;Popis se vygeneroval automaticky.">
            <a:extLst>
              <a:ext uri="{FF2B5EF4-FFF2-40B4-BE49-F238E27FC236}">
                <a16:creationId xmlns:a16="http://schemas.microsoft.com/office/drawing/2014/main" id="{62CAF0BC-2F2F-09E7-D9C8-1282C5959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0055" y="2130699"/>
            <a:ext cx="3873060" cy="284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5232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CBC706-B91F-3553-C5CB-54A063ACA7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27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235373-4A97-4A5C-BC67-07F822B26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K" dirty="0"/>
              <a:t>The personal is the political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8D93A3-5C35-951C-84DB-8FEA15C7B689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662126" y="1711150"/>
            <a:ext cx="6917361" cy="4130353"/>
          </a:xfrm>
        </p:spPr>
        <p:txBody>
          <a:bodyPr/>
          <a:lstStyle/>
          <a:p>
            <a:r>
              <a:rPr lang="en-GB" sz="2000" dirty="0"/>
              <a:t>Social media are primarily used for connection and communication with people</a:t>
            </a:r>
          </a:p>
          <a:p>
            <a:r>
              <a:rPr lang="en-GB" sz="2000" dirty="0">
                <a:solidFill>
                  <a:srgbClr val="0000DC"/>
                </a:solidFill>
                <a:effectLst/>
              </a:rPr>
              <a:t>Personal is a building block of how social media are being used</a:t>
            </a:r>
          </a:p>
          <a:p>
            <a:r>
              <a:rPr lang="en-GB" sz="2000" dirty="0">
                <a:solidFill>
                  <a:srgbClr val="FF0000"/>
                </a:solidFill>
              </a:rPr>
              <a:t>BUT</a:t>
            </a:r>
            <a:r>
              <a:rPr lang="en-GB" sz="2000" dirty="0"/>
              <a:t> personal can often become political with/without the users intent</a:t>
            </a:r>
          </a:p>
          <a:p>
            <a:r>
              <a:rPr lang="en-GB" sz="2000" dirty="0">
                <a:solidFill>
                  <a:srgbClr val="0000DC"/>
                </a:solidFill>
              </a:rPr>
              <a:t>In social media political and personal are often interconnected and impossible to separate</a:t>
            </a:r>
            <a:endParaRPr lang="en-GB" sz="2000" dirty="0">
              <a:solidFill>
                <a:srgbClr val="0000DC"/>
              </a:solidFill>
              <a:effectLst/>
            </a:endParaRPr>
          </a:p>
        </p:txBody>
      </p:sp>
      <p:pic>
        <p:nvPicPr>
          <p:cNvPr id="6" name="Picture 6" descr="Obsah obrázku osoba, venku, boty, strom&#10;&#10;Popis se vygeneroval automaticky.">
            <a:extLst>
              <a:ext uri="{FF2B5EF4-FFF2-40B4-BE49-F238E27FC236}">
                <a16:creationId xmlns:a16="http://schemas.microsoft.com/office/drawing/2014/main" id="{7E8AA29D-1C03-7CC5-D60C-F1E5748CA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263" y="1516581"/>
            <a:ext cx="3043091" cy="432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1705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EC9ED58-57E8-1054-9BC1-C375AD4090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28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F372D3D-4D7C-7F9C-D9A0-C533CF78E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cs typeface="Arial"/>
              </a:rPr>
              <a:t>Subactivism</a:t>
            </a:r>
            <a:endParaRPr lang="cs-CZ" dirty="0" err="1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E199108-01C1-891F-C7CA-06507E4B1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 vert="horz" lIns="0" tIns="0" rIns="0" bIns="0" rtlCol="0" anchor="t">
            <a:noAutofit/>
          </a:bodyPr>
          <a:lstStyle/>
          <a:p>
            <a:pPr marL="71755" indent="0">
              <a:buNone/>
            </a:pPr>
            <a:r>
              <a:rPr lang="cs-CZ" i="1" dirty="0">
                <a:solidFill>
                  <a:srgbClr val="0000DC"/>
                </a:solidFill>
                <a:cs typeface="Arial"/>
              </a:rPr>
              <a:t>= „</a:t>
            </a:r>
            <a:r>
              <a:rPr lang="en-GB" i="1" dirty="0">
                <a:solidFill>
                  <a:srgbClr val="0000DC"/>
                </a:solidFill>
                <a:cs typeface="Arial"/>
              </a:rPr>
              <a:t>small-scale, often individual decisions and actions that have either a political or ethical frame of reference (or both) and remain submerged in everyday life” (</a:t>
            </a:r>
            <a:r>
              <a:rPr lang="en-GB" i="1" dirty="0" err="1">
                <a:solidFill>
                  <a:srgbClr val="0000DC"/>
                </a:solidFill>
                <a:cs typeface="Arial"/>
              </a:rPr>
              <a:t>Bakardjieva</a:t>
            </a:r>
            <a:r>
              <a:rPr lang="en-GB" i="1" dirty="0">
                <a:solidFill>
                  <a:srgbClr val="0000DC"/>
                </a:solidFill>
                <a:cs typeface="Arial"/>
              </a:rPr>
              <a:t>, 2009)</a:t>
            </a:r>
            <a:endParaRPr lang="cs-CZ" i="1" dirty="0">
              <a:solidFill>
                <a:srgbClr val="0000DC"/>
              </a:solidFill>
              <a:cs typeface="Arial"/>
            </a:endParaRPr>
          </a:p>
          <a:p>
            <a:pPr marL="71755" indent="0">
              <a:buNone/>
            </a:pPr>
            <a:endParaRPr lang="cs-CZ" sz="2400" dirty="0">
              <a:cs typeface="Arial"/>
            </a:endParaRPr>
          </a:p>
          <a:p>
            <a:pPr marL="251460" indent="-179705"/>
            <a:r>
              <a:rPr lang="en-GB" sz="2000" dirty="0"/>
              <a:t>I</a:t>
            </a:r>
            <a:r>
              <a:rPr lang="en-GB" sz="2000" dirty="0">
                <a:effectLst/>
              </a:rPr>
              <a:t>ts locus is the private sphere or the small social world </a:t>
            </a:r>
          </a:p>
          <a:p>
            <a:pPr marL="251460" indent="-179705"/>
            <a:r>
              <a:rPr lang="en-GB" sz="2000" dirty="0"/>
              <a:t>R</a:t>
            </a:r>
            <a:r>
              <a:rPr lang="en-GB" sz="2000" dirty="0">
                <a:effectLst/>
              </a:rPr>
              <a:t>ooted in the subject but necessarily involves </a:t>
            </a:r>
            <a:r>
              <a:rPr lang="en-GB" sz="2000" dirty="0">
                <a:solidFill>
                  <a:srgbClr val="0000DC"/>
                </a:solidFill>
                <a:effectLst/>
              </a:rPr>
              <a:t>collective identities </a:t>
            </a:r>
            <a:r>
              <a:rPr lang="en-GB" sz="2000" dirty="0">
                <a:effectLst/>
              </a:rPr>
              <a:t>often in an imagined form </a:t>
            </a:r>
            <a:endParaRPr lang="en-GB" sz="2000" dirty="0"/>
          </a:p>
          <a:p>
            <a:pPr marL="251460" indent="-179705"/>
            <a:r>
              <a:rPr lang="en-GB" sz="2000" dirty="0">
                <a:effectLst/>
              </a:rPr>
              <a:t>The decisions and actions that constitute it have </a:t>
            </a:r>
            <a:r>
              <a:rPr lang="en-GB" sz="2000" dirty="0">
                <a:solidFill>
                  <a:srgbClr val="0000DC"/>
                </a:solidFill>
                <a:effectLst/>
              </a:rPr>
              <a:t>no permanent place in a person’s agenda</a:t>
            </a:r>
          </a:p>
          <a:p>
            <a:pPr marL="251460" indent="-179705"/>
            <a:r>
              <a:rPr lang="en-GB" sz="2000" dirty="0">
                <a:effectLst/>
              </a:rPr>
              <a:t>They </a:t>
            </a:r>
            <a:r>
              <a:rPr lang="en-GB" sz="2000" dirty="0">
                <a:solidFill>
                  <a:srgbClr val="0000DC"/>
                </a:solidFill>
                <a:effectLst/>
              </a:rPr>
              <a:t>arise spontaneously</a:t>
            </a:r>
            <a:r>
              <a:rPr lang="en-GB" sz="2000" dirty="0">
                <a:effectLst/>
              </a:rPr>
              <a:t>, often as new dimensions of work, homemaking, parenting, </a:t>
            </a:r>
            <a:r>
              <a:rPr lang="en-GB" sz="2000" dirty="0"/>
              <a:t>entertainment</a:t>
            </a:r>
            <a:endParaRPr lang="en-GB" dirty="0"/>
          </a:p>
          <a:p>
            <a:pPr marL="251460" indent="-179705"/>
            <a:endParaRPr lang="cs-CZ" dirty="0">
              <a:cs typeface="Arial"/>
            </a:endParaRPr>
          </a:p>
          <a:p>
            <a:pPr marL="251460" indent="-179705"/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36557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EDE5CA-B8C7-8F81-6072-447413788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29</a:t>
            </a:fld>
            <a:endParaRPr lang="en-GB" altLang="cs-CZ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B131B9A-F8B7-67EF-2277-BAB5E0FB7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K" dirty="0"/>
              <a:t>Subactivism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BFF1DA-F640-5148-4DB9-41869594B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999" y="1588265"/>
            <a:ext cx="10753199" cy="4139998"/>
          </a:xfrm>
        </p:spPr>
        <p:txBody>
          <a:bodyPr/>
          <a:lstStyle/>
          <a:p>
            <a:r>
              <a:rPr lang="en-GB" dirty="0"/>
              <a:t>I</a:t>
            </a:r>
            <a:r>
              <a:rPr lang="en-SK" dirty="0"/>
              <a:t>n online environment activities such as reposting, using hashtags or flagging and reporting can be highly political</a:t>
            </a:r>
          </a:p>
          <a:p>
            <a:endParaRPr lang="en-SK" dirty="0"/>
          </a:p>
          <a:p>
            <a:r>
              <a:rPr lang="en-GB" dirty="0"/>
              <a:t>Leads to </a:t>
            </a:r>
            <a:r>
              <a:rPr lang="en-GB" dirty="0">
                <a:solidFill>
                  <a:srgbClr val="0000DC"/>
                </a:solidFill>
              </a:rPr>
              <a:t>creation of communities that are not bound geographically</a:t>
            </a:r>
            <a:r>
              <a:rPr lang="en-GB" dirty="0"/>
              <a:t> – bound by shared interests and beliefs</a:t>
            </a:r>
          </a:p>
          <a:p>
            <a:endParaRPr lang="en-GB" dirty="0"/>
          </a:p>
          <a:p>
            <a:r>
              <a:rPr lang="en-GB" dirty="0"/>
              <a:t>Representation of one’s own identity becomes political on social media especially if they are part of </a:t>
            </a:r>
            <a:r>
              <a:rPr lang="en-GB" dirty="0">
                <a:solidFill>
                  <a:srgbClr val="0000DC"/>
                </a:solidFill>
              </a:rPr>
              <a:t>marginalized community</a:t>
            </a:r>
            <a:endParaRPr lang="en-SK" dirty="0">
              <a:solidFill>
                <a:srgbClr val="0000DC"/>
              </a:solidFill>
            </a:endParaRPr>
          </a:p>
          <a:p>
            <a:endParaRPr lang="en-SK" dirty="0"/>
          </a:p>
        </p:txBody>
      </p:sp>
    </p:spTree>
    <p:extLst>
      <p:ext uri="{BB962C8B-B14F-4D97-AF65-F5344CB8AC3E}">
        <p14:creationId xmlns:p14="http://schemas.microsoft.com/office/powerpoint/2010/main" val="594071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003BD45-DACD-5FE6-87DE-F448F3F24E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3</a:t>
            </a:fld>
            <a:endParaRPr lang="en-GB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87F17BD-EF33-D420-4306-A44BE0EE6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738" y="620065"/>
            <a:ext cx="10753200" cy="451576"/>
          </a:xfrm>
        </p:spPr>
        <p:txBody>
          <a:bodyPr/>
          <a:lstStyle/>
          <a:p>
            <a:r>
              <a:rPr lang="cs-CZ" dirty="0" err="1">
                <a:cs typeface="Arial"/>
              </a:rPr>
              <a:t>Road</a:t>
            </a:r>
            <a:r>
              <a:rPr lang="cs-CZ" dirty="0">
                <a:cs typeface="Arial"/>
              </a:rPr>
              <a:t> to </a:t>
            </a:r>
            <a:r>
              <a:rPr lang="cs-CZ" dirty="0" err="1">
                <a:cs typeface="Arial"/>
              </a:rPr>
              <a:t>participation</a:t>
            </a:r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2ACB01B6-6649-FB1D-53D5-A7341BD5CEEA}"/>
              </a:ext>
            </a:extLst>
          </p:cNvPr>
          <p:cNvGrpSpPr/>
          <p:nvPr/>
        </p:nvGrpSpPr>
        <p:grpSpPr>
          <a:xfrm>
            <a:off x="4791301" y="3073998"/>
            <a:ext cx="2139978" cy="1588035"/>
            <a:chOff x="4612252" y="2273175"/>
            <a:chExt cx="771481" cy="585279"/>
          </a:xfrm>
          <a:solidFill>
            <a:schemeClr val="bg2">
              <a:lumMod val="90000"/>
            </a:schemeClr>
          </a:solidFill>
        </p:grpSpPr>
        <p:sp>
          <p:nvSpPr>
            <p:cNvPr id="26" name="Freeform 3">
              <a:extLst>
                <a:ext uri="{FF2B5EF4-FFF2-40B4-BE49-F238E27FC236}">
                  <a16:creationId xmlns:a16="http://schemas.microsoft.com/office/drawing/2014/main" id="{538181A5-C89B-C41C-DF1A-5EA4B7E699EF}"/>
                </a:ext>
              </a:extLst>
            </p:cNvPr>
            <p:cNvSpPr/>
            <p:nvPr/>
          </p:nvSpPr>
          <p:spPr>
            <a:xfrm>
              <a:off x="4612252" y="2311275"/>
              <a:ext cx="771481" cy="547179"/>
            </a:xfrm>
            <a:custGeom>
              <a:avLst/>
              <a:gdLst/>
              <a:ahLst/>
              <a:cxnLst/>
              <a:rect l="l" t="t" r="r" b="b"/>
              <a:pathLst>
                <a:path w="771481" h="547179">
                  <a:moveTo>
                    <a:pt x="117280" y="0"/>
                  </a:moveTo>
                  <a:lnTo>
                    <a:pt x="654201" y="0"/>
                  </a:lnTo>
                  <a:cubicBezTo>
                    <a:pt x="718973" y="0"/>
                    <a:pt x="771481" y="52508"/>
                    <a:pt x="771481" y="117280"/>
                  </a:cubicBezTo>
                  <a:lnTo>
                    <a:pt x="771481" y="429899"/>
                  </a:lnTo>
                  <a:cubicBezTo>
                    <a:pt x="771481" y="461004"/>
                    <a:pt x="759125" y="490834"/>
                    <a:pt x="737131" y="512829"/>
                  </a:cubicBezTo>
                  <a:cubicBezTo>
                    <a:pt x="715136" y="534823"/>
                    <a:pt x="685306" y="547179"/>
                    <a:pt x="654201" y="547179"/>
                  </a:cubicBezTo>
                  <a:lnTo>
                    <a:pt x="117280" y="547179"/>
                  </a:lnTo>
                  <a:cubicBezTo>
                    <a:pt x="52508" y="547179"/>
                    <a:pt x="0" y="494671"/>
                    <a:pt x="0" y="429899"/>
                  </a:cubicBezTo>
                  <a:lnTo>
                    <a:pt x="0" y="117280"/>
                  </a:lnTo>
                  <a:cubicBezTo>
                    <a:pt x="0" y="86175"/>
                    <a:pt x="12356" y="56345"/>
                    <a:pt x="34351" y="34351"/>
                  </a:cubicBezTo>
                  <a:cubicBezTo>
                    <a:pt x="56345" y="12356"/>
                    <a:pt x="86175" y="0"/>
                    <a:pt x="117280" y="0"/>
                  </a:cubicBezTo>
                  <a:close/>
                </a:path>
              </a:pathLst>
            </a:custGeom>
            <a:solidFill>
              <a:srgbClr val="969696"/>
            </a:solidFill>
          </p:spPr>
          <p:txBody>
            <a:bodyPr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SK"/>
            </a:p>
          </p:txBody>
        </p:sp>
        <p:sp>
          <p:nvSpPr>
            <p:cNvPr id="27" name="TextBox 4">
              <a:extLst>
                <a:ext uri="{FF2B5EF4-FFF2-40B4-BE49-F238E27FC236}">
                  <a16:creationId xmlns:a16="http://schemas.microsoft.com/office/drawing/2014/main" id="{BEE5ADB7-4042-A3F9-A7D2-4DEA9FADD441}"/>
                </a:ext>
              </a:extLst>
            </p:cNvPr>
            <p:cNvSpPr txBox="1"/>
            <p:nvPr/>
          </p:nvSpPr>
          <p:spPr>
            <a:xfrm>
              <a:off x="4612252" y="2273175"/>
              <a:ext cx="771481" cy="585279"/>
            </a:xfrm>
            <a:prstGeom prst="rect">
              <a:avLst/>
            </a:prstGeom>
            <a:solidFill>
              <a:srgbClr val="969696"/>
            </a:solidFill>
          </p:spPr>
          <p:txBody>
            <a:bodyPr lIns="50800" tIns="50800" rIns="50800" bIns="50800" rtlCol="0" anchor="ctr"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360"/>
                </a:lnSpc>
              </a:pPr>
              <a:r>
                <a:rPr lang="en-US" sz="2400">
                  <a:latin typeface="Canva Sans"/>
                </a:rPr>
                <a:t>Informed citizen</a:t>
              </a:r>
            </a:p>
          </p:txBody>
        </p:sp>
      </p:grpSp>
      <p:grpSp>
        <p:nvGrpSpPr>
          <p:cNvPr id="7" name="Group 5">
            <a:extLst>
              <a:ext uri="{FF2B5EF4-FFF2-40B4-BE49-F238E27FC236}">
                <a16:creationId xmlns:a16="http://schemas.microsoft.com/office/drawing/2014/main" id="{AD398C59-2662-1366-725F-74DC95FDAD43}"/>
              </a:ext>
            </a:extLst>
          </p:cNvPr>
          <p:cNvGrpSpPr/>
          <p:nvPr/>
        </p:nvGrpSpPr>
        <p:grpSpPr>
          <a:xfrm>
            <a:off x="9344581" y="3073993"/>
            <a:ext cx="2139978" cy="1588033"/>
            <a:chOff x="9165532" y="2207899"/>
            <a:chExt cx="771481" cy="585279"/>
          </a:xfrm>
          <a:solidFill>
            <a:schemeClr val="bg2">
              <a:lumMod val="90000"/>
            </a:schemeClr>
          </a:solidFill>
        </p:grpSpPr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2728E311-360C-3D4B-213F-23B8D991F03F}"/>
                </a:ext>
              </a:extLst>
            </p:cNvPr>
            <p:cNvSpPr/>
            <p:nvPr/>
          </p:nvSpPr>
          <p:spPr>
            <a:xfrm>
              <a:off x="9165532" y="2245999"/>
              <a:ext cx="771481" cy="547179"/>
            </a:xfrm>
            <a:custGeom>
              <a:avLst/>
              <a:gdLst/>
              <a:ahLst/>
              <a:cxnLst/>
              <a:rect l="l" t="t" r="r" b="b"/>
              <a:pathLst>
                <a:path w="771481" h="547179">
                  <a:moveTo>
                    <a:pt x="117280" y="0"/>
                  </a:moveTo>
                  <a:lnTo>
                    <a:pt x="654201" y="0"/>
                  </a:lnTo>
                  <a:cubicBezTo>
                    <a:pt x="718973" y="0"/>
                    <a:pt x="771481" y="52508"/>
                    <a:pt x="771481" y="117280"/>
                  </a:cubicBezTo>
                  <a:lnTo>
                    <a:pt x="771481" y="429899"/>
                  </a:lnTo>
                  <a:cubicBezTo>
                    <a:pt x="771481" y="461004"/>
                    <a:pt x="759125" y="490834"/>
                    <a:pt x="737131" y="512829"/>
                  </a:cubicBezTo>
                  <a:cubicBezTo>
                    <a:pt x="715136" y="534823"/>
                    <a:pt x="685306" y="547179"/>
                    <a:pt x="654201" y="547179"/>
                  </a:cubicBezTo>
                  <a:lnTo>
                    <a:pt x="117280" y="547179"/>
                  </a:lnTo>
                  <a:cubicBezTo>
                    <a:pt x="52508" y="547179"/>
                    <a:pt x="0" y="494671"/>
                    <a:pt x="0" y="429899"/>
                  </a:cubicBezTo>
                  <a:lnTo>
                    <a:pt x="0" y="117280"/>
                  </a:lnTo>
                  <a:cubicBezTo>
                    <a:pt x="0" y="86175"/>
                    <a:pt x="12356" y="56345"/>
                    <a:pt x="34351" y="34351"/>
                  </a:cubicBezTo>
                  <a:cubicBezTo>
                    <a:pt x="56345" y="12356"/>
                    <a:pt x="86175" y="0"/>
                    <a:pt x="117280" y="0"/>
                  </a:cubicBezTo>
                  <a:close/>
                </a:path>
              </a:pathLst>
            </a:custGeom>
            <a:grpFill/>
          </p:spPr>
          <p:txBody>
            <a:bodyPr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SK"/>
            </a:p>
          </p:txBody>
        </p:sp>
        <p:sp>
          <p:nvSpPr>
            <p:cNvPr id="25" name="TextBox 7">
              <a:extLst>
                <a:ext uri="{FF2B5EF4-FFF2-40B4-BE49-F238E27FC236}">
                  <a16:creationId xmlns:a16="http://schemas.microsoft.com/office/drawing/2014/main" id="{DD0A2FAA-A99F-5638-3D6B-8E3C67B985E3}"/>
                </a:ext>
              </a:extLst>
            </p:cNvPr>
            <p:cNvSpPr txBox="1"/>
            <p:nvPr/>
          </p:nvSpPr>
          <p:spPr>
            <a:xfrm>
              <a:off x="9165532" y="2207899"/>
              <a:ext cx="771481" cy="585279"/>
            </a:xfrm>
            <a:prstGeom prst="rect">
              <a:avLst/>
            </a:prstGeom>
            <a:solidFill>
              <a:srgbClr val="969696"/>
            </a:solidFill>
          </p:spPr>
          <p:txBody>
            <a:bodyPr lIns="50800" tIns="50800" rIns="50800" bIns="50800" rtlCol="0" anchor="ctr"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360"/>
                </a:lnSpc>
              </a:pPr>
              <a:r>
                <a:rPr lang="en-US" sz="2400">
                  <a:latin typeface="Canva Sans"/>
                </a:rPr>
                <a:t>Political participation</a:t>
              </a:r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B2B730F1-8EA3-C023-1083-3B7F76513559}"/>
              </a:ext>
            </a:extLst>
          </p:cNvPr>
          <p:cNvGrpSpPr/>
          <p:nvPr/>
        </p:nvGrpSpPr>
        <p:grpSpPr>
          <a:xfrm>
            <a:off x="610849" y="3125687"/>
            <a:ext cx="2139978" cy="1588035"/>
            <a:chOff x="431800" y="2324864"/>
            <a:chExt cx="771481" cy="585279"/>
          </a:xfrm>
          <a:solidFill>
            <a:schemeClr val="bg2">
              <a:lumMod val="90000"/>
            </a:schemeClr>
          </a:solidFill>
        </p:grpSpPr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85AA92B8-8E39-59D8-B9BC-B08E216D0E6C}"/>
                </a:ext>
              </a:extLst>
            </p:cNvPr>
            <p:cNvSpPr/>
            <p:nvPr/>
          </p:nvSpPr>
          <p:spPr>
            <a:xfrm>
              <a:off x="431800" y="2362964"/>
              <a:ext cx="771481" cy="547179"/>
            </a:xfrm>
            <a:custGeom>
              <a:avLst/>
              <a:gdLst/>
              <a:ahLst/>
              <a:cxnLst/>
              <a:rect l="l" t="t" r="r" b="b"/>
              <a:pathLst>
                <a:path w="771481" h="547179">
                  <a:moveTo>
                    <a:pt x="117280" y="0"/>
                  </a:moveTo>
                  <a:lnTo>
                    <a:pt x="654201" y="0"/>
                  </a:lnTo>
                  <a:cubicBezTo>
                    <a:pt x="718973" y="0"/>
                    <a:pt x="771481" y="52508"/>
                    <a:pt x="771481" y="117280"/>
                  </a:cubicBezTo>
                  <a:lnTo>
                    <a:pt x="771481" y="429899"/>
                  </a:lnTo>
                  <a:cubicBezTo>
                    <a:pt x="771481" y="461004"/>
                    <a:pt x="759125" y="490834"/>
                    <a:pt x="737131" y="512829"/>
                  </a:cubicBezTo>
                  <a:cubicBezTo>
                    <a:pt x="715136" y="534823"/>
                    <a:pt x="685306" y="547179"/>
                    <a:pt x="654201" y="547179"/>
                  </a:cubicBezTo>
                  <a:lnTo>
                    <a:pt x="117280" y="547179"/>
                  </a:lnTo>
                  <a:cubicBezTo>
                    <a:pt x="52508" y="547179"/>
                    <a:pt x="0" y="494671"/>
                    <a:pt x="0" y="429899"/>
                  </a:cubicBezTo>
                  <a:lnTo>
                    <a:pt x="0" y="117280"/>
                  </a:lnTo>
                  <a:cubicBezTo>
                    <a:pt x="0" y="86175"/>
                    <a:pt x="12356" y="56345"/>
                    <a:pt x="34351" y="34351"/>
                  </a:cubicBezTo>
                  <a:cubicBezTo>
                    <a:pt x="56345" y="12356"/>
                    <a:pt x="86175" y="0"/>
                    <a:pt x="117280" y="0"/>
                  </a:cubicBezTo>
                  <a:close/>
                </a:path>
              </a:pathLst>
            </a:custGeom>
            <a:solidFill>
              <a:srgbClr val="969696"/>
            </a:solidFill>
          </p:spPr>
          <p:txBody>
            <a:bodyPr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SK"/>
            </a:p>
          </p:txBody>
        </p:sp>
        <p:sp>
          <p:nvSpPr>
            <p:cNvPr id="23" name="TextBox 10">
              <a:extLst>
                <a:ext uri="{FF2B5EF4-FFF2-40B4-BE49-F238E27FC236}">
                  <a16:creationId xmlns:a16="http://schemas.microsoft.com/office/drawing/2014/main" id="{2EB40B17-19F8-394B-2684-15D3082806BC}"/>
                </a:ext>
              </a:extLst>
            </p:cNvPr>
            <p:cNvSpPr txBox="1"/>
            <p:nvPr/>
          </p:nvSpPr>
          <p:spPr>
            <a:xfrm>
              <a:off x="431800" y="2324864"/>
              <a:ext cx="771481" cy="585279"/>
            </a:xfrm>
            <a:prstGeom prst="rect">
              <a:avLst/>
            </a:prstGeom>
            <a:solidFill>
              <a:srgbClr val="969696"/>
            </a:solidFill>
          </p:spPr>
          <p:txBody>
            <a:bodyPr lIns="50800" tIns="50800" rIns="50800" bIns="50800" rtlCol="0" anchor="ctr"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360"/>
                </a:lnSpc>
              </a:pPr>
              <a:r>
                <a:rPr lang="en-US" sz="2400">
                  <a:latin typeface="Canva Sans"/>
                </a:rPr>
                <a:t>Independent media</a:t>
              </a:r>
            </a:p>
          </p:txBody>
        </p:sp>
      </p:grpSp>
      <p:sp>
        <p:nvSpPr>
          <p:cNvPr id="11" name="AutoShape 17">
            <a:extLst>
              <a:ext uri="{FF2B5EF4-FFF2-40B4-BE49-F238E27FC236}">
                <a16:creationId xmlns:a16="http://schemas.microsoft.com/office/drawing/2014/main" id="{C04E3FF4-DC31-EEDF-58B9-5A475D58B267}"/>
              </a:ext>
            </a:extLst>
          </p:cNvPr>
          <p:cNvSpPr/>
          <p:nvPr/>
        </p:nvSpPr>
        <p:spPr>
          <a:xfrm>
            <a:off x="3205517" y="3868013"/>
            <a:ext cx="1038609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SK"/>
          </a:p>
        </p:txBody>
      </p:sp>
      <p:sp>
        <p:nvSpPr>
          <p:cNvPr id="12" name="AutoShape 18">
            <a:extLst>
              <a:ext uri="{FF2B5EF4-FFF2-40B4-BE49-F238E27FC236}">
                <a16:creationId xmlns:a16="http://schemas.microsoft.com/office/drawing/2014/main" id="{064F2D11-E902-41E2-5564-26D761FB16AF}"/>
              </a:ext>
            </a:extLst>
          </p:cNvPr>
          <p:cNvSpPr/>
          <p:nvPr/>
        </p:nvSpPr>
        <p:spPr>
          <a:xfrm flipV="1">
            <a:off x="7626472" y="3861206"/>
            <a:ext cx="1022916" cy="13614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SK"/>
          </a:p>
        </p:txBody>
      </p:sp>
      <p:pic>
        <p:nvPicPr>
          <p:cNvPr id="15" name="Picture 63" descr="A group of people giving each other a high five&#10;&#10;Description automatically generated">
            <a:extLst>
              <a:ext uri="{FF2B5EF4-FFF2-40B4-BE49-F238E27FC236}">
                <a16:creationId xmlns:a16="http://schemas.microsoft.com/office/drawing/2014/main" id="{23248FB3-1C8E-678F-2198-77C2717FF3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025" y="2390083"/>
            <a:ext cx="1020447" cy="1020447"/>
          </a:xfrm>
          <a:prstGeom prst="rect">
            <a:avLst/>
          </a:prstGeom>
        </p:spPr>
      </p:pic>
      <p:pic>
        <p:nvPicPr>
          <p:cNvPr id="16" name="Picture 65" descr="A blue drawing of a megaphone and speech bubble&#10;&#10;Description automatically generated">
            <a:extLst>
              <a:ext uri="{FF2B5EF4-FFF2-40B4-BE49-F238E27FC236}">
                <a16:creationId xmlns:a16="http://schemas.microsoft.com/office/drawing/2014/main" id="{23492D3F-FA53-17F9-C190-1478D44C52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51" y="2321871"/>
            <a:ext cx="1268987" cy="1268987"/>
          </a:xfrm>
          <a:prstGeom prst="rect">
            <a:avLst/>
          </a:prstGeom>
        </p:spPr>
      </p:pic>
      <p:pic>
        <p:nvPicPr>
          <p:cNvPr id="17" name="Picture 67" descr="A blue drawing of a person and a chat bubble&#10;&#10;Description automatically generated">
            <a:extLst>
              <a:ext uri="{FF2B5EF4-FFF2-40B4-BE49-F238E27FC236}">
                <a16:creationId xmlns:a16="http://schemas.microsoft.com/office/drawing/2014/main" id="{59247814-41A9-984C-D731-0DD0FCF935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398" y="2367139"/>
            <a:ext cx="1137461" cy="113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8385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4EDB99-FAFB-48B1-B681-5319185BB3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30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005DF3-AE7A-AD2E-D7B5-9FB4667E6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630000"/>
            <a:ext cx="10753200" cy="451576"/>
          </a:xfrm>
        </p:spPr>
        <p:txBody>
          <a:bodyPr/>
          <a:lstStyle/>
          <a:p>
            <a:r>
              <a:rPr lang="en-SK" dirty="0"/>
              <a:t>Subactivism on social media</a:t>
            </a:r>
          </a:p>
        </p:txBody>
      </p:sp>
      <p:pic>
        <p:nvPicPr>
          <p:cNvPr id="19" name="Content Placeholder 18" descr="Two women in underwear touching their stomachs&#10;&#10;Description automatically generated">
            <a:extLst>
              <a:ext uri="{FF2B5EF4-FFF2-40B4-BE49-F238E27FC236}">
                <a16:creationId xmlns:a16="http://schemas.microsoft.com/office/drawing/2014/main" id="{B81BCD76-4382-22CB-00EB-E5A99114B7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653135"/>
            <a:ext cx="2547837" cy="3551730"/>
          </a:xfrm>
        </p:spPr>
      </p:pic>
      <p:pic>
        <p:nvPicPr>
          <p:cNvPr id="21" name="Picture 20" descr="A person in a swimsuit&#10;&#10;Description automatically generated">
            <a:extLst>
              <a:ext uri="{FF2B5EF4-FFF2-40B4-BE49-F238E27FC236}">
                <a16:creationId xmlns:a16="http://schemas.microsoft.com/office/drawing/2014/main" id="{63ED07B9-1631-EA64-3FED-03F760C883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43" y="3038079"/>
            <a:ext cx="2576270" cy="3551730"/>
          </a:xfrm>
          <a:prstGeom prst="rect">
            <a:avLst/>
          </a:prstGeom>
        </p:spPr>
      </p:pic>
      <p:pic>
        <p:nvPicPr>
          <p:cNvPr id="23" name="Picture 22" descr="A person in a white dress in a theater&#10;&#10;Description automatically generated">
            <a:extLst>
              <a:ext uri="{FF2B5EF4-FFF2-40B4-BE49-F238E27FC236}">
                <a16:creationId xmlns:a16="http://schemas.microsoft.com/office/drawing/2014/main" id="{5A5EBAB5-9411-7FC8-4524-2E4DED18F8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606" y="1595545"/>
            <a:ext cx="2547838" cy="3590927"/>
          </a:xfrm>
          <a:prstGeom prst="rect">
            <a:avLst/>
          </a:prstGeom>
        </p:spPr>
      </p:pic>
      <p:pic>
        <p:nvPicPr>
          <p:cNvPr id="25" name="Picture 24" descr="A person in a garment&#10;&#10;Description automatically generated">
            <a:extLst>
              <a:ext uri="{FF2B5EF4-FFF2-40B4-BE49-F238E27FC236}">
                <a16:creationId xmlns:a16="http://schemas.microsoft.com/office/drawing/2014/main" id="{75702EC6-1C57-A86B-DCF6-3F56A5ECE3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182" y="3160809"/>
            <a:ext cx="246281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162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42F871-A2DD-45FB-8206-33A4E4058D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31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B7DBE02-15A3-5E83-013B-27BF7DFC9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K" dirty="0"/>
              <a:t>Subactivism on social media</a:t>
            </a:r>
          </a:p>
        </p:txBody>
      </p:sp>
      <p:pic>
        <p:nvPicPr>
          <p:cNvPr id="6" name="Content Placeholder 5" descr="A person holding vegetables in her hand&#10;&#10;Description automatically generated">
            <a:extLst>
              <a:ext uri="{FF2B5EF4-FFF2-40B4-BE49-F238E27FC236}">
                <a16:creationId xmlns:a16="http://schemas.microsoft.com/office/drawing/2014/main" id="{42495622-2696-5F8A-F33C-8ABE78EE27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871" y="1526581"/>
            <a:ext cx="3020363" cy="4827419"/>
          </a:xfrm>
          <a:prstGeom prst="rect">
            <a:avLst/>
          </a:prstGeom>
        </p:spPr>
      </p:pic>
      <p:pic>
        <p:nvPicPr>
          <p:cNvPr id="8" name="Picture 7" descr="A person pouring oil into a pan&#10;&#10;Description automatically generated">
            <a:extLst>
              <a:ext uri="{FF2B5EF4-FFF2-40B4-BE49-F238E27FC236}">
                <a16:creationId xmlns:a16="http://schemas.microsoft.com/office/drawing/2014/main" id="{60B34A75-8E4C-77A9-D697-299C3B03AC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951" y="1526581"/>
            <a:ext cx="3081332" cy="482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5572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4EDB99-FAFB-48B1-B681-5319185BB3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32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005DF3-AE7A-AD2E-D7B5-9FB4667E6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K" dirty="0"/>
              <a:t>Subactivism on on social media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DE7E04-C1D6-96B5-9E8A-A3451EC81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70982"/>
            <a:ext cx="11072607" cy="4139998"/>
          </a:xfrm>
        </p:spPr>
        <p:txBody>
          <a:bodyPr/>
          <a:lstStyle/>
          <a:p>
            <a:r>
              <a:rPr lang="en-SK" dirty="0"/>
              <a:t>Influencers who are not labeled as political can become political </a:t>
            </a:r>
          </a:p>
          <a:p>
            <a:r>
              <a:rPr lang="en-SK" dirty="0">
                <a:solidFill>
                  <a:srgbClr val="0000DC"/>
                </a:solidFill>
              </a:rPr>
              <a:t>Acting as a source of information</a:t>
            </a:r>
            <a:r>
              <a:rPr lang="en-SK" dirty="0"/>
              <a:t>, they can influence political attitudes either on purpose or involuntarily</a:t>
            </a:r>
          </a:p>
          <a:p>
            <a:r>
              <a:rPr lang="en-GB" dirty="0">
                <a:solidFill>
                  <a:srgbClr val="0000DC"/>
                </a:solidFill>
              </a:rPr>
              <a:t>D</a:t>
            </a:r>
            <a:r>
              <a:rPr lang="en-SK" dirty="0">
                <a:solidFill>
                  <a:srgbClr val="0000DC"/>
                </a:solidFill>
              </a:rPr>
              <a:t>o not follow standard regulations and rules</a:t>
            </a:r>
            <a:r>
              <a:rPr lang="en-SK" dirty="0"/>
              <a:t>, e.g. in political campaign</a:t>
            </a:r>
          </a:p>
          <a:p>
            <a:endParaRPr lang="en-SK" dirty="0"/>
          </a:p>
          <a:p>
            <a:pPr marL="72000" indent="0">
              <a:buNone/>
            </a:pPr>
            <a:endParaRPr lang="en-SK" dirty="0"/>
          </a:p>
          <a:p>
            <a:r>
              <a:rPr lang="en-SK" dirty="0"/>
              <a:t>Question of personal and political if you ourselves act as a source of information</a:t>
            </a:r>
          </a:p>
          <a:p>
            <a:endParaRPr lang="en-SK" dirty="0"/>
          </a:p>
        </p:txBody>
      </p:sp>
    </p:spTree>
    <p:extLst>
      <p:ext uri="{BB962C8B-B14F-4D97-AF65-F5344CB8AC3E}">
        <p14:creationId xmlns:p14="http://schemas.microsoft.com/office/powerpoint/2010/main" val="33011060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CA67372-82C9-01B0-E213-37A151B509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en-GB" altLang="cs-CZ" noProof="0" smtClean="0"/>
              <a:pPr>
                <a:spcAft>
                  <a:spcPts val="600"/>
                </a:spcAft>
              </a:pPr>
              <a:t>33</a:t>
            </a:fld>
            <a:endParaRPr lang="en-GB" altLang="cs-CZ" noProof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FE2C61F-8B95-2E5F-9A4F-0BD2FD4AE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>
            <a:normAutofit/>
          </a:bodyPr>
          <a:lstStyle/>
          <a:p>
            <a:r>
              <a:rPr lang="cs-CZ" err="1"/>
              <a:t>Dark</a:t>
            </a:r>
            <a:r>
              <a:rPr lang="cs-CZ"/>
              <a:t> </a:t>
            </a:r>
            <a:r>
              <a:rPr lang="cs-CZ" err="1"/>
              <a:t>participation</a:t>
            </a:r>
            <a:endParaRPr lang="cs-CZ" dirty="0" err="1"/>
          </a:p>
        </p:txBody>
      </p:sp>
      <p:sp>
        <p:nvSpPr>
          <p:cNvPr id="12" name="Subtitle 3">
            <a:extLst>
              <a:ext uri="{FF2B5EF4-FFF2-40B4-BE49-F238E27FC236}">
                <a16:creationId xmlns:a16="http://schemas.microsoft.com/office/drawing/2014/main" id="{9695498E-F793-0B8F-AFFD-08F39387B3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Zástupný symbol obrázku 9" descr="Obsah obrázku obloha, venku, mrak, budova&#10;&#10;Popis se vygeneroval automaticky.">
            <a:extLst>
              <a:ext uri="{FF2B5EF4-FFF2-40B4-BE49-F238E27FC236}">
                <a16:creationId xmlns:a16="http://schemas.microsoft.com/office/drawing/2014/main" id="{4931BF64-CF02-E371-0C50-D5870BA22DE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20361" r="20361"/>
          <a:stretch/>
        </p:blipFill>
        <p:spPr/>
      </p:pic>
    </p:spTree>
    <p:extLst>
      <p:ext uri="{BB962C8B-B14F-4D97-AF65-F5344CB8AC3E}">
        <p14:creationId xmlns:p14="http://schemas.microsoft.com/office/powerpoint/2010/main" val="16367179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B75223D8-BF4D-5BC3-44A9-B4B7F7EB89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0970407D-EE58-4A0B-824B-1D3AE42DD9CF}" type="slidenum">
              <a:rPr lang="en-GB" altLang="cs-CZ" noProof="0" smtClean="0"/>
              <a:pPr>
                <a:spcAft>
                  <a:spcPts val="600"/>
                </a:spcAft>
              </a:pPr>
              <a:t>34</a:t>
            </a:fld>
            <a:endParaRPr lang="en-GB" altLang="cs-CZ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71A3BE-FE6C-330E-A043-DC0D41379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vert="horz" lIns="0" tIns="0" rIns="0" bIns="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r>
              <a:rPr lang="en-SK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What is dark participation?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52A55B-078C-1E53-5E0F-335224313C6A}"/>
              </a:ext>
            </a:extLst>
          </p:cNvPr>
          <p:cNvSpPr txBox="1"/>
          <p:nvPr/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51460" indent="-179705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Quandt, 2018 : </a:t>
            </a:r>
            <a:r>
              <a:rPr lang="en-GB" sz="2800" i="1" dirty="0">
                <a:solidFill>
                  <a:srgbClr val="0000DC"/>
                </a:solidFill>
                <a:latin typeface="+mn-lt"/>
              </a:rPr>
              <a:t>“(..) </a:t>
            </a:r>
            <a:r>
              <a:rPr lang="en-GB" sz="2800" i="1" dirty="0">
                <a:solidFill>
                  <a:srgbClr val="0000DC"/>
                </a:solidFill>
                <a:effectLst/>
                <a:latin typeface="+mn-lt"/>
              </a:rPr>
              <a:t>characterized by negative, selfish or even deeply sinister contributions (..)”</a:t>
            </a:r>
            <a:endParaRPr lang="cs-CZ" i="1" dirty="0">
              <a:solidFill>
                <a:srgbClr val="0000DC"/>
              </a:solidFill>
            </a:endParaRPr>
          </a:p>
          <a:p>
            <a:pPr marL="251460" indent="-179705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Participation that does not helps but threatens democracy</a:t>
            </a:r>
            <a:endParaRPr lang="en-GB" sz="2800" dirty="0">
              <a:solidFill>
                <a:schemeClr val="tx1"/>
              </a:solidFill>
              <a:effectLst/>
              <a:latin typeface="+mn-lt"/>
            </a:endParaRPr>
          </a:p>
          <a:p>
            <a:pPr marL="251460" indent="-179705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Includes: trolling, cyberbullying, dissemination of mis/disinformation, uncontrolled news environment, incivility, hateful comments, etc.</a:t>
            </a:r>
          </a:p>
          <a:p>
            <a:pPr marL="251460" lvl="3" indent="-179705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endParaRPr lang="en-GB" sz="2800">
              <a:solidFill>
                <a:schemeClr val="tx1"/>
              </a:solidFill>
              <a:latin typeface="+mn-lt"/>
            </a:endParaRPr>
          </a:p>
          <a:p>
            <a:pPr marL="251460" indent="-179705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en-GB" sz="2800" dirty="0">
                <a:solidFill>
                  <a:schemeClr val="tx1"/>
                </a:solidFill>
                <a:effectLst/>
                <a:latin typeface="+mn-lt"/>
              </a:rPr>
              <a:t>this type of participation seems to be growing parallel to the recent wave of populism in Western democracies </a:t>
            </a:r>
            <a:endParaRPr lang="en-GB" sz="2800" dirty="0">
              <a:solidFill>
                <a:schemeClr val="tx1"/>
              </a:solidFill>
              <a:latin typeface="+mn-lt"/>
            </a:endParaRPr>
          </a:p>
          <a:p>
            <a:pPr marL="251460" indent="-179705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endParaRPr lang="en-GB" sz="280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11437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1562DDA-6740-BC80-A3FF-77A27176DB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en-GB" altLang="cs-CZ" noProof="0" smtClean="0"/>
              <a:pPr>
                <a:spcAft>
                  <a:spcPts val="600"/>
                </a:spcAft>
              </a:pPr>
              <a:t>35</a:t>
            </a:fld>
            <a:endParaRPr lang="en-GB" altLang="cs-CZ" noProof="0"/>
          </a:p>
        </p:txBody>
      </p:sp>
      <p:pic>
        <p:nvPicPr>
          <p:cNvPr id="4" name="Obrázek 3" descr="Obsah obrázku text, snímek obrazovky, Písmo, diagram&#10;&#10;Popis se vygeneroval automaticky.">
            <a:extLst>
              <a:ext uri="{FF2B5EF4-FFF2-40B4-BE49-F238E27FC236}">
                <a16:creationId xmlns:a16="http://schemas.microsoft.com/office/drawing/2014/main" id="{D7183987-A5BA-BFAA-51F7-049D35466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1313057"/>
            <a:ext cx="10753200" cy="38980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924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003BD45-DACD-5FE6-87DE-F448F3F24E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4</a:t>
            </a:fld>
            <a:endParaRPr lang="en-GB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87F17BD-EF33-D420-4306-A44BE0EE6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738" y="620065"/>
            <a:ext cx="10753200" cy="451576"/>
          </a:xfrm>
        </p:spPr>
        <p:txBody>
          <a:bodyPr/>
          <a:lstStyle/>
          <a:p>
            <a:r>
              <a:rPr lang="cs-CZ" dirty="0" err="1">
                <a:cs typeface="Arial"/>
              </a:rPr>
              <a:t>Road</a:t>
            </a:r>
            <a:r>
              <a:rPr lang="cs-CZ" dirty="0">
                <a:cs typeface="Arial"/>
              </a:rPr>
              <a:t> to </a:t>
            </a:r>
            <a:r>
              <a:rPr lang="cs-CZ" dirty="0" err="1">
                <a:cs typeface="Arial"/>
              </a:rPr>
              <a:t>Participation</a:t>
            </a:r>
          </a:p>
        </p:txBody>
      </p:sp>
      <p:pic>
        <p:nvPicPr>
          <p:cNvPr id="2" name="Obrázek 1" descr="Obsah obrázku text, diagram, snímek obrazovky, Paralelní&#10;&#10;Popis se vygeneroval automaticky.">
            <a:extLst>
              <a:ext uri="{FF2B5EF4-FFF2-40B4-BE49-F238E27FC236}">
                <a16:creationId xmlns:a16="http://schemas.microsoft.com/office/drawing/2014/main" id="{160819C2-FF66-E4FB-9A29-373213D60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227" y="1293632"/>
            <a:ext cx="7467200" cy="484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162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915BE96-F75D-C2CF-C741-8F468776AA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5</a:t>
            </a:fld>
            <a:endParaRPr lang="en-GB" altLang="cs-CZ" noProof="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B6E890D-FA07-49C8-3E30-C56197A42A7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74791" y="1641608"/>
            <a:ext cx="5220000" cy="271576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cs-CZ" b="1" err="1">
                <a:cs typeface="Arial"/>
              </a:rPr>
              <a:t>Traditional</a:t>
            </a:r>
            <a:r>
              <a:rPr lang="cs-CZ" b="1" dirty="0">
                <a:cs typeface="Arial"/>
              </a:rPr>
              <a:t> (</a:t>
            </a:r>
            <a:r>
              <a:rPr lang="cs-CZ" b="1" err="1">
                <a:cs typeface="Arial"/>
              </a:rPr>
              <a:t>old</a:t>
            </a:r>
            <a:r>
              <a:rPr lang="cs-CZ" b="1" dirty="0">
                <a:cs typeface="Arial"/>
              </a:rPr>
              <a:t>) media</a:t>
            </a:r>
            <a:endParaRPr lang="cs-CZ" b="1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500F8F8D-D9AF-3FFA-ED80-5C934F4C1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Media and </a:t>
            </a:r>
            <a:r>
              <a:rPr lang="cs-CZ" dirty="0" err="1">
                <a:cs typeface="Arial"/>
              </a:rPr>
              <a:t>participation</a:t>
            </a:r>
            <a:endParaRPr lang="cs-CZ" dirty="0" err="1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3894976C-647E-DAD5-4945-7678AD1FE22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426163" y="1640285"/>
            <a:ext cx="5220000" cy="271576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cs-CZ" b="1" dirty="0">
                <a:cs typeface="Arial"/>
              </a:rPr>
              <a:t>New media</a:t>
            </a:r>
            <a:endParaRPr lang="cs-CZ" dirty="0">
              <a:cs typeface="Arial"/>
            </a:endParaRP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196EBB57-C944-D351-FD49-85BFC7F8D619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2047112"/>
            <a:ext cx="5219998" cy="4139998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>
              <a:lnSpc>
                <a:spcPct val="100000"/>
              </a:lnSpc>
              <a:spcAft>
                <a:spcPts val="600"/>
              </a:spcAft>
            </a:pPr>
            <a:r>
              <a:rPr lang="en-US" sz="1800" dirty="0">
                <a:solidFill>
                  <a:schemeClr val="tx2"/>
                </a:solidFill>
                <a:cs typeface="Arial"/>
              </a:rPr>
              <a:t>Production: </a:t>
            </a:r>
            <a:r>
              <a:rPr lang="en-GB" sz="1800" dirty="0">
                <a:cs typeface="Arial"/>
              </a:rPr>
              <a:t>Expensive information selection and content generation by professional journalists according to news values</a:t>
            </a:r>
            <a:endParaRPr lang="en-US" sz="1800" dirty="0">
              <a:cs typeface="Arial"/>
            </a:endParaRPr>
          </a:p>
          <a:p>
            <a:pPr marL="251460" indent="-179705">
              <a:lnSpc>
                <a:spcPct val="100000"/>
              </a:lnSpc>
              <a:spcAft>
                <a:spcPts val="600"/>
              </a:spcAft>
            </a:pPr>
            <a:endParaRPr lang="en-GB" sz="1800" dirty="0">
              <a:solidFill>
                <a:srgbClr val="000000"/>
              </a:solidFill>
              <a:cs typeface="Arial"/>
            </a:endParaRPr>
          </a:p>
          <a:p>
            <a:pPr marL="251460" indent="-179705">
              <a:lnSpc>
                <a:spcPct val="100000"/>
              </a:lnSpc>
              <a:spcAft>
                <a:spcPts val="600"/>
              </a:spcAft>
            </a:pPr>
            <a:r>
              <a:rPr lang="en-GB" sz="1800" dirty="0">
                <a:solidFill>
                  <a:schemeClr val="tx2"/>
                </a:solidFill>
                <a:cs typeface="Arial"/>
              </a:rPr>
              <a:t>Distribution: </a:t>
            </a:r>
            <a:r>
              <a:rPr lang="en-GB" sz="1800" dirty="0">
                <a:cs typeface="Arial"/>
              </a:rPr>
              <a:t>Content selected by expert/ professional gatekeepers – based on established news values – distributed to a paying fixed audience of subscribers</a:t>
            </a:r>
            <a:endParaRPr lang="en-US" sz="1800" dirty="0">
              <a:cs typeface="Arial"/>
            </a:endParaRPr>
          </a:p>
          <a:p>
            <a:pPr marL="251460" indent="-179705">
              <a:lnSpc>
                <a:spcPct val="100000"/>
              </a:lnSpc>
              <a:spcAft>
                <a:spcPts val="600"/>
              </a:spcAft>
            </a:pPr>
            <a:endParaRPr lang="en-GB" sz="1800" dirty="0">
              <a:solidFill>
                <a:srgbClr val="000000"/>
              </a:solidFill>
              <a:cs typeface="Arial"/>
            </a:endParaRPr>
          </a:p>
          <a:p>
            <a:pPr marL="251460" indent="-179705">
              <a:lnSpc>
                <a:spcPct val="100000"/>
              </a:lnSpc>
              <a:spcAft>
                <a:spcPts val="600"/>
              </a:spcAft>
            </a:pPr>
            <a:r>
              <a:rPr lang="en-GB" sz="1800" dirty="0">
                <a:solidFill>
                  <a:schemeClr val="tx2"/>
                </a:solidFill>
                <a:cs typeface="Arial"/>
              </a:rPr>
              <a:t>Media usage: </a:t>
            </a:r>
            <a:r>
              <a:rPr lang="en-GB" sz="1800" dirty="0">
                <a:cs typeface="Arial"/>
              </a:rPr>
              <a:t>Location bound mass audience with limited selective exposure oriented towards passive consumption of information, based on professional selection.</a:t>
            </a:r>
            <a:endParaRPr lang="cs-CZ" sz="1800" dirty="0">
              <a:cs typeface="Arial"/>
            </a:endParaRPr>
          </a:p>
          <a:p>
            <a:pPr marL="251460" indent="-179705">
              <a:lnSpc>
                <a:spcPct val="100000"/>
              </a:lnSpc>
            </a:pPr>
            <a:endParaRPr lang="cs-CZ" sz="1800" dirty="0">
              <a:cs typeface="Arial"/>
            </a:endParaRP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C8776F91-3B00-E323-C587-07848FFE2401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80" y="2047111"/>
            <a:ext cx="5569768" cy="4131671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>
              <a:lnSpc>
                <a:spcPct val="100000"/>
              </a:lnSpc>
            </a:pPr>
            <a:r>
              <a:rPr lang="en-US" sz="1800" dirty="0">
                <a:solidFill>
                  <a:schemeClr val="accent1"/>
                </a:solidFill>
                <a:cs typeface="Arial"/>
              </a:rPr>
              <a:t>Production: </a:t>
            </a:r>
            <a:r>
              <a:rPr lang="en-GB" sz="1800" dirty="0">
                <a:cs typeface="Arial"/>
              </a:rPr>
              <a:t>Inexpensive information selection and content generation by (lay) users according to their individual preferences and attention maximizing</a:t>
            </a:r>
            <a:endParaRPr lang="en-US" sz="1800" dirty="0">
              <a:cs typeface="Arial"/>
            </a:endParaRPr>
          </a:p>
          <a:p>
            <a:pPr marL="251460" indent="-179705">
              <a:lnSpc>
                <a:spcPct val="100000"/>
              </a:lnSpc>
            </a:pPr>
            <a:endParaRPr lang="en-GB" sz="1800" dirty="0">
              <a:solidFill>
                <a:srgbClr val="000000"/>
              </a:solidFill>
              <a:cs typeface="Arial"/>
            </a:endParaRPr>
          </a:p>
          <a:p>
            <a:pPr marL="251460" indent="-179705">
              <a:lnSpc>
                <a:spcPct val="100000"/>
              </a:lnSpc>
            </a:pPr>
            <a:r>
              <a:rPr lang="en-US" sz="1800" dirty="0">
                <a:solidFill>
                  <a:schemeClr val="accent1"/>
                </a:solidFill>
                <a:cs typeface="Arial"/>
              </a:rPr>
              <a:t>Distribution: </a:t>
            </a:r>
            <a:r>
              <a:rPr lang="en-GB" sz="1800" dirty="0">
                <a:cs typeface="Arial"/>
              </a:rPr>
              <a:t>Users are like intermediaries, distributing popular content, sometimes like a chain letter, within networks of like-minded others</a:t>
            </a:r>
            <a:endParaRPr lang="en-US" sz="1800" dirty="0">
              <a:cs typeface="Arial"/>
            </a:endParaRPr>
          </a:p>
          <a:p>
            <a:pPr marL="251460" indent="-179705">
              <a:lnSpc>
                <a:spcPct val="100000"/>
              </a:lnSpc>
            </a:pPr>
            <a:endParaRPr lang="en-GB" sz="1800" dirty="0">
              <a:solidFill>
                <a:srgbClr val="000000"/>
              </a:solidFill>
              <a:cs typeface="Arial"/>
            </a:endParaRPr>
          </a:p>
          <a:p>
            <a:pPr marL="251460" indent="-179705">
              <a:lnSpc>
                <a:spcPct val="100000"/>
              </a:lnSpc>
            </a:pPr>
            <a:endParaRPr lang="en-GB" sz="1800" dirty="0">
              <a:solidFill>
                <a:srgbClr val="000000"/>
              </a:solidFill>
              <a:cs typeface="Arial"/>
            </a:endParaRPr>
          </a:p>
          <a:p>
            <a:pPr marL="251460" indent="-179705">
              <a:lnSpc>
                <a:spcPct val="100000"/>
              </a:lnSpc>
            </a:pPr>
            <a:endParaRPr lang="en-GB" sz="1800" dirty="0">
              <a:solidFill>
                <a:srgbClr val="000000"/>
              </a:solidFill>
              <a:cs typeface="Arial"/>
            </a:endParaRPr>
          </a:p>
          <a:p>
            <a:pPr marL="251460" indent="-179705">
              <a:lnSpc>
                <a:spcPct val="100000"/>
              </a:lnSpc>
            </a:pPr>
            <a:r>
              <a:rPr lang="en-US" sz="1800" dirty="0">
                <a:solidFill>
                  <a:schemeClr val="accent1"/>
                </a:solidFill>
                <a:cs typeface="Arial"/>
              </a:rPr>
              <a:t>Media usage</a:t>
            </a:r>
            <a:r>
              <a:rPr lang="en-US" sz="1800" dirty="0">
                <a:cs typeface="Arial"/>
              </a:rPr>
              <a:t>: </a:t>
            </a:r>
            <a:r>
              <a:rPr lang="en-GB" sz="1800" dirty="0">
                <a:cs typeface="Arial"/>
              </a:rPr>
              <a:t>Interest-bound and like-minded peer networks with highly selective exposure oriented towards interaction through practices of updating</a:t>
            </a:r>
            <a:r>
              <a:rPr lang="cs-CZ" sz="1800" dirty="0">
                <a:cs typeface="Arial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18042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128AAFF-8996-73AC-85EB-E98DE4C761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6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A8B2A3C-0951-0D34-57D9-DFC174BA7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New media and </a:t>
            </a:r>
            <a:r>
              <a:rPr lang="cs-CZ" dirty="0" err="1">
                <a:cs typeface="Arial"/>
              </a:rPr>
              <a:t>participation</a:t>
            </a:r>
            <a:endParaRPr lang="cs-CZ" dirty="0" err="1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A05C216-844E-CA1B-C3B3-2657A53DC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704493"/>
            <a:ext cx="10565317" cy="4127507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dirty="0">
                <a:cs typeface="Arial"/>
              </a:rPr>
              <a:t>New media </a:t>
            </a:r>
            <a:r>
              <a:rPr lang="cs-CZ" dirty="0" err="1">
                <a:cs typeface="Arial"/>
              </a:rPr>
              <a:t>provides</a:t>
            </a:r>
            <a:r>
              <a:rPr lang="cs-CZ" dirty="0">
                <a:cs typeface="Arial"/>
              </a:rPr>
              <a:t> not </a:t>
            </a:r>
            <a:r>
              <a:rPr lang="cs-CZ" dirty="0" err="1">
                <a:cs typeface="Arial"/>
              </a:rPr>
              <a:t>only</a:t>
            </a:r>
            <a:r>
              <a:rPr lang="cs-CZ" dirty="0">
                <a:cs typeface="Arial"/>
              </a:rPr>
              <a:t> </a:t>
            </a:r>
            <a:r>
              <a:rPr lang="cs-CZ" dirty="0" err="1">
                <a:cs typeface="Arial"/>
              </a:rPr>
              <a:t>different</a:t>
            </a:r>
            <a:r>
              <a:rPr lang="cs-CZ" dirty="0">
                <a:cs typeface="Arial"/>
              </a:rPr>
              <a:t> </a:t>
            </a:r>
            <a:r>
              <a:rPr lang="cs-CZ" dirty="0" err="1">
                <a:cs typeface="Arial"/>
              </a:rPr>
              <a:t>way</a:t>
            </a:r>
            <a:r>
              <a:rPr lang="cs-CZ" dirty="0">
                <a:cs typeface="Arial"/>
              </a:rPr>
              <a:t> </a:t>
            </a:r>
            <a:r>
              <a:rPr lang="cs-CZ" dirty="0" err="1">
                <a:cs typeface="Arial"/>
              </a:rPr>
              <a:t>of</a:t>
            </a:r>
            <a:r>
              <a:rPr lang="cs-CZ" dirty="0">
                <a:cs typeface="Arial"/>
              </a:rPr>
              <a:t> </a:t>
            </a:r>
            <a:r>
              <a:rPr lang="cs-CZ" dirty="0" err="1">
                <a:cs typeface="Arial"/>
              </a:rPr>
              <a:t>consumption</a:t>
            </a:r>
            <a:r>
              <a:rPr lang="cs-CZ" dirty="0">
                <a:cs typeface="Arial"/>
              </a:rPr>
              <a:t> but </a:t>
            </a:r>
            <a:r>
              <a:rPr lang="cs-CZ" dirty="0" err="1">
                <a:cs typeface="Arial"/>
              </a:rPr>
              <a:t>also</a:t>
            </a:r>
            <a:r>
              <a:rPr lang="cs-CZ" dirty="0">
                <a:cs typeface="Arial"/>
              </a:rPr>
              <a:t> </a:t>
            </a:r>
            <a:r>
              <a:rPr lang="cs-CZ" dirty="0" err="1">
                <a:cs typeface="Arial"/>
              </a:rPr>
              <a:t>new</a:t>
            </a:r>
            <a:r>
              <a:rPr lang="cs-CZ" dirty="0">
                <a:cs typeface="Arial"/>
              </a:rPr>
              <a:t> </a:t>
            </a:r>
            <a:r>
              <a:rPr lang="cs-CZ" dirty="0" err="1">
                <a:cs typeface="Arial"/>
              </a:rPr>
              <a:t>ways</a:t>
            </a:r>
            <a:r>
              <a:rPr lang="cs-CZ" dirty="0">
                <a:cs typeface="Arial"/>
              </a:rPr>
              <a:t> </a:t>
            </a:r>
            <a:r>
              <a:rPr lang="cs-CZ" dirty="0" err="1">
                <a:cs typeface="Arial"/>
              </a:rPr>
              <a:t>of</a:t>
            </a:r>
            <a:r>
              <a:rPr lang="cs-CZ" dirty="0">
                <a:cs typeface="Arial"/>
              </a:rPr>
              <a:t> </a:t>
            </a:r>
            <a:r>
              <a:rPr lang="cs-CZ" dirty="0" err="1">
                <a:cs typeface="Arial"/>
              </a:rPr>
              <a:t>participation</a:t>
            </a:r>
            <a:r>
              <a:rPr lang="cs-CZ" dirty="0">
                <a:cs typeface="Arial"/>
              </a:rPr>
              <a:t> </a:t>
            </a:r>
          </a:p>
          <a:p>
            <a:pPr marL="251460" indent="-179705"/>
            <a:r>
              <a:rPr lang="cs-CZ" dirty="0">
                <a:cs typeface="Arial"/>
              </a:rPr>
              <a:t>Environment </a:t>
            </a:r>
            <a:r>
              <a:rPr lang="cs-CZ" dirty="0" err="1">
                <a:cs typeface="Arial"/>
              </a:rPr>
              <a:t>where</a:t>
            </a:r>
            <a:r>
              <a:rPr lang="cs-CZ" dirty="0">
                <a:cs typeface="Arial"/>
              </a:rPr>
              <a:t> </a:t>
            </a:r>
            <a:r>
              <a:rPr lang="cs-CZ" dirty="0" err="1">
                <a:cs typeface="Arial"/>
              </a:rPr>
              <a:t>both</a:t>
            </a:r>
            <a:r>
              <a:rPr lang="cs-CZ" dirty="0">
                <a:cs typeface="Arial"/>
              </a:rPr>
              <a:t> are </a:t>
            </a:r>
            <a:r>
              <a:rPr lang="cs-CZ" dirty="0" err="1">
                <a:cs typeface="Arial"/>
              </a:rPr>
              <a:t>easily</a:t>
            </a:r>
            <a:r>
              <a:rPr lang="cs-CZ" dirty="0">
                <a:cs typeface="Arial"/>
              </a:rPr>
              <a:t> </a:t>
            </a:r>
            <a:r>
              <a:rPr lang="cs-CZ" dirty="0" err="1">
                <a:cs typeface="Arial"/>
              </a:rPr>
              <a:t>accesible</a:t>
            </a:r>
            <a:endParaRPr lang="cs-CZ" dirty="0">
              <a:cs typeface="Arial"/>
            </a:endParaRPr>
          </a:p>
          <a:p>
            <a:pPr marL="71755" indent="0">
              <a:buNone/>
            </a:pPr>
            <a:endParaRPr lang="cs-CZ" dirty="0">
              <a:cs typeface="Arial"/>
            </a:endParaRPr>
          </a:p>
          <a:p>
            <a:pPr marL="71755" indent="0">
              <a:buNone/>
            </a:pPr>
            <a:r>
              <a:rPr lang="cs-CZ" u="sng" dirty="0" err="1">
                <a:solidFill>
                  <a:schemeClr val="tx2"/>
                </a:solidFill>
                <a:cs typeface="Arial"/>
              </a:rPr>
              <a:t>Optimistic</a:t>
            </a:r>
            <a:r>
              <a:rPr lang="cs-CZ" u="sng" dirty="0">
                <a:solidFill>
                  <a:schemeClr val="tx2"/>
                </a:solidFill>
                <a:cs typeface="Arial"/>
              </a:rPr>
              <a:t> idea:</a:t>
            </a:r>
          </a:p>
          <a:p>
            <a:pPr marL="251460" indent="-179705"/>
            <a:r>
              <a:rPr lang="cs-CZ" sz="2400" dirty="0">
                <a:cs typeface="Arial"/>
              </a:rPr>
              <a:t>Online environment and </a:t>
            </a:r>
            <a:r>
              <a:rPr lang="cs-CZ" sz="2400" dirty="0" err="1">
                <a:cs typeface="Arial"/>
              </a:rPr>
              <a:t>easily</a:t>
            </a:r>
            <a:r>
              <a:rPr lang="cs-CZ" sz="2400" dirty="0">
                <a:cs typeface="Arial"/>
              </a:rPr>
              <a:t> </a:t>
            </a:r>
            <a:r>
              <a:rPr lang="cs-CZ" sz="2400" dirty="0" err="1">
                <a:cs typeface="Arial"/>
              </a:rPr>
              <a:t>accesible</a:t>
            </a:r>
            <a:r>
              <a:rPr lang="cs-CZ" sz="2400" dirty="0">
                <a:cs typeface="Arial"/>
              </a:rPr>
              <a:t> </a:t>
            </a:r>
            <a:r>
              <a:rPr lang="cs-CZ" sz="2400" dirty="0" err="1">
                <a:cs typeface="Arial"/>
              </a:rPr>
              <a:t>information</a:t>
            </a:r>
            <a:r>
              <a:rPr lang="cs-CZ" sz="2400" dirty="0">
                <a:cs typeface="Arial"/>
              </a:rPr>
              <a:t> as a </a:t>
            </a:r>
            <a:r>
              <a:rPr lang="cs-CZ" sz="2400" dirty="0" err="1">
                <a:cs typeface="Arial"/>
              </a:rPr>
              <a:t>gateway</a:t>
            </a:r>
            <a:r>
              <a:rPr lang="cs-CZ" sz="2400" dirty="0">
                <a:cs typeface="Arial"/>
              </a:rPr>
              <a:t> to </a:t>
            </a:r>
            <a:r>
              <a:rPr lang="cs-CZ" sz="2400" dirty="0" err="1">
                <a:cs typeface="Arial"/>
              </a:rPr>
              <a:t>higher</a:t>
            </a:r>
            <a:r>
              <a:rPr lang="cs-CZ" sz="2400" dirty="0">
                <a:cs typeface="Arial"/>
              </a:rPr>
              <a:t> </a:t>
            </a:r>
            <a:r>
              <a:rPr lang="cs-CZ" sz="2400" dirty="0" err="1">
                <a:cs typeface="Arial"/>
              </a:rPr>
              <a:t>levels</a:t>
            </a:r>
            <a:r>
              <a:rPr lang="cs-CZ" sz="2400" dirty="0">
                <a:cs typeface="Arial"/>
              </a:rPr>
              <a:t> </a:t>
            </a:r>
            <a:r>
              <a:rPr lang="cs-CZ" sz="2400" dirty="0" err="1">
                <a:cs typeface="Arial"/>
              </a:rPr>
              <a:t>of</a:t>
            </a:r>
            <a:r>
              <a:rPr lang="cs-CZ" sz="2400" dirty="0">
                <a:cs typeface="Arial"/>
              </a:rPr>
              <a:t> </a:t>
            </a:r>
            <a:r>
              <a:rPr lang="cs-CZ" sz="2400" dirty="0" err="1">
                <a:cs typeface="Arial"/>
              </a:rPr>
              <a:t>political</a:t>
            </a:r>
            <a:r>
              <a:rPr lang="cs-CZ" sz="2400" dirty="0">
                <a:cs typeface="Arial"/>
              </a:rPr>
              <a:t> </a:t>
            </a:r>
            <a:r>
              <a:rPr lang="cs-CZ" sz="2400" dirty="0" err="1">
                <a:cs typeface="Arial"/>
              </a:rPr>
              <a:t>participation</a:t>
            </a:r>
            <a:r>
              <a:rPr lang="cs-CZ" sz="2400" dirty="0">
                <a:cs typeface="Arial"/>
              </a:rPr>
              <a:t> – spread </a:t>
            </a:r>
            <a:r>
              <a:rPr lang="cs-CZ" sz="2400" dirty="0" err="1">
                <a:cs typeface="Arial"/>
              </a:rPr>
              <a:t>beyond</a:t>
            </a:r>
            <a:r>
              <a:rPr lang="cs-CZ" sz="2400" dirty="0">
                <a:cs typeface="Arial"/>
              </a:rPr>
              <a:t> </a:t>
            </a:r>
            <a:r>
              <a:rPr lang="cs-CZ" sz="2400" dirty="0" err="1">
                <a:cs typeface="Arial"/>
              </a:rPr>
              <a:t>those</a:t>
            </a:r>
            <a:r>
              <a:rPr lang="cs-CZ" sz="2400" dirty="0">
                <a:cs typeface="Arial"/>
              </a:rPr>
              <a:t> </a:t>
            </a:r>
            <a:r>
              <a:rPr lang="cs-CZ" sz="2400" dirty="0" err="1">
                <a:cs typeface="Arial"/>
              </a:rPr>
              <a:t>who</a:t>
            </a:r>
            <a:r>
              <a:rPr lang="cs-CZ" sz="2400" dirty="0">
                <a:cs typeface="Arial"/>
              </a:rPr>
              <a:t> are </a:t>
            </a:r>
            <a:r>
              <a:rPr lang="cs-CZ" sz="2400" dirty="0" err="1">
                <a:cs typeface="Arial"/>
              </a:rPr>
              <a:t>already</a:t>
            </a:r>
            <a:r>
              <a:rPr lang="cs-CZ" sz="2400" dirty="0">
                <a:cs typeface="Arial"/>
              </a:rPr>
              <a:t> </a:t>
            </a:r>
            <a:r>
              <a:rPr lang="cs-CZ" sz="2400" dirty="0" err="1">
                <a:cs typeface="Arial"/>
              </a:rPr>
              <a:t>interested</a:t>
            </a:r>
            <a:r>
              <a:rPr lang="cs-CZ" sz="2400" dirty="0">
                <a:cs typeface="Arial"/>
              </a:rPr>
              <a:t> (</a:t>
            </a:r>
            <a:r>
              <a:rPr lang="cs-CZ" sz="2400" dirty="0" err="1">
                <a:cs typeface="Arial"/>
              </a:rPr>
              <a:t>Bimber</a:t>
            </a:r>
            <a:r>
              <a:rPr lang="cs-CZ" sz="2400" dirty="0">
                <a:cs typeface="Arial"/>
              </a:rPr>
              <a:t> et al., 2015)</a:t>
            </a:r>
          </a:p>
          <a:p>
            <a:pPr marL="251460" indent="-179705"/>
            <a:r>
              <a:rPr lang="cs-CZ" sz="2400" dirty="0">
                <a:cs typeface="Arial"/>
              </a:rPr>
              <a:t> Environment </a:t>
            </a:r>
            <a:r>
              <a:rPr lang="cs-CZ" sz="2400" dirty="0" err="1">
                <a:cs typeface="Arial"/>
              </a:rPr>
              <a:t>where</a:t>
            </a:r>
            <a:r>
              <a:rPr lang="cs-CZ" sz="2400" dirty="0">
                <a:cs typeface="Arial"/>
              </a:rPr>
              <a:t> </a:t>
            </a:r>
            <a:r>
              <a:rPr lang="cs-CZ" sz="2400" dirty="0" err="1">
                <a:cs typeface="Arial"/>
              </a:rPr>
              <a:t>citizens</a:t>
            </a:r>
            <a:r>
              <a:rPr lang="cs-CZ" sz="2400" dirty="0">
                <a:cs typeface="Arial"/>
              </a:rPr>
              <a:t> </a:t>
            </a:r>
            <a:r>
              <a:rPr lang="cs-CZ" sz="2400" dirty="0" err="1">
                <a:cs typeface="Arial"/>
              </a:rPr>
              <a:t>can</a:t>
            </a:r>
            <a:r>
              <a:rPr lang="cs-CZ" sz="2400" dirty="0">
                <a:cs typeface="Arial"/>
              </a:rPr>
              <a:t> </a:t>
            </a:r>
            <a:r>
              <a:rPr lang="cs-CZ" sz="2400" dirty="0" err="1">
                <a:cs typeface="Arial"/>
              </a:rPr>
              <a:t>organize</a:t>
            </a:r>
            <a:r>
              <a:rPr lang="cs-CZ" sz="2400" dirty="0">
                <a:cs typeface="Arial"/>
              </a:rPr>
              <a:t> </a:t>
            </a:r>
            <a:r>
              <a:rPr lang="cs-CZ" sz="2400" dirty="0" err="1">
                <a:cs typeface="Arial"/>
              </a:rPr>
              <a:t>an</a:t>
            </a:r>
            <a:r>
              <a:rPr lang="cs-CZ" sz="2400" dirty="0">
                <a:cs typeface="Arial"/>
              </a:rPr>
              <a:t> </a:t>
            </a:r>
            <a:r>
              <a:rPr lang="cs-CZ" sz="2400" dirty="0" err="1">
                <a:cs typeface="Arial"/>
              </a:rPr>
              <a:t>challenge</a:t>
            </a:r>
            <a:r>
              <a:rPr lang="cs-CZ" sz="2400" dirty="0">
                <a:cs typeface="Arial"/>
              </a:rPr>
              <a:t> </a:t>
            </a:r>
            <a:r>
              <a:rPr lang="cs-CZ" sz="2400" dirty="0" err="1">
                <a:cs typeface="Arial"/>
              </a:rPr>
              <a:t>authoritarian</a:t>
            </a:r>
            <a:r>
              <a:rPr lang="cs-CZ" sz="2400" dirty="0">
                <a:cs typeface="Arial"/>
              </a:rPr>
              <a:t> </a:t>
            </a:r>
            <a:r>
              <a:rPr lang="cs-CZ" sz="2400" dirty="0" err="1">
                <a:cs typeface="Arial"/>
              </a:rPr>
              <a:t>regimes</a:t>
            </a:r>
            <a:endParaRPr lang="cs-CZ" sz="2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9968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9000A028-DEB4-B49C-0083-94803EC654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en-GB" altLang="cs-CZ" noProof="0" smtClean="0"/>
              <a:pPr>
                <a:spcAft>
                  <a:spcPts val="600"/>
                </a:spcAft>
              </a:pPr>
              <a:t>7</a:t>
            </a:fld>
            <a:endParaRPr lang="en-GB" altLang="cs-CZ" noProof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552D7B9-FFD8-FD56-10A7-5E0312399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>
            <a:normAutofit/>
          </a:bodyPr>
          <a:lstStyle/>
          <a:p>
            <a:r>
              <a:rPr lang="cs-CZ" err="1"/>
              <a:t>Old</a:t>
            </a:r>
            <a:r>
              <a:rPr lang="cs-CZ"/>
              <a:t> and </a:t>
            </a:r>
            <a:r>
              <a:rPr lang="cs-CZ" err="1"/>
              <a:t>new</a:t>
            </a:r>
            <a:r>
              <a:rPr lang="cs-CZ"/>
              <a:t> </a:t>
            </a:r>
            <a:r>
              <a:rPr lang="cs-CZ" err="1"/>
              <a:t>forms</a:t>
            </a:r>
            <a:br>
              <a:rPr lang="en-US" dirty="0"/>
            </a:br>
            <a:r>
              <a:rPr lang="cs-CZ" err="1"/>
              <a:t>of</a:t>
            </a:r>
            <a:r>
              <a:rPr lang="cs-CZ"/>
              <a:t> </a:t>
            </a:r>
            <a:r>
              <a:rPr lang="cs-CZ" err="1"/>
              <a:t>participation</a:t>
            </a:r>
            <a:endParaRPr lang="cs-CZ" dirty="0" err="1"/>
          </a:p>
        </p:txBody>
      </p:sp>
      <p:sp>
        <p:nvSpPr>
          <p:cNvPr id="12" name="Subtitle 3">
            <a:extLst>
              <a:ext uri="{FF2B5EF4-FFF2-40B4-BE49-F238E27FC236}">
                <a16:creationId xmlns:a16="http://schemas.microsoft.com/office/drawing/2014/main" id="{07DD6FCA-98D2-6FBD-BB34-54081DC2D4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Zástupný symbol obrázku 6" descr="Obsah obrázku text, snímek obrazovky, kreslené&#10;&#10;Popis se vygeneroval automaticky.">
            <a:extLst>
              <a:ext uri="{FF2B5EF4-FFF2-40B4-BE49-F238E27FC236}">
                <a16:creationId xmlns:a16="http://schemas.microsoft.com/office/drawing/2014/main" id="{04F46DF8-451E-1D8B-C072-5957D31E8C4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10564" r="26546" b="-1"/>
          <a:stretch/>
        </p:blipFill>
        <p:spPr>
          <a:xfrm>
            <a:off x="6096000" y="10"/>
            <a:ext cx="6096000" cy="6857989"/>
          </a:xfrm>
          <a:noFill/>
        </p:spPr>
      </p:pic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1C057F3-EFB8-E531-2CFC-6DE91E6822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noProof="0" dirty="0"/>
              <a:t>Define footer – presentation title / department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32437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D5473AB-1848-E826-32A1-1A780B695A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en-GB" altLang="cs-CZ" noProof="0" smtClean="0"/>
              <a:pPr>
                <a:spcAft>
                  <a:spcPts val="600"/>
                </a:spcAft>
              </a:pPr>
              <a:t>8</a:t>
            </a:fld>
            <a:endParaRPr lang="en-GB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28F547F-150F-9833-5240-6FC87BC96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3600" err="1"/>
              <a:t>Political</a:t>
            </a:r>
            <a:r>
              <a:rPr lang="cs-CZ" sz="3600"/>
              <a:t> </a:t>
            </a:r>
            <a:r>
              <a:rPr lang="cs-CZ" sz="3600" err="1"/>
              <a:t>participation</a:t>
            </a:r>
            <a:endParaRPr lang="cs-CZ" sz="3600">
              <a:cs typeface="Arial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8C3A98A-E086-A95B-3918-9AEB7E96E3D8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335568" y="1550477"/>
            <a:ext cx="10563338" cy="4133134"/>
          </a:xfrm>
        </p:spPr>
        <p:txBody>
          <a:bodyPr vert="horz" lIns="0" tIns="0" rIns="0" bIns="0" rtlCol="0" anchor="t">
            <a:noAutofit/>
          </a:bodyPr>
          <a:lstStyle/>
          <a:p>
            <a:pPr marL="457200" indent="-304800">
              <a:spcBef>
                <a:spcPts val="1000"/>
              </a:spcBef>
              <a:spcAft>
                <a:spcPts val="0"/>
              </a:spcAft>
              <a:buFont typeface="Nunito Light,Sans-Serif" panose="020B0604020202020204" pitchFamily="34" charset="0"/>
              <a:buChar char="■"/>
            </a:pPr>
            <a:r>
              <a:rPr lang="en-US" sz="2000" i="1" dirty="0">
                <a:solidFill>
                  <a:srgbClr val="0000DC"/>
                </a:solidFill>
              </a:rPr>
              <a:t>‘those activities by private citizens that are more or less directly aimed at inﬂuencing     the selection of governmental personnel and/or the actions they take’ </a:t>
            </a:r>
            <a:r>
              <a:rPr lang="en-US" sz="2000" dirty="0"/>
              <a:t>(Verba &amp; Nie, 1972)</a:t>
            </a:r>
            <a:endParaRPr lang="en-US" sz="2000" dirty="0">
              <a:cs typeface="Arial"/>
            </a:endParaRPr>
          </a:p>
          <a:p>
            <a:pPr marL="457200" indent="-304800">
              <a:spcBef>
                <a:spcPts val="1000"/>
              </a:spcBef>
              <a:spcAft>
                <a:spcPts val="0"/>
              </a:spcAft>
              <a:buFont typeface="Nunito Light,Sans-Serif" panose="020B0604020202020204" pitchFamily="34" charset="0"/>
              <a:buChar char="■"/>
            </a:pPr>
            <a:r>
              <a:rPr lang="en-US" sz="2000" dirty="0"/>
              <a:t>Reflects activities not attitudes</a:t>
            </a:r>
            <a:endParaRPr lang="en-US" sz="2000" dirty="0">
              <a:cs typeface="Arial"/>
            </a:endParaRPr>
          </a:p>
          <a:p>
            <a:pPr marL="457200" indent="-304800">
              <a:spcBef>
                <a:spcPts val="1000"/>
              </a:spcBef>
              <a:spcAft>
                <a:spcPts val="0"/>
              </a:spcAft>
              <a:buFont typeface="Nunito Light,Sans-Serif" panose="020B0604020202020204" pitchFamily="34" charset="0"/>
              <a:buChar char="■"/>
            </a:pPr>
            <a:r>
              <a:rPr lang="en-GB" sz="2000" dirty="0">
                <a:cs typeface="Arial"/>
              </a:rPr>
              <a:t>Political participation has four minimal deﬁnitional features: </a:t>
            </a:r>
            <a:endParaRPr lang="en-US" sz="2000">
              <a:cs typeface="Arial"/>
            </a:endParaRPr>
          </a:p>
          <a:p>
            <a:pPr marL="628650" lvl="1" indent="-171450">
              <a:spcAft>
                <a:spcPts val="0"/>
              </a:spcAft>
              <a:buFont typeface="Wingdings,Sans-Serif" panose="020B0604020202020204" pitchFamily="34" charset="0"/>
              <a:buChar char="§"/>
            </a:pPr>
            <a:r>
              <a:rPr lang="en-GB" dirty="0">
                <a:cs typeface="Arial"/>
              </a:rPr>
              <a:t>(</a:t>
            </a:r>
            <a:r>
              <a:rPr lang="en-GB" dirty="0" err="1">
                <a:cs typeface="Arial"/>
              </a:rPr>
              <a:t>i</a:t>
            </a:r>
            <a:r>
              <a:rPr lang="en-GB" dirty="0">
                <a:cs typeface="Arial"/>
              </a:rPr>
              <a:t>) participation is an activity,</a:t>
            </a:r>
            <a:endParaRPr lang="en-US" dirty="0">
              <a:cs typeface="Arial"/>
            </a:endParaRPr>
          </a:p>
          <a:p>
            <a:pPr marL="628650" lvl="1" indent="-171450">
              <a:spcAft>
                <a:spcPts val="0"/>
              </a:spcAft>
              <a:buFont typeface="Wingdings,Sans-Serif" panose="020B0604020202020204" pitchFamily="34" charset="0"/>
              <a:buChar char="§"/>
            </a:pPr>
            <a:r>
              <a:rPr lang="en-GB" dirty="0">
                <a:cs typeface="Arial"/>
              </a:rPr>
              <a:t>(ii) it is voluntary and not ordered by a ruling class or obliged under some law,</a:t>
            </a:r>
            <a:endParaRPr lang="en-US" dirty="0">
              <a:cs typeface="Arial"/>
            </a:endParaRPr>
          </a:p>
          <a:p>
            <a:pPr marL="628650" lvl="1" indent="-171450">
              <a:spcAft>
                <a:spcPts val="0"/>
              </a:spcAft>
              <a:buFont typeface="Wingdings,Sans-Serif" panose="020B0604020202020204" pitchFamily="34" charset="0"/>
              <a:buChar char="§"/>
            </a:pPr>
            <a:r>
              <a:rPr lang="en-GB" dirty="0">
                <a:cs typeface="Arial"/>
              </a:rPr>
              <a:t>(iii) it refers to people in their role as non-professionals or amateurs,</a:t>
            </a:r>
            <a:endParaRPr lang="en-US" dirty="0">
              <a:cs typeface="Arial"/>
            </a:endParaRPr>
          </a:p>
          <a:p>
            <a:pPr marL="628650" lvl="1" indent="-171450">
              <a:spcAft>
                <a:spcPts val="0"/>
              </a:spcAft>
              <a:buFont typeface="Wingdings,Sans-Serif" panose="020B0604020202020204" pitchFamily="34" charset="0"/>
              <a:buChar char="§"/>
            </a:pPr>
            <a:r>
              <a:rPr lang="en-GB" dirty="0">
                <a:cs typeface="Arial"/>
              </a:rPr>
              <a:t>(iv) it concerns government, politics, or the state </a:t>
            </a:r>
            <a:endParaRPr lang="en-US" dirty="0"/>
          </a:p>
        </p:txBody>
      </p:sp>
      <p:sp>
        <p:nvSpPr>
          <p:cNvPr id="9" name="Google Shape;797;p36">
            <a:extLst>
              <a:ext uri="{FF2B5EF4-FFF2-40B4-BE49-F238E27FC236}">
                <a16:creationId xmlns:a16="http://schemas.microsoft.com/office/drawing/2014/main" id="{98A9FAF8-4EA5-48A2-83C9-C6A27D313DF7}"/>
              </a:ext>
            </a:extLst>
          </p:cNvPr>
          <p:cNvSpPr txBox="1">
            <a:spLocks noGrp="1"/>
          </p:cNvSpPr>
          <p:nvPr/>
        </p:nvSpPr>
        <p:spPr>
          <a:xfrm>
            <a:off x="2596605" y="5305514"/>
            <a:ext cx="33426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Voting</a:t>
            </a:r>
            <a:endParaRPr/>
          </a:p>
        </p:txBody>
      </p:sp>
      <p:sp>
        <p:nvSpPr>
          <p:cNvPr id="11" name="Google Shape;798;p36">
            <a:extLst>
              <a:ext uri="{FF2B5EF4-FFF2-40B4-BE49-F238E27FC236}">
                <a16:creationId xmlns:a16="http://schemas.microsoft.com/office/drawing/2014/main" id="{9142CA8E-B486-2845-07B0-F8A6F228C235}"/>
              </a:ext>
            </a:extLst>
          </p:cNvPr>
          <p:cNvSpPr txBox="1">
            <a:spLocks noGrp="1"/>
          </p:cNvSpPr>
          <p:nvPr/>
        </p:nvSpPr>
        <p:spPr>
          <a:xfrm>
            <a:off x="2550574" y="5948856"/>
            <a:ext cx="33426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Campaign activity</a:t>
            </a:r>
            <a:endParaRPr/>
          </a:p>
        </p:txBody>
      </p:sp>
      <p:sp>
        <p:nvSpPr>
          <p:cNvPr id="13" name="Google Shape;799;p36">
            <a:extLst>
              <a:ext uri="{FF2B5EF4-FFF2-40B4-BE49-F238E27FC236}">
                <a16:creationId xmlns:a16="http://schemas.microsoft.com/office/drawing/2014/main" id="{2B4E2E70-A491-6B91-95FF-A3BB6B4FDF85}"/>
              </a:ext>
            </a:extLst>
          </p:cNvPr>
          <p:cNvSpPr txBox="1">
            <a:spLocks noGrp="1"/>
          </p:cNvSpPr>
          <p:nvPr/>
        </p:nvSpPr>
        <p:spPr>
          <a:xfrm>
            <a:off x="5997389" y="5317654"/>
            <a:ext cx="33426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Cooperative activity</a:t>
            </a:r>
            <a:endParaRPr/>
          </a:p>
        </p:txBody>
      </p:sp>
      <p:sp>
        <p:nvSpPr>
          <p:cNvPr id="15" name="Google Shape;800;p36">
            <a:extLst>
              <a:ext uri="{FF2B5EF4-FFF2-40B4-BE49-F238E27FC236}">
                <a16:creationId xmlns:a16="http://schemas.microsoft.com/office/drawing/2014/main" id="{E0322704-A110-863E-55CE-3A741B13EC73}"/>
              </a:ext>
            </a:extLst>
          </p:cNvPr>
          <p:cNvSpPr txBox="1">
            <a:spLocks noGrp="1"/>
          </p:cNvSpPr>
          <p:nvPr/>
        </p:nvSpPr>
        <p:spPr>
          <a:xfrm>
            <a:off x="5997389" y="5948856"/>
            <a:ext cx="33426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Citizen- initiated contact</a:t>
            </a:r>
            <a:endParaRPr/>
          </a:p>
        </p:txBody>
      </p:sp>
      <p:grpSp>
        <p:nvGrpSpPr>
          <p:cNvPr id="21" name="Google Shape;830;p36">
            <a:extLst>
              <a:ext uri="{FF2B5EF4-FFF2-40B4-BE49-F238E27FC236}">
                <a16:creationId xmlns:a16="http://schemas.microsoft.com/office/drawing/2014/main" id="{B38EF410-382F-D474-0B3E-8F430351AFB0}"/>
              </a:ext>
            </a:extLst>
          </p:cNvPr>
          <p:cNvGrpSpPr/>
          <p:nvPr/>
        </p:nvGrpSpPr>
        <p:grpSpPr>
          <a:xfrm>
            <a:off x="2030736" y="5922718"/>
            <a:ext cx="398938" cy="396969"/>
            <a:chOff x="1181293" y="4319603"/>
            <a:chExt cx="398938" cy="396969"/>
          </a:xfrm>
        </p:grpSpPr>
        <p:sp>
          <p:nvSpPr>
            <p:cNvPr id="17" name="Google Shape;831;p36">
              <a:extLst>
                <a:ext uri="{FF2B5EF4-FFF2-40B4-BE49-F238E27FC236}">
                  <a16:creationId xmlns:a16="http://schemas.microsoft.com/office/drawing/2014/main" id="{C3DDD341-F4CF-5AEC-8BFC-F60767318E74}"/>
                </a:ext>
              </a:extLst>
            </p:cNvPr>
            <p:cNvSpPr/>
            <p:nvPr/>
          </p:nvSpPr>
          <p:spPr>
            <a:xfrm>
              <a:off x="1181293" y="4320003"/>
              <a:ext cx="395768" cy="396569"/>
            </a:xfrm>
            <a:custGeom>
              <a:avLst/>
              <a:gdLst/>
              <a:ahLst/>
              <a:cxnLst/>
              <a:rect l="l" t="t" r="r" b="b"/>
              <a:pathLst>
                <a:path w="11860" h="11884" extrusionOk="0">
                  <a:moveTo>
                    <a:pt x="1024" y="0"/>
                  </a:moveTo>
                  <a:cubicBezTo>
                    <a:pt x="476" y="0"/>
                    <a:pt x="0" y="477"/>
                    <a:pt x="0" y="1048"/>
                  </a:cubicBezTo>
                  <a:cubicBezTo>
                    <a:pt x="0" y="1501"/>
                    <a:pt x="286" y="1882"/>
                    <a:pt x="667" y="2025"/>
                  </a:cubicBezTo>
                  <a:lnTo>
                    <a:pt x="667" y="9859"/>
                  </a:lnTo>
                  <a:cubicBezTo>
                    <a:pt x="286" y="10002"/>
                    <a:pt x="0" y="10383"/>
                    <a:pt x="0" y="10836"/>
                  </a:cubicBezTo>
                  <a:cubicBezTo>
                    <a:pt x="0" y="11407"/>
                    <a:pt x="476" y="11884"/>
                    <a:pt x="1048" y="11884"/>
                  </a:cubicBezTo>
                  <a:cubicBezTo>
                    <a:pt x="1477" y="11884"/>
                    <a:pt x="1881" y="11574"/>
                    <a:pt x="2024" y="11193"/>
                  </a:cubicBezTo>
                  <a:lnTo>
                    <a:pt x="9835" y="11193"/>
                  </a:lnTo>
                  <a:cubicBezTo>
                    <a:pt x="10002" y="11622"/>
                    <a:pt x="10383" y="11884"/>
                    <a:pt x="10836" y="11884"/>
                  </a:cubicBezTo>
                  <a:cubicBezTo>
                    <a:pt x="11383" y="11884"/>
                    <a:pt x="11860" y="11407"/>
                    <a:pt x="11860" y="10836"/>
                  </a:cubicBezTo>
                  <a:cubicBezTo>
                    <a:pt x="11860" y="10383"/>
                    <a:pt x="11574" y="10002"/>
                    <a:pt x="11193" y="9859"/>
                  </a:cubicBezTo>
                  <a:lnTo>
                    <a:pt x="11193" y="3834"/>
                  </a:lnTo>
                  <a:cubicBezTo>
                    <a:pt x="11193" y="3668"/>
                    <a:pt x="11026" y="3477"/>
                    <a:pt x="10836" y="3477"/>
                  </a:cubicBezTo>
                  <a:cubicBezTo>
                    <a:pt x="10645" y="3477"/>
                    <a:pt x="10478" y="3644"/>
                    <a:pt x="10478" y="3834"/>
                  </a:cubicBezTo>
                  <a:lnTo>
                    <a:pt x="10478" y="5573"/>
                  </a:lnTo>
                  <a:lnTo>
                    <a:pt x="8740" y="5573"/>
                  </a:lnTo>
                  <a:cubicBezTo>
                    <a:pt x="8573" y="5573"/>
                    <a:pt x="8383" y="5716"/>
                    <a:pt x="8383" y="5930"/>
                  </a:cubicBezTo>
                  <a:cubicBezTo>
                    <a:pt x="8383" y="6097"/>
                    <a:pt x="8526" y="6287"/>
                    <a:pt x="8740" y="6287"/>
                  </a:cubicBezTo>
                  <a:lnTo>
                    <a:pt x="10478" y="6287"/>
                  </a:lnTo>
                  <a:lnTo>
                    <a:pt x="10478" y="9883"/>
                  </a:lnTo>
                  <a:cubicBezTo>
                    <a:pt x="10169" y="10002"/>
                    <a:pt x="9931" y="10217"/>
                    <a:pt x="9835" y="10502"/>
                  </a:cubicBezTo>
                  <a:lnTo>
                    <a:pt x="6311" y="10502"/>
                  </a:lnTo>
                  <a:lnTo>
                    <a:pt x="6311" y="8026"/>
                  </a:lnTo>
                  <a:cubicBezTo>
                    <a:pt x="6311" y="7859"/>
                    <a:pt x="6144" y="7692"/>
                    <a:pt x="5954" y="7692"/>
                  </a:cubicBezTo>
                  <a:cubicBezTo>
                    <a:pt x="5763" y="7692"/>
                    <a:pt x="5596" y="7835"/>
                    <a:pt x="5596" y="8026"/>
                  </a:cubicBezTo>
                  <a:lnTo>
                    <a:pt x="5596" y="10502"/>
                  </a:lnTo>
                  <a:lnTo>
                    <a:pt x="1977" y="10502"/>
                  </a:lnTo>
                  <a:cubicBezTo>
                    <a:pt x="1858" y="10217"/>
                    <a:pt x="1667" y="9979"/>
                    <a:pt x="1357" y="9883"/>
                  </a:cubicBezTo>
                  <a:lnTo>
                    <a:pt x="1357" y="6287"/>
                  </a:lnTo>
                  <a:lnTo>
                    <a:pt x="3834" y="6287"/>
                  </a:lnTo>
                  <a:cubicBezTo>
                    <a:pt x="4001" y="6287"/>
                    <a:pt x="4191" y="6144"/>
                    <a:pt x="4191" y="5930"/>
                  </a:cubicBezTo>
                  <a:cubicBezTo>
                    <a:pt x="4191" y="5740"/>
                    <a:pt x="4049" y="5573"/>
                    <a:pt x="3834" y="5573"/>
                  </a:cubicBezTo>
                  <a:lnTo>
                    <a:pt x="1357" y="5573"/>
                  </a:lnTo>
                  <a:lnTo>
                    <a:pt x="1357" y="2025"/>
                  </a:lnTo>
                  <a:cubicBezTo>
                    <a:pt x="1667" y="1905"/>
                    <a:pt x="1905" y="1691"/>
                    <a:pt x="1977" y="1405"/>
                  </a:cubicBezTo>
                  <a:lnTo>
                    <a:pt x="5596" y="1405"/>
                  </a:lnTo>
                  <a:lnTo>
                    <a:pt x="5596" y="3120"/>
                  </a:lnTo>
                  <a:cubicBezTo>
                    <a:pt x="5596" y="3311"/>
                    <a:pt x="5739" y="3477"/>
                    <a:pt x="5954" y="3477"/>
                  </a:cubicBezTo>
                  <a:cubicBezTo>
                    <a:pt x="6120" y="3477"/>
                    <a:pt x="6311" y="3334"/>
                    <a:pt x="6311" y="3120"/>
                  </a:cubicBezTo>
                  <a:lnTo>
                    <a:pt x="6311" y="1405"/>
                  </a:lnTo>
                  <a:lnTo>
                    <a:pt x="8026" y="1405"/>
                  </a:lnTo>
                  <a:cubicBezTo>
                    <a:pt x="8216" y="1405"/>
                    <a:pt x="8383" y="1262"/>
                    <a:pt x="8383" y="1048"/>
                  </a:cubicBezTo>
                  <a:cubicBezTo>
                    <a:pt x="8383" y="834"/>
                    <a:pt x="8240" y="691"/>
                    <a:pt x="8026" y="691"/>
                  </a:cubicBezTo>
                  <a:lnTo>
                    <a:pt x="2024" y="691"/>
                  </a:lnTo>
                  <a:cubicBezTo>
                    <a:pt x="1858" y="262"/>
                    <a:pt x="1477" y="0"/>
                    <a:pt x="10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32;p36">
              <a:extLst>
                <a:ext uri="{FF2B5EF4-FFF2-40B4-BE49-F238E27FC236}">
                  <a16:creationId xmlns:a16="http://schemas.microsoft.com/office/drawing/2014/main" id="{8F49B9EF-2B1A-AEEC-1CC2-87BAE49F9498}"/>
                </a:ext>
              </a:extLst>
            </p:cNvPr>
            <p:cNvSpPr/>
            <p:nvPr/>
          </p:nvSpPr>
          <p:spPr>
            <a:xfrm>
              <a:off x="1314005" y="4480513"/>
              <a:ext cx="102546" cy="101378"/>
            </a:xfrm>
            <a:custGeom>
              <a:avLst/>
              <a:gdLst/>
              <a:ahLst/>
              <a:cxnLst/>
              <a:rect l="l" t="t" r="r" b="b"/>
              <a:pathLst>
                <a:path w="3073" h="3038" extrusionOk="0">
                  <a:moveTo>
                    <a:pt x="1596" y="1"/>
                  </a:moveTo>
                  <a:lnTo>
                    <a:pt x="1167" y="429"/>
                  </a:lnTo>
                  <a:cubicBezTo>
                    <a:pt x="1143" y="453"/>
                    <a:pt x="1096" y="525"/>
                    <a:pt x="1072" y="572"/>
                  </a:cubicBezTo>
                  <a:lnTo>
                    <a:pt x="595" y="1977"/>
                  </a:lnTo>
                  <a:lnTo>
                    <a:pt x="167" y="2430"/>
                  </a:lnTo>
                  <a:cubicBezTo>
                    <a:pt x="0" y="2573"/>
                    <a:pt x="0" y="2787"/>
                    <a:pt x="167" y="2930"/>
                  </a:cubicBezTo>
                  <a:cubicBezTo>
                    <a:pt x="238" y="3001"/>
                    <a:pt x="328" y="3037"/>
                    <a:pt x="417" y="3037"/>
                  </a:cubicBezTo>
                  <a:cubicBezTo>
                    <a:pt x="506" y="3037"/>
                    <a:pt x="595" y="3001"/>
                    <a:pt x="667" y="2930"/>
                  </a:cubicBezTo>
                  <a:lnTo>
                    <a:pt x="1119" y="2478"/>
                  </a:lnTo>
                  <a:lnTo>
                    <a:pt x="2501" y="2001"/>
                  </a:lnTo>
                  <a:cubicBezTo>
                    <a:pt x="2572" y="1977"/>
                    <a:pt x="2596" y="1954"/>
                    <a:pt x="2667" y="1906"/>
                  </a:cubicBezTo>
                  <a:lnTo>
                    <a:pt x="3072" y="1501"/>
                  </a:lnTo>
                  <a:lnTo>
                    <a:pt x="159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33;p36">
              <a:extLst>
                <a:ext uri="{FF2B5EF4-FFF2-40B4-BE49-F238E27FC236}">
                  <a16:creationId xmlns:a16="http://schemas.microsoft.com/office/drawing/2014/main" id="{70114EA4-809B-8B4E-DC32-E4355DCE0531}"/>
                </a:ext>
              </a:extLst>
            </p:cNvPr>
            <p:cNvSpPr/>
            <p:nvPr/>
          </p:nvSpPr>
          <p:spPr>
            <a:xfrm>
              <a:off x="1508686" y="4319603"/>
              <a:ext cx="71545" cy="67975"/>
            </a:xfrm>
            <a:custGeom>
              <a:avLst/>
              <a:gdLst/>
              <a:ahLst/>
              <a:cxnLst/>
              <a:rect l="l" t="t" r="r" b="b"/>
              <a:pathLst>
                <a:path w="2144" h="2037" extrusionOk="0">
                  <a:moveTo>
                    <a:pt x="989" y="0"/>
                  </a:moveTo>
                  <a:cubicBezTo>
                    <a:pt x="721" y="0"/>
                    <a:pt x="453" y="108"/>
                    <a:pt x="239" y="322"/>
                  </a:cubicBezTo>
                  <a:lnTo>
                    <a:pt x="1" y="560"/>
                  </a:lnTo>
                  <a:lnTo>
                    <a:pt x="1501" y="2037"/>
                  </a:lnTo>
                  <a:lnTo>
                    <a:pt x="1739" y="1798"/>
                  </a:lnTo>
                  <a:cubicBezTo>
                    <a:pt x="2144" y="1394"/>
                    <a:pt x="2144" y="727"/>
                    <a:pt x="1739" y="322"/>
                  </a:cubicBezTo>
                  <a:cubicBezTo>
                    <a:pt x="1525" y="108"/>
                    <a:pt x="1257" y="0"/>
                    <a:pt x="9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34;p36">
              <a:extLst>
                <a:ext uri="{FF2B5EF4-FFF2-40B4-BE49-F238E27FC236}">
                  <a16:creationId xmlns:a16="http://schemas.microsoft.com/office/drawing/2014/main" id="{838DDE1D-CB36-B781-2216-8235CA8F928B}"/>
                </a:ext>
              </a:extLst>
            </p:cNvPr>
            <p:cNvSpPr/>
            <p:nvPr/>
          </p:nvSpPr>
          <p:spPr>
            <a:xfrm>
              <a:off x="1383915" y="4354975"/>
              <a:ext cx="158975" cy="158975"/>
            </a:xfrm>
            <a:custGeom>
              <a:avLst/>
              <a:gdLst/>
              <a:ahLst/>
              <a:cxnLst/>
              <a:rect l="l" t="t" r="r" b="b"/>
              <a:pathLst>
                <a:path w="4764" h="4764" extrusionOk="0">
                  <a:moveTo>
                    <a:pt x="3263" y="0"/>
                  </a:moveTo>
                  <a:lnTo>
                    <a:pt x="1" y="3263"/>
                  </a:lnTo>
                  <a:lnTo>
                    <a:pt x="1477" y="4763"/>
                  </a:lnTo>
                  <a:lnTo>
                    <a:pt x="4764" y="1477"/>
                  </a:lnTo>
                  <a:lnTo>
                    <a:pt x="32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8882;p69">
            <a:extLst>
              <a:ext uri="{FF2B5EF4-FFF2-40B4-BE49-F238E27FC236}">
                <a16:creationId xmlns:a16="http://schemas.microsoft.com/office/drawing/2014/main" id="{9A16BE91-540E-3110-8404-67134B9CBF95}"/>
              </a:ext>
            </a:extLst>
          </p:cNvPr>
          <p:cNvGrpSpPr/>
          <p:nvPr/>
        </p:nvGrpSpPr>
        <p:grpSpPr>
          <a:xfrm>
            <a:off x="2070268" y="5256653"/>
            <a:ext cx="319874" cy="419623"/>
            <a:chOff x="1220825" y="3653538"/>
            <a:chExt cx="222150" cy="291425"/>
          </a:xfrm>
        </p:grpSpPr>
        <p:sp>
          <p:nvSpPr>
            <p:cNvPr id="23" name="Google Shape;8883;p69">
              <a:extLst>
                <a:ext uri="{FF2B5EF4-FFF2-40B4-BE49-F238E27FC236}">
                  <a16:creationId xmlns:a16="http://schemas.microsoft.com/office/drawing/2014/main" id="{DFDB743B-AA0A-74DE-1CC9-BDDAE743D6FF}"/>
                </a:ext>
              </a:extLst>
            </p:cNvPr>
            <p:cNvSpPr/>
            <p:nvPr/>
          </p:nvSpPr>
          <p:spPr>
            <a:xfrm>
              <a:off x="1220825" y="3653538"/>
              <a:ext cx="222150" cy="291425"/>
            </a:xfrm>
            <a:custGeom>
              <a:avLst/>
              <a:gdLst/>
              <a:ahLst/>
              <a:cxnLst/>
              <a:rect l="l" t="t" r="r" b="b"/>
              <a:pathLst>
                <a:path w="8886" h="11657" extrusionOk="0">
                  <a:moveTo>
                    <a:pt x="5861" y="662"/>
                  </a:moveTo>
                  <a:cubicBezTo>
                    <a:pt x="6302" y="662"/>
                    <a:pt x="6302" y="1323"/>
                    <a:pt x="5861" y="1323"/>
                  </a:cubicBezTo>
                  <a:lnTo>
                    <a:pt x="3120" y="1323"/>
                  </a:lnTo>
                  <a:cubicBezTo>
                    <a:pt x="2647" y="1323"/>
                    <a:pt x="2647" y="662"/>
                    <a:pt x="3120" y="662"/>
                  </a:cubicBezTo>
                  <a:close/>
                  <a:moveTo>
                    <a:pt x="7215" y="3466"/>
                  </a:moveTo>
                  <a:cubicBezTo>
                    <a:pt x="7625" y="3466"/>
                    <a:pt x="7625" y="4127"/>
                    <a:pt x="7215" y="4127"/>
                  </a:cubicBezTo>
                  <a:lnTo>
                    <a:pt x="4443" y="4127"/>
                  </a:lnTo>
                  <a:cubicBezTo>
                    <a:pt x="4002" y="4127"/>
                    <a:pt x="3970" y="3466"/>
                    <a:pt x="4443" y="3466"/>
                  </a:cubicBezTo>
                  <a:close/>
                  <a:moveTo>
                    <a:pt x="3101" y="2795"/>
                  </a:moveTo>
                  <a:cubicBezTo>
                    <a:pt x="3360" y="2795"/>
                    <a:pt x="3582" y="3129"/>
                    <a:pt x="3340" y="3371"/>
                  </a:cubicBezTo>
                  <a:lnTo>
                    <a:pt x="2899" y="3812"/>
                  </a:lnTo>
                  <a:lnTo>
                    <a:pt x="3340" y="4253"/>
                  </a:lnTo>
                  <a:cubicBezTo>
                    <a:pt x="3582" y="4495"/>
                    <a:pt x="3360" y="4830"/>
                    <a:pt x="3101" y="4830"/>
                  </a:cubicBezTo>
                  <a:cubicBezTo>
                    <a:pt x="3023" y="4830"/>
                    <a:pt x="2941" y="4799"/>
                    <a:pt x="2868" y="4726"/>
                  </a:cubicBezTo>
                  <a:lnTo>
                    <a:pt x="2427" y="4285"/>
                  </a:lnTo>
                  <a:lnTo>
                    <a:pt x="2017" y="4726"/>
                  </a:lnTo>
                  <a:cubicBezTo>
                    <a:pt x="1944" y="4799"/>
                    <a:pt x="1862" y="4830"/>
                    <a:pt x="1784" y="4830"/>
                  </a:cubicBezTo>
                  <a:cubicBezTo>
                    <a:pt x="1525" y="4830"/>
                    <a:pt x="1303" y="4495"/>
                    <a:pt x="1545" y="4253"/>
                  </a:cubicBezTo>
                  <a:lnTo>
                    <a:pt x="1954" y="3812"/>
                  </a:lnTo>
                  <a:lnTo>
                    <a:pt x="1545" y="3371"/>
                  </a:lnTo>
                  <a:cubicBezTo>
                    <a:pt x="1303" y="3129"/>
                    <a:pt x="1525" y="2795"/>
                    <a:pt x="1784" y="2795"/>
                  </a:cubicBezTo>
                  <a:cubicBezTo>
                    <a:pt x="1862" y="2795"/>
                    <a:pt x="1944" y="2825"/>
                    <a:pt x="2017" y="2899"/>
                  </a:cubicBezTo>
                  <a:lnTo>
                    <a:pt x="2427" y="3340"/>
                  </a:lnTo>
                  <a:lnTo>
                    <a:pt x="2868" y="2899"/>
                  </a:lnTo>
                  <a:cubicBezTo>
                    <a:pt x="2941" y="2825"/>
                    <a:pt x="3023" y="2795"/>
                    <a:pt x="3101" y="2795"/>
                  </a:cubicBezTo>
                  <a:close/>
                  <a:moveTo>
                    <a:pt x="7242" y="6206"/>
                  </a:moveTo>
                  <a:cubicBezTo>
                    <a:pt x="7625" y="6206"/>
                    <a:pt x="7616" y="6868"/>
                    <a:pt x="7215" y="6868"/>
                  </a:cubicBezTo>
                  <a:lnTo>
                    <a:pt x="4443" y="6868"/>
                  </a:lnTo>
                  <a:cubicBezTo>
                    <a:pt x="4002" y="6868"/>
                    <a:pt x="3970" y="6207"/>
                    <a:pt x="4443" y="6207"/>
                  </a:cubicBezTo>
                  <a:lnTo>
                    <a:pt x="7215" y="6207"/>
                  </a:lnTo>
                  <a:cubicBezTo>
                    <a:pt x="7225" y="6206"/>
                    <a:pt x="7233" y="6206"/>
                    <a:pt x="7242" y="6206"/>
                  </a:cubicBezTo>
                  <a:close/>
                  <a:moveTo>
                    <a:pt x="3101" y="5504"/>
                  </a:moveTo>
                  <a:cubicBezTo>
                    <a:pt x="3360" y="5504"/>
                    <a:pt x="3582" y="5839"/>
                    <a:pt x="3340" y="6081"/>
                  </a:cubicBezTo>
                  <a:lnTo>
                    <a:pt x="2899" y="6522"/>
                  </a:lnTo>
                  <a:lnTo>
                    <a:pt x="3340" y="6963"/>
                  </a:lnTo>
                  <a:cubicBezTo>
                    <a:pt x="3582" y="7205"/>
                    <a:pt x="3360" y="7539"/>
                    <a:pt x="3101" y="7539"/>
                  </a:cubicBezTo>
                  <a:cubicBezTo>
                    <a:pt x="3023" y="7539"/>
                    <a:pt x="2941" y="7509"/>
                    <a:pt x="2868" y="7435"/>
                  </a:cubicBezTo>
                  <a:lnTo>
                    <a:pt x="2427" y="6994"/>
                  </a:lnTo>
                  <a:lnTo>
                    <a:pt x="2017" y="7435"/>
                  </a:lnTo>
                  <a:cubicBezTo>
                    <a:pt x="1944" y="7509"/>
                    <a:pt x="1862" y="7539"/>
                    <a:pt x="1784" y="7539"/>
                  </a:cubicBezTo>
                  <a:cubicBezTo>
                    <a:pt x="1525" y="7539"/>
                    <a:pt x="1303" y="7205"/>
                    <a:pt x="1545" y="6963"/>
                  </a:cubicBezTo>
                  <a:lnTo>
                    <a:pt x="1954" y="6522"/>
                  </a:lnTo>
                  <a:lnTo>
                    <a:pt x="1545" y="6081"/>
                  </a:lnTo>
                  <a:cubicBezTo>
                    <a:pt x="1303" y="5839"/>
                    <a:pt x="1525" y="5504"/>
                    <a:pt x="1784" y="5504"/>
                  </a:cubicBezTo>
                  <a:cubicBezTo>
                    <a:pt x="1862" y="5504"/>
                    <a:pt x="1944" y="5535"/>
                    <a:pt x="2017" y="5608"/>
                  </a:cubicBezTo>
                  <a:lnTo>
                    <a:pt x="2427" y="6049"/>
                  </a:lnTo>
                  <a:lnTo>
                    <a:pt x="2868" y="5608"/>
                  </a:lnTo>
                  <a:cubicBezTo>
                    <a:pt x="2941" y="5535"/>
                    <a:pt x="3023" y="5504"/>
                    <a:pt x="3101" y="5504"/>
                  </a:cubicBezTo>
                  <a:close/>
                  <a:moveTo>
                    <a:pt x="7215" y="8916"/>
                  </a:moveTo>
                  <a:cubicBezTo>
                    <a:pt x="7625" y="8916"/>
                    <a:pt x="7625" y="9609"/>
                    <a:pt x="7215" y="9609"/>
                  </a:cubicBezTo>
                  <a:lnTo>
                    <a:pt x="4443" y="9609"/>
                  </a:lnTo>
                  <a:cubicBezTo>
                    <a:pt x="4002" y="9609"/>
                    <a:pt x="3970" y="8916"/>
                    <a:pt x="4443" y="8916"/>
                  </a:cubicBezTo>
                  <a:close/>
                  <a:moveTo>
                    <a:pt x="2395" y="8254"/>
                  </a:moveTo>
                  <a:cubicBezTo>
                    <a:pt x="2962" y="8254"/>
                    <a:pt x="3435" y="8727"/>
                    <a:pt x="3435" y="9263"/>
                  </a:cubicBezTo>
                  <a:cubicBezTo>
                    <a:pt x="3435" y="9830"/>
                    <a:pt x="2994" y="10302"/>
                    <a:pt x="2395" y="10302"/>
                  </a:cubicBezTo>
                  <a:cubicBezTo>
                    <a:pt x="1860" y="10302"/>
                    <a:pt x="1387" y="9830"/>
                    <a:pt x="1387" y="9263"/>
                  </a:cubicBezTo>
                  <a:cubicBezTo>
                    <a:pt x="1387" y="8727"/>
                    <a:pt x="1860" y="8254"/>
                    <a:pt x="2395" y="8254"/>
                  </a:cubicBezTo>
                  <a:close/>
                  <a:moveTo>
                    <a:pt x="3057" y="0"/>
                  </a:moveTo>
                  <a:cubicBezTo>
                    <a:pt x="2647" y="0"/>
                    <a:pt x="2238" y="252"/>
                    <a:pt x="2112" y="662"/>
                  </a:cubicBezTo>
                  <a:lnTo>
                    <a:pt x="1009" y="662"/>
                  </a:lnTo>
                  <a:cubicBezTo>
                    <a:pt x="473" y="662"/>
                    <a:pt x="1" y="1134"/>
                    <a:pt x="1" y="1670"/>
                  </a:cubicBezTo>
                  <a:lnTo>
                    <a:pt x="1" y="10617"/>
                  </a:lnTo>
                  <a:cubicBezTo>
                    <a:pt x="1" y="11153"/>
                    <a:pt x="473" y="11657"/>
                    <a:pt x="1009" y="11657"/>
                  </a:cubicBezTo>
                  <a:lnTo>
                    <a:pt x="7877" y="11657"/>
                  </a:lnTo>
                  <a:cubicBezTo>
                    <a:pt x="8413" y="11657"/>
                    <a:pt x="8885" y="11184"/>
                    <a:pt x="8885" y="10617"/>
                  </a:cubicBezTo>
                  <a:lnTo>
                    <a:pt x="8885" y="1670"/>
                  </a:lnTo>
                  <a:cubicBezTo>
                    <a:pt x="8885" y="1134"/>
                    <a:pt x="8476" y="662"/>
                    <a:pt x="7877" y="662"/>
                  </a:cubicBezTo>
                  <a:lnTo>
                    <a:pt x="6774" y="662"/>
                  </a:lnTo>
                  <a:cubicBezTo>
                    <a:pt x="6617" y="252"/>
                    <a:pt x="6270" y="0"/>
                    <a:pt x="58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884;p69">
              <a:extLst>
                <a:ext uri="{FF2B5EF4-FFF2-40B4-BE49-F238E27FC236}">
                  <a16:creationId xmlns:a16="http://schemas.microsoft.com/office/drawing/2014/main" id="{45AD3027-0967-BA7F-BB57-6360271944F3}"/>
                </a:ext>
              </a:extLst>
            </p:cNvPr>
            <p:cNvSpPr/>
            <p:nvPr/>
          </p:nvSpPr>
          <p:spPr>
            <a:xfrm>
              <a:off x="1272025" y="3876438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6836;p65">
            <a:extLst>
              <a:ext uri="{FF2B5EF4-FFF2-40B4-BE49-F238E27FC236}">
                <a16:creationId xmlns:a16="http://schemas.microsoft.com/office/drawing/2014/main" id="{C03D82EE-5738-A6C3-3391-5118181ECF61}"/>
              </a:ext>
            </a:extLst>
          </p:cNvPr>
          <p:cNvGrpSpPr/>
          <p:nvPr/>
        </p:nvGrpSpPr>
        <p:grpSpPr>
          <a:xfrm>
            <a:off x="5633313" y="5277143"/>
            <a:ext cx="350076" cy="350079"/>
            <a:chOff x="4783918" y="3674026"/>
            <a:chExt cx="296175" cy="296175"/>
          </a:xfrm>
        </p:grpSpPr>
        <p:sp>
          <p:nvSpPr>
            <p:cNvPr id="27" name="Google Shape;6837;p65">
              <a:extLst>
                <a:ext uri="{FF2B5EF4-FFF2-40B4-BE49-F238E27FC236}">
                  <a16:creationId xmlns:a16="http://schemas.microsoft.com/office/drawing/2014/main" id="{29665DBE-C92B-C39F-6E79-B6662A150503}"/>
                </a:ext>
              </a:extLst>
            </p:cNvPr>
            <p:cNvSpPr/>
            <p:nvPr/>
          </p:nvSpPr>
          <p:spPr>
            <a:xfrm>
              <a:off x="4895743" y="3674026"/>
              <a:ext cx="70925" cy="68550"/>
            </a:xfrm>
            <a:custGeom>
              <a:avLst/>
              <a:gdLst/>
              <a:ahLst/>
              <a:cxnLst/>
              <a:rect l="l" t="t" r="r" b="b"/>
              <a:pathLst>
                <a:path w="2837" h="2742" extrusionOk="0">
                  <a:moveTo>
                    <a:pt x="1419" y="1"/>
                  </a:moveTo>
                  <a:cubicBezTo>
                    <a:pt x="631" y="1"/>
                    <a:pt x="1" y="599"/>
                    <a:pt x="1" y="1355"/>
                  </a:cubicBezTo>
                  <a:cubicBezTo>
                    <a:pt x="1" y="2143"/>
                    <a:pt x="631" y="2742"/>
                    <a:pt x="1419" y="2742"/>
                  </a:cubicBezTo>
                  <a:cubicBezTo>
                    <a:pt x="2206" y="2742"/>
                    <a:pt x="2836" y="2143"/>
                    <a:pt x="2836" y="1355"/>
                  </a:cubicBezTo>
                  <a:cubicBezTo>
                    <a:pt x="2836" y="599"/>
                    <a:pt x="2206" y="1"/>
                    <a:pt x="14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838;p65">
              <a:extLst>
                <a:ext uri="{FF2B5EF4-FFF2-40B4-BE49-F238E27FC236}">
                  <a16:creationId xmlns:a16="http://schemas.microsoft.com/office/drawing/2014/main" id="{43D74B5B-EB9C-3572-D777-6C1989C8C0FD}"/>
                </a:ext>
              </a:extLst>
            </p:cNvPr>
            <p:cNvSpPr/>
            <p:nvPr/>
          </p:nvSpPr>
          <p:spPr>
            <a:xfrm>
              <a:off x="4809893" y="3830776"/>
              <a:ext cx="69350" cy="68525"/>
            </a:xfrm>
            <a:custGeom>
              <a:avLst/>
              <a:gdLst/>
              <a:ahLst/>
              <a:cxnLst/>
              <a:rect l="l" t="t" r="r" b="b"/>
              <a:pathLst>
                <a:path w="2774" h="2741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839;p65">
              <a:extLst>
                <a:ext uri="{FF2B5EF4-FFF2-40B4-BE49-F238E27FC236}">
                  <a16:creationId xmlns:a16="http://schemas.microsoft.com/office/drawing/2014/main" id="{99582AAC-5FA0-E440-01F3-08468F0A31DE}"/>
                </a:ext>
              </a:extLst>
            </p:cNvPr>
            <p:cNvSpPr/>
            <p:nvPr/>
          </p:nvSpPr>
          <p:spPr>
            <a:xfrm>
              <a:off x="4984743" y="3831551"/>
              <a:ext cx="68550" cy="68550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56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11"/>
                    <a:pt x="631" y="2741"/>
                    <a:pt x="1356" y="2741"/>
                  </a:cubicBezTo>
                  <a:cubicBezTo>
                    <a:pt x="2112" y="2741"/>
                    <a:pt x="2742" y="2111"/>
                    <a:pt x="2742" y="1387"/>
                  </a:cubicBezTo>
                  <a:cubicBezTo>
                    <a:pt x="2742" y="631"/>
                    <a:pt x="2112" y="1"/>
                    <a:pt x="1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840;p65">
              <a:extLst>
                <a:ext uri="{FF2B5EF4-FFF2-40B4-BE49-F238E27FC236}">
                  <a16:creationId xmlns:a16="http://schemas.microsoft.com/office/drawing/2014/main" id="{41AD6B60-6B2D-AD4A-9E52-AD1221807585}"/>
                </a:ext>
              </a:extLst>
            </p:cNvPr>
            <p:cNvSpPr/>
            <p:nvPr/>
          </p:nvSpPr>
          <p:spPr>
            <a:xfrm>
              <a:off x="4783918" y="3898501"/>
              <a:ext cx="122100" cy="71700"/>
            </a:xfrm>
            <a:custGeom>
              <a:avLst/>
              <a:gdLst/>
              <a:ahLst/>
              <a:cxnLst/>
              <a:rect l="l" t="t" r="r" b="b"/>
              <a:pathLst>
                <a:path w="4884" h="2868" extrusionOk="0">
                  <a:moveTo>
                    <a:pt x="819" y="0"/>
                  </a:moveTo>
                  <a:cubicBezTo>
                    <a:pt x="347" y="442"/>
                    <a:pt x="0" y="1072"/>
                    <a:pt x="0" y="1796"/>
                  </a:cubicBezTo>
                  <a:lnTo>
                    <a:pt x="0" y="2521"/>
                  </a:lnTo>
                  <a:cubicBezTo>
                    <a:pt x="0" y="2710"/>
                    <a:pt x="158" y="2867"/>
                    <a:pt x="347" y="2867"/>
                  </a:cubicBezTo>
                  <a:lnTo>
                    <a:pt x="4505" y="2867"/>
                  </a:lnTo>
                  <a:cubicBezTo>
                    <a:pt x="4726" y="2867"/>
                    <a:pt x="4883" y="2710"/>
                    <a:pt x="4883" y="2521"/>
                  </a:cubicBezTo>
                  <a:lnTo>
                    <a:pt x="4883" y="1796"/>
                  </a:lnTo>
                  <a:cubicBezTo>
                    <a:pt x="4883" y="1103"/>
                    <a:pt x="4568" y="442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96" y="788"/>
                    <a:pt x="1197" y="473"/>
                    <a:pt x="8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841;p65">
              <a:extLst>
                <a:ext uri="{FF2B5EF4-FFF2-40B4-BE49-F238E27FC236}">
                  <a16:creationId xmlns:a16="http://schemas.microsoft.com/office/drawing/2014/main" id="{5C9B94C0-7AC9-8582-8C1F-7B4FB24B9D38}"/>
                </a:ext>
              </a:extLst>
            </p:cNvPr>
            <p:cNvSpPr/>
            <p:nvPr/>
          </p:nvSpPr>
          <p:spPr>
            <a:xfrm>
              <a:off x="4870543" y="3740976"/>
              <a:ext cx="122900" cy="72475"/>
            </a:xfrm>
            <a:custGeom>
              <a:avLst/>
              <a:gdLst/>
              <a:ahLst/>
              <a:cxnLst/>
              <a:rect l="l" t="t" r="r" b="b"/>
              <a:pathLst>
                <a:path w="4916" h="2899" extrusionOk="0">
                  <a:moveTo>
                    <a:pt x="851" y="1"/>
                  </a:moveTo>
                  <a:cubicBezTo>
                    <a:pt x="347" y="442"/>
                    <a:pt x="1" y="1103"/>
                    <a:pt x="1" y="1796"/>
                  </a:cubicBezTo>
                  <a:lnTo>
                    <a:pt x="1" y="2552"/>
                  </a:lnTo>
                  <a:cubicBezTo>
                    <a:pt x="1" y="2741"/>
                    <a:pt x="158" y="2899"/>
                    <a:pt x="347" y="2899"/>
                  </a:cubicBezTo>
                  <a:lnTo>
                    <a:pt x="4537" y="2899"/>
                  </a:lnTo>
                  <a:cubicBezTo>
                    <a:pt x="4758" y="2899"/>
                    <a:pt x="4915" y="2741"/>
                    <a:pt x="4915" y="2552"/>
                  </a:cubicBezTo>
                  <a:lnTo>
                    <a:pt x="4915" y="1796"/>
                  </a:lnTo>
                  <a:cubicBezTo>
                    <a:pt x="4915" y="1103"/>
                    <a:pt x="4600" y="442"/>
                    <a:pt x="4065" y="1"/>
                  </a:cubicBezTo>
                  <a:cubicBezTo>
                    <a:pt x="3687" y="473"/>
                    <a:pt x="3088" y="788"/>
                    <a:pt x="2458" y="788"/>
                  </a:cubicBezTo>
                  <a:cubicBezTo>
                    <a:pt x="1828" y="788"/>
                    <a:pt x="1198" y="473"/>
                    <a:pt x="8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842;p65">
              <a:extLst>
                <a:ext uri="{FF2B5EF4-FFF2-40B4-BE49-F238E27FC236}">
                  <a16:creationId xmlns:a16="http://schemas.microsoft.com/office/drawing/2014/main" id="{34FF21CD-0CD0-E713-8D55-DD1102CD8062}"/>
                </a:ext>
              </a:extLst>
            </p:cNvPr>
            <p:cNvSpPr/>
            <p:nvPr/>
          </p:nvSpPr>
          <p:spPr>
            <a:xfrm>
              <a:off x="4957968" y="3898501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0"/>
                  </a:moveTo>
                  <a:cubicBezTo>
                    <a:pt x="316" y="442"/>
                    <a:pt x="1" y="1103"/>
                    <a:pt x="1" y="1796"/>
                  </a:cubicBezTo>
                  <a:lnTo>
                    <a:pt x="1" y="2521"/>
                  </a:lnTo>
                  <a:cubicBezTo>
                    <a:pt x="1" y="2710"/>
                    <a:pt x="158" y="2867"/>
                    <a:pt x="347" y="2867"/>
                  </a:cubicBezTo>
                  <a:lnTo>
                    <a:pt x="4506" y="2867"/>
                  </a:lnTo>
                  <a:cubicBezTo>
                    <a:pt x="4727" y="2867"/>
                    <a:pt x="4884" y="2710"/>
                    <a:pt x="4884" y="2521"/>
                  </a:cubicBezTo>
                  <a:lnTo>
                    <a:pt x="4884" y="1796"/>
                  </a:lnTo>
                  <a:cubicBezTo>
                    <a:pt x="4884" y="1103"/>
                    <a:pt x="4569" y="442"/>
                    <a:pt x="4033" y="0"/>
                  </a:cubicBezTo>
                  <a:cubicBezTo>
                    <a:pt x="3655" y="473"/>
                    <a:pt x="3088" y="788"/>
                    <a:pt x="2427" y="788"/>
                  </a:cubicBezTo>
                  <a:cubicBezTo>
                    <a:pt x="1797" y="788"/>
                    <a:pt x="1198" y="473"/>
                    <a:pt x="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843;p65">
              <a:extLst>
                <a:ext uri="{FF2B5EF4-FFF2-40B4-BE49-F238E27FC236}">
                  <a16:creationId xmlns:a16="http://schemas.microsoft.com/office/drawing/2014/main" id="{C023F782-4713-380D-C8A9-8DB79D75486C}"/>
                </a:ext>
              </a:extLst>
            </p:cNvPr>
            <p:cNvSpPr/>
            <p:nvPr/>
          </p:nvSpPr>
          <p:spPr>
            <a:xfrm>
              <a:off x="4892593" y="3830776"/>
              <a:ext cx="77225" cy="64600"/>
            </a:xfrm>
            <a:custGeom>
              <a:avLst/>
              <a:gdLst/>
              <a:ahLst/>
              <a:cxnLst/>
              <a:rect l="l" t="t" r="r" b="b"/>
              <a:pathLst>
                <a:path w="3089" h="2584" extrusionOk="0">
                  <a:moveTo>
                    <a:pt x="1198" y="0"/>
                  </a:moveTo>
                  <a:lnTo>
                    <a:pt x="1198" y="882"/>
                  </a:lnTo>
                  <a:lnTo>
                    <a:pt x="1" y="2079"/>
                  </a:lnTo>
                  <a:cubicBezTo>
                    <a:pt x="221" y="2237"/>
                    <a:pt x="284" y="2300"/>
                    <a:pt x="473" y="2583"/>
                  </a:cubicBezTo>
                  <a:lnTo>
                    <a:pt x="1545" y="1575"/>
                  </a:lnTo>
                  <a:lnTo>
                    <a:pt x="2616" y="2583"/>
                  </a:lnTo>
                  <a:cubicBezTo>
                    <a:pt x="2773" y="2394"/>
                    <a:pt x="2931" y="2237"/>
                    <a:pt x="3088" y="2111"/>
                  </a:cubicBezTo>
                  <a:lnTo>
                    <a:pt x="1891" y="882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7035;p65">
            <a:extLst>
              <a:ext uri="{FF2B5EF4-FFF2-40B4-BE49-F238E27FC236}">
                <a16:creationId xmlns:a16="http://schemas.microsoft.com/office/drawing/2014/main" id="{AD6AD6D3-AC24-1959-A02E-5C74641A0700}"/>
              </a:ext>
            </a:extLst>
          </p:cNvPr>
          <p:cNvGrpSpPr/>
          <p:nvPr/>
        </p:nvGrpSpPr>
        <p:grpSpPr>
          <a:xfrm>
            <a:off x="5655753" y="5952988"/>
            <a:ext cx="327742" cy="348633"/>
            <a:chOff x="4806258" y="4349844"/>
            <a:chExt cx="277275" cy="294950"/>
          </a:xfrm>
        </p:grpSpPr>
        <p:sp>
          <p:nvSpPr>
            <p:cNvPr id="36" name="Google Shape;7036;p65">
              <a:extLst>
                <a:ext uri="{FF2B5EF4-FFF2-40B4-BE49-F238E27FC236}">
                  <a16:creationId xmlns:a16="http://schemas.microsoft.com/office/drawing/2014/main" id="{37437005-209C-7076-9555-EEA7AAA72358}"/>
                </a:ext>
              </a:extLst>
            </p:cNvPr>
            <p:cNvSpPr/>
            <p:nvPr/>
          </p:nvSpPr>
          <p:spPr>
            <a:xfrm>
              <a:off x="4944108" y="4349844"/>
              <a:ext cx="17350" cy="44125"/>
            </a:xfrm>
            <a:custGeom>
              <a:avLst/>
              <a:gdLst/>
              <a:ahLst/>
              <a:cxnLst/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037;p65">
              <a:extLst>
                <a:ext uri="{FF2B5EF4-FFF2-40B4-BE49-F238E27FC236}">
                  <a16:creationId xmlns:a16="http://schemas.microsoft.com/office/drawing/2014/main" id="{CF685737-00F4-0556-7897-6B0B9A914402}"/>
                </a:ext>
              </a:extLst>
            </p:cNvPr>
            <p:cNvSpPr/>
            <p:nvPr/>
          </p:nvSpPr>
          <p:spPr>
            <a:xfrm>
              <a:off x="4996883" y="4368544"/>
              <a:ext cx="35450" cy="34100"/>
            </a:xfrm>
            <a:custGeom>
              <a:avLst/>
              <a:gdLst/>
              <a:ahLst/>
              <a:cxnLst/>
              <a:rect l="l" t="t" r="r" b="b"/>
              <a:pathLst>
                <a:path w="1418" h="1364" extrusionOk="0">
                  <a:moveTo>
                    <a:pt x="1071" y="1"/>
                  </a:moveTo>
                  <a:cubicBezTo>
                    <a:pt x="977" y="1"/>
                    <a:pt x="882" y="24"/>
                    <a:pt x="819" y="72"/>
                  </a:cubicBezTo>
                  <a:lnTo>
                    <a:pt x="126" y="796"/>
                  </a:lnTo>
                  <a:cubicBezTo>
                    <a:pt x="0" y="922"/>
                    <a:pt x="0" y="1143"/>
                    <a:pt x="126" y="1269"/>
                  </a:cubicBezTo>
                  <a:cubicBezTo>
                    <a:pt x="189" y="1332"/>
                    <a:pt x="268" y="1363"/>
                    <a:pt x="350" y="1363"/>
                  </a:cubicBezTo>
                  <a:cubicBezTo>
                    <a:pt x="433" y="1363"/>
                    <a:pt x="520" y="1332"/>
                    <a:pt x="599" y="1269"/>
                  </a:cubicBezTo>
                  <a:lnTo>
                    <a:pt x="1323" y="544"/>
                  </a:lnTo>
                  <a:cubicBezTo>
                    <a:pt x="1418" y="418"/>
                    <a:pt x="1418" y="198"/>
                    <a:pt x="1323" y="72"/>
                  </a:cubicBezTo>
                  <a:cubicBezTo>
                    <a:pt x="1260" y="24"/>
                    <a:pt x="1166" y="1"/>
                    <a:pt x="10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038;p65">
              <a:extLst>
                <a:ext uri="{FF2B5EF4-FFF2-40B4-BE49-F238E27FC236}">
                  <a16:creationId xmlns:a16="http://schemas.microsoft.com/office/drawing/2014/main" id="{EA3441A2-28DC-1C88-1515-CB711696C934}"/>
                </a:ext>
              </a:extLst>
            </p:cNvPr>
            <p:cNvSpPr/>
            <p:nvPr/>
          </p:nvSpPr>
          <p:spPr>
            <a:xfrm>
              <a:off x="5048058" y="4471919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725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039;p65">
              <a:extLst>
                <a:ext uri="{FF2B5EF4-FFF2-40B4-BE49-F238E27FC236}">
                  <a16:creationId xmlns:a16="http://schemas.microsoft.com/office/drawing/2014/main" id="{2AC14B3A-39DB-966E-0245-1064ED8497C8}"/>
                </a:ext>
              </a:extLst>
            </p:cNvPr>
            <p:cNvSpPr/>
            <p:nvPr/>
          </p:nvSpPr>
          <p:spPr>
            <a:xfrm>
              <a:off x="4806258" y="4471919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040;p65">
              <a:extLst>
                <a:ext uri="{FF2B5EF4-FFF2-40B4-BE49-F238E27FC236}">
                  <a16:creationId xmlns:a16="http://schemas.microsoft.com/office/drawing/2014/main" id="{9204D76B-606C-ECA2-5FF2-B1C9B1A66555}"/>
                </a:ext>
              </a:extLst>
            </p:cNvPr>
            <p:cNvSpPr/>
            <p:nvPr/>
          </p:nvSpPr>
          <p:spPr>
            <a:xfrm>
              <a:off x="4874783" y="4368544"/>
              <a:ext cx="35475" cy="34100"/>
            </a:xfrm>
            <a:custGeom>
              <a:avLst/>
              <a:gdLst/>
              <a:ahLst/>
              <a:cxnLst/>
              <a:rect l="l" t="t" r="r" b="b"/>
              <a:pathLst>
                <a:path w="1419" h="1364" extrusionOk="0">
                  <a:moveTo>
                    <a:pt x="363" y="1"/>
                  </a:moveTo>
                  <a:cubicBezTo>
                    <a:pt x="276" y="1"/>
                    <a:pt x="190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820" y="1269"/>
                  </a:lnTo>
                  <a:cubicBezTo>
                    <a:pt x="883" y="1332"/>
                    <a:pt x="977" y="1363"/>
                    <a:pt x="1072" y="1363"/>
                  </a:cubicBezTo>
                  <a:cubicBezTo>
                    <a:pt x="1166" y="1363"/>
                    <a:pt x="1261" y="1332"/>
                    <a:pt x="1324" y="1269"/>
                  </a:cubicBezTo>
                  <a:cubicBezTo>
                    <a:pt x="1418" y="1143"/>
                    <a:pt x="1418" y="922"/>
                    <a:pt x="1324" y="796"/>
                  </a:cubicBezTo>
                  <a:lnTo>
                    <a:pt x="599" y="72"/>
                  </a:lnTo>
                  <a:cubicBezTo>
                    <a:pt x="536" y="24"/>
                    <a:pt x="450" y="1"/>
                    <a:pt x="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041;p65">
              <a:extLst>
                <a:ext uri="{FF2B5EF4-FFF2-40B4-BE49-F238E27FC236}">
                  <a16:creationId xmlns:a16="http://schemas.microsoft.com/office/drawing/2014/main" id="{AAF5AA02-7697-4697-34F0-1AA14DE91B82}"/>
                </a:ext>
              </a:extLst>
            </p:cNvPr>
            <p:cNvSpPr/>
            <p:nvPr/>
          </p:nvSpPr>
          <p:spPr>
            <a:xfrm>
              <a:off x="4822008" y="4402469"/>
              <a:ext cx="37050" cy="25975"/>
            </a:xfrm>
            <a:custGeom>
              <a:avLst/>
              <a:gdLst/>
              <a:ahLst/>
              <a:cxnLst/>
              <a:rect l="l" t="t" r="r" b="b"/>
              <a:pathLst>
                <a:path w="1482" h="1039" extrusionOk="0">
                  <a:moveTo>
                    <a:pt x="396" y="0"/>
                  </a:moveTo>
                  <a:cubicBezTo>
                    <a:pt x="267" y="0"/>
                    <a:pt x="132" y="81"/>
                    <a:pt x="64" y="195"/>
                  </a:cubicBezTo>
                  <a:cubicBezTo>
                    <a:pt x="1" y="353"/>
                    <a:pt x="64" y="573"/>
                    <a:pt x="221" y="668"/>
                  </a:cubicBezTo>
                  <a:lnTo>
                    <a:pt x="946" y="1015"/>
                  </a:lnTo>
                  <a:cubicBezTo>
                    <a:pt x="987" y="1031"/>
                    <a:pt x="1032" y="1039"/>
                    <a:pt x="1077" y="1039"/>
                  </a:cubicBezTo>
                  <a:cubicBezTo>
                    <a:pt x="1209" y="1039"/>
                    <a:pt x="1349" y="974"/>
                    <a:pt x="1419" y="857"/>
                  </a:cubicBezTo>
                  <a:cubicBezTo>
                    <a:pt x="1482" y="699"/>
                    <a:pt x="1419" y="447"/>
                    <a:pt x="1261" y="384"/>
                  </a:cubicBezTo>
                  <a:lnTo>
                    <a:pt x="536" y="38"/>
                  </a:lnTo>
                  <a:cubicBezTo>
                    <a:pt x="493" y="12"/>
                    <a:pt x="445" y="0"/>
                    <a:pt x="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042;p65">
              <a:extLst>
                <a:ext uri="{FF2B5EF4-FFF2-40B4-BE49-F238E27FC236}">
                  <a16:creationId xmlns:a16="http://schemas.microsoft.com/office/drawing/2014/main" id="{205CDEFA-DB83-AB2E-4B60-70280821BCF8}"/>
                </a:ext>
              </a:extLst>
            </p:cNvPr>
            <p:cNvSpPr/>
            <p:nvPr/>
          </p:nvSpPr>
          <p:spPr>
            <a:xfrm>
              <a:off x="5029958" y="4402769"/>
              <a:ext cx="37025" cy="26800"/>
            </a:xfrm>
            <a:custGeom>
              <a:avLst/>
              <a:gdLst/>
              <a:ahLst/>
              <a:cxnLst/>
              <a:rect l="l" t="t" r="r" b="b"/>
              <a:pathLst>
                <a:path w="1481" h="1072" extrusionOk="0">
                  <a:moveTo>
                    <a:pt x="1110" y="0"/>
                  </a:moveTo>
                  <a:cubicBezTo>
                    <a:pt x="1049" y="0"/>
                    <a:pt x="983" y="18"/>
                    <a:pt x="914" y="57"/>
                  </a:cubicBezTo>
                  <a:lnTo>
                    <a:pt x="221" y="404"/>
                  </a:lnTo>
                  <a:cubicBezTo>
                    <a:pt x="63" y="498"/>
                    <a:pt x="0" y="687"/>
                    <a:pt x="63" y="877"/>
                  </a:cubicBezTo>
                  <a:cubicBezTo>
                    <a:pt x="132" y="991"/>
                    <a:pt x="250" y="1072"/>
                    <a:pt x="382" y="1072"/>
                  </a:cubicBezTo>
                  <a:cubicBezTo>
                    <a:pt x="432" y="1072"/>
                    <a:pt x="484" y="1060"/>
                    <a:pt x="536" y="1034"/>
                  </a:cubicBezTo>
                  <a:lnTo>
                    <a:pt x="1260" y="687"/>
                  </a:lnTo>
                  <a:cubicBezTo>
                    <a:pt x="1418" y="593"/>
                    <a:pt x="1481" y="404"/>
                    <a:pt x="1418" y="215"/>
                  </a:cubicBezTo>
                  <a:cubicBezTo>
                    <a:pt x="1353" y="85"/>
                    <a:pt x="1244" y="0"/>
                    <a:pt x="1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043;p65">
              <a:extLst>
                <a:ext uri="{FF2B5EF4-FFF2-40B4-BE49-F238E27FC236}">
                  <a16:creationId xmlns:a16="http://schemas.microsoft.com/office/drawing/2014/main" id="{D8C2D18F-AF39-3A34-827F-AE65E32BEE25}"/>
                </a:ext>
              </a:extLst>
            </p:cNvPr>
            <p:cNvSpPr/>
            <p:nvPr/>
          </p:nvSpPr>
          <p:spPr>
            <a:xfrm>
              <a:off x="4853533" y="4401044"/>
              <a:ext cx="177225" cy="243750"/>
            </a:xfrm>
            <a:custGeom>
              <a:avLst/>
              <a:gdLst/>
              <a:ahLst/>
              <a:cxnLst/>
              <a:rect l="l" t="t" r="r" b="b"/>
              <a:pathLst>
                <a:path w="7089" h="9750" extrusionOk="0">
                  <a:moveTo>
                    <a:pt x="3529" y="0"/>
                  </a:moveTo>
                  <a:cubicBezTo>
                    <a:pt x="3151" y="0"/>
                    <a:pt x="2836" y="315"/>
                    <a:pt x="2836" y="725"/>
                  </a:cubicBezTo>
                  <a:lnTo>
                    <a:pt x="2836" y="1418"/>
                  </a:lnTo>
                  <a:cubicBezTo>
                    <a:pt x="2836" y="1040"/>
                    <a:pt x="2520" y="725"/>
                    <a:pt x="2111" y="725"/>
                  </a:cubicBezTo>
                  <a:cubicBezTo>
                    <a:pt x="1733" y="725"/>
                    <a:pt x="1418" y="1040"/>
                    <a:pt x="1418" y="1418"/>
                  </a:cubicBezTo>
                  <a:lnTo>
                    <a:pt x="1418" y="2143"/>
                  </a:lnTo>
                  <a:cubicBezTo>
                    <a:pt x="1544" y="2143"/>
                    <a:pt x="1638" y="2080"/>
                    <a:pt x="1764" y="2080"/>
                  </a:cubicBezTo>
                  <a:lnTo>
                    <a:pt x="3497" y="2080"/>
                  </a:lnTo>
                  <a:cubicBezTo>
                    <a:pt x="4253" y="2080"/>
                    <a:pt x="4883" y="2710"/>
                    <a:pt x="4883" y="3466"/>
                  </a:cubicBezTo>
                  <a:cubicBezTo>
                    <a:pt x="4883" y="4096"/>
                    <a:pt x="4474" y="4600"/>
                    <a:pt x="3907" y="4758"/>
                  </a:cubicBezTo>
                  <a:cubicBezTo>
                    <a:pt x="4064" y="5073"/>
                    <a:pt x="4159" y="5482"/>
                    <a:pt x="4159" y="5860"/>
                  </a:cubicBezTo>
                  <a:cubicBezTo>
                    <a:pt x="4159" y="6081"/>
                    <a:pt x="4001" y="6238"/>
                    <a:pt x="3812" y="6238"/>
                  </a:cubicBezTo>
                  <a:cubicBezTo>
                    <a:pt x="3623" y="6238"/>
                    <a:pt x="3466" y="6081"/>
                    <a:pt x="3466" y="5860"/>
                  </a:cubicBezTo>
                  <a:cubicBezTo>
                    <a:pt x="3466" y="4915"/>
                    <a:pt x="2678" y="4128"/>
                    <a:pt x="1733" y="4128"/>
                  </a:cubicBezTo>
                  <a:lnTo>
                    <a:pt x="3466" y="4128"/>
                  </a:lnTo>
                  <a:cubicBezTo>
                    <a:pt x="3844" y="4128"/>
                    <a:pt x="4159" y="3812"/>
                    <a:pt x="4159" y="3434"/>
                  </a:cubicBezTo>
                  <a:cubicBezTo>
                    <a:pt x="4159" y="3025"/>
                    <a:pt x="3844" y="2710"/>
                    <a:pt x="3466" y="2710"/>
                  </a:cubicBezTo>
                  <a:lnTo>
                    <a:pt x="1733" y="2710"/>
                  </a:lnTo>
                  <a:cubicBezTo>
                    <a:pt x="788" y="2710"/>
                    <a:pt x="0" y="3497"/>
                    <a:pt x="0" y="4443"/>
                  </a:cubicBezTo>
                  <a:lnTo>
                    <a:pt x="0" y="5167"/>
                  </a:lnTo>
                  <a:cubicBezTo>
                    <a:pt x="0" y="6112"/>
                    <a:pt x="536" y="6963"/>
                    <a:pt x="1386" y="7372"/>
                  </a:cubicBezTo>
                  <a:lnTo>
                    <a:pt x="1386" y="8318"/>
                  </a:lnTo>
                  <a:cubicBezTo>
                    <a:pt x="977" y="8318"/>
                    <a:pt x="662" y="8633"/>
                    <a:pt x="662" y="9011"/>
                  </a:cubicBezTo>
                  <a:lnTo>
                    <a:pt x="662" y="9389"/>
                  </a:lnTo>
                  <a:cubicBezTo>
                    <a:pt x="662" y="9578"/>
                    <a:pt x="819" y="9735"/>
                    <a:pt x="1008" y="9735"/>
                  </a:cubicBezTo>
                  <a:lnTo>
                    <a:pt x="5860" y="9735"/>
                  </a:lnTo>
                  <a:cubicBezTo>
                    <a:pt x="5923" y="9745"/>
                    <a:pt x="5979" y="9749"/>
                    <a:pt x="6029" y="9749"/>
                  </a:cubicBezTo>
                  <a:cubicBezTo>
                    <a:pt x="6305" y="9749"/>
                    <a:pt x="6396" y="9612"/>
                    <a:pt x="6396" y="9452"/>
                  </a:cubicBezTo>
                  <a:lnTo>
                    <a:pt x="6396" y="9105"/>
                  </a:lnTo>
                  <a:cubicBezTo>
                    <a:pt x="6396" y="8696"/>
                    <a:pt x="6112" y="8381"/>
                    <a:pt x="5702" y="8381"/>
                  </a:cubicBezTo>
                  <a:lnTo>
                    <a:pt x="5702" y="7436"/>
                  </a:lnTo>
                  <a:cubicBezTo>
                    <a:pt x="6522" y="7057"/>
                    <a:pt x="7089" y="6175"/>
                    <a:pt x="7089" y="5230"/>
                  </a:cubicBezTo>
                  <a:lnTo>
                    <a:pt x="7089" y="2143"/>
                  </a:lnTo>
                  <a:cubicBezTo>
                    <a:pt x="7089" y="1733"/>
                    <a:pt x="6774" y="1418"/>
                    <a:pt x="6364" y="1418"/>
                  </a:cubicBezTo>
                  <a:cubicBezTo>
                    <a:pt x="5986" y="1418"/>
                    <a:pt x="5671" y="1733"/>
                    <a:pt x="5671" y="2143"/>
                  </a:cubicBezTo>
                  <a:lnTo>
                    <a:pt x="5671" y="1418"/>
                  </a:lnTo>
                  <a:cubicBezTo>
                    <a:pt x="5671" y="1040"/>
                    <a:pt x="5356" y="725"/>
                    <a:pt x="4946" y="725"/>
                  </a:cubicBezTo>
                  <a:cubicBezTo>
                    <a:pt x="4568" y="725"/>
                    <a:pt x="4253" y="1040"/>
                    <a:pt x="4253" y="1418"/>
                  </a:cubicBezTo>
                  <a:lnTo>
                    <a:pt x="4253" y="725"/>
                  </a:lnTo>
                  <a:cubicBezTo>
                    <a:pt x="4253" y="315"/>
                    <a:pt x="3938" y="0"/>
                    <a:pt x="35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94305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495D7EF-25A5-91D6-6620-123060CAFF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9</a:t>
            </a:fld>
            <a:endParaRPr lang="en-GB" altLang="cs-CZ" noProof="0"/>
          </a:p>
        </p:txBody>
      </p:sp>
      <p:grpSp>
        <p:nvGrpSpPr>
          <p:cNvPr id="7" name="Google Shape;858;p38">
            <a:extLst>
              <a:ext uri="{FF2B5EF4-FFF2-40B4-BE49-F238E27FC236}">
                <a16:creationId xmlns:a16="http://schemas.microsoft.com/office/drawing/2014/main" id="{1528E990-F3A7-03FA-A62C-4A48D3EEB730}"/>
              </a:ext>
            </a:extLst>
          </p:cNvPr>
          <p:cNvGrpSpPr/>
          <p:nvPr/>
        </p:nvGrpSpPr>
        <p:grpSpPr>
          <a:xfrm>
            <a:off x="4502629" y="593893"/>
            <a:ext cx="2828675" cy="2243339"/>
            <a:chOff x="3157666" y="564726"/>
            <a:chExt cx="1891200" cy="1499825"/>
          </a:xfrm>
        </p:grpSpPr>
        <p:sp>
          <p:nvSpPr>
            <p:cNvPr id="8" name="Google Shape;859;p38">
              <a:extLst>
                <a:ext uri="{FF2B5EF4-FFF2-40B4-BE49-F238E27FC236}">
                  <a16:creationId xmlns:a16="http://schemas.microsoft.com/office/drawing/2014/main" id="{2A9109C2-2673-B23A-9F52-2FE2DC9DEE76}"/>
                </a:ext>
              </a:extLst>
            </p:cNvPr>
            <p:cNvSpPr/>
            <p:nvPr/>
          </p:nvSpPr>
          <p:spPr>
            <a:xfrm>
              <a:off x="3733841" y="1239176"/>
              <a:ext cx="68775" cy="5275"/>
            </a:xfrm>
            <a:custGeom>
              <a:avLst/>
              <a:gdLst/>
              <a:ahLst/>
              <a:cxnLst/>
              <a:rect l="l" t="t" r="r" b="b"/>
              <a:pathLst>
                <a:path w="2751" h="211" extrusionOk="0">
                  <a:moveTo>
                    <a:pt x="106" y="0"/>
                  </a:moveTo>
                  <a:cubicBezTo>
                    <a:pt x="48" y="0"/>
                    <a:pt x="1" y="47"/>
                    <a:pt x="1" y="106"/>
                  </a:cubicBezTo>
                  <a:cubicBezTo>
                    <a:pt x="1" y="164"/>
                    <a:pt x="48" y="211"/>
                    <a:pt x="106" y="211"/>
                  </a:cubicBezTo>
                  <a:lnTo>
                    <a:pt x="949" y="211"/>
                  </a:lnTo>
                  <a:cubicBezTo>
                    <a:pt x="1007" y="211"/>
                    <a:pt x="1054" y="164"/>
                    <a:pt x="1054" y="106"/>
                  </a:cubicBezTo>
                  <a:cubicBezTo>
                    <a:pt x="1054" y="47"/>
                    <a:pt x="1007" y="0"/>
                    <a:pt x="949" y="0"/>
                  </a:cubicBezTo>
                  <a:close/>
                  <a:moveTo>
                    <a:pt x="1803" y="0"/>
                  </a:moveTo>
                  <a:cubicBezTo>
                    <a:pt x="1744" y="0"/>
                    <a:pt x="1697" y="47"/>
                    <a:pt x="1697" y="106"/>
                  </a:cubicBezTo>
                  <a:cubicBezTo>
                    <a:pt x="1697" y="164"/>
                    <a:pt x="1744" y="211"/>
                    <a:pt x="1803" y="211"/>
                  </a:cubicBezTo>
                  <a:lnTo>
                    <a:pt x="2645" y="211"/>
                  </a:lnTo>
                  <a:cubicBezTo>
                    <a:pt x="2703" y="211"/>
                    <a:pt x="2750" y="164"/>
                    <a:pt x="2750" y="106"/>
                  </a:cubicBezTo>
                  <a:cubicBezTo>
                    <a:pt x="2750" y="47"/>
                    <a:pt x="2703" y="0"/>
                    <a:pt x="26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60;p38">
              <a:extLst>
                <a:ext uri="{FF2B5EF4-FFF2-40B4-BE49-F238E27FC236}">
                  <a16:creationId xmlns:a16="http://schemas.microsoft.com/office/drawing/2014/main" id="{5D685A1D-1080-D0DF-B263-06F99571DB23}"/>
                </a:ext>
              </a:extLst>
            </p:cNvPr>
            <p:cNvSpPr/>
            <p:nvPr/>
          </p:nvSpPr>
          <p:spPr>
            <a:xfrm>
              <a:off x="4839991" y="833201"/>
              <a:ext cx="5300" cy="15825"/>
            </a:xfrm>
            <a:custGeom>
              <a:avLst/>
              <a:gdLst/>
              <a:ahLst/>
              <a:cxnLst/>
              <a:rect l="l" t="t" r="r" b="b"/>
              <a:pathLst>
                <a:path w="212" h="633" extrusionOk="0">
                  <a:moveTo>
                    <a:pt x="106" y="1"/>
                  </a:moveTo>
                  <a:cubicBezTo>
                    <a:pt x="48" y="1"/>
                    <a:pt x="1" y="48"/>
                    <a:pt x="1" y="106"/>
                  </a:cubicBezTo>
                  <a:lnTo>
                    <a:pt x="1" y="527"/>
                  </a:lnTo>
                  <a:cubicBezTo>
                    <a:pt x="1" y="586"/>
                    <a:pt x="48" y="633"/>
                    <a:pt x="106" y="633"/>
                  </a:cubicBezTo>
                  <a:cubicBezTo>
                    <a:pt x="165" y="633"/>
                    <a:pt x="211" y="586"/>
                    <a:pt x="211" y="527"/>
                  </a:cubicBezTo>
                  <a:lnTo>
                    <a:pt x="211" y="106"/>
                  </a:lnTo>
                  <a:cubicBezTo>
                    <a:pt x="211" y="36"/>
                    <a:pt x="165" y="1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61;p38">
              <a:extLst>
                <a:ext uri="{FF2B5EF4-FFF2-40B4-BE49-F238E27FC236}">
                  <a16:creationId xmlns:a16="http://schemas.microsoft.com/office/drawing/2014/main" id="{81BDBE0E-8162-4CA0-43FB-B29386AC7995}"/>
                </a:ext>
              </a:extLst>
            </p:cNvPr>
            <p:cNvSpPr/>
            <p:nvPr/>
          </p:nvSpPr>
          <p:spPr>
            <a:xfrm>
              <a:off x="4839991" y="864226"/>
              <a:ext cx="5300" cy="349525"/>
            </a:xfrm>
            <a:custGeom>
              <a:avLst/>
              <a:gdLst/>
              <a:ahLst/>
              <a:cxnLst/>
              <a:rect l="l" t="t" r="r" b="b"/>
              <a:pathLst>
                <a:path w="212" h="13981" extrusionOk="0">
                  <a:moveTo>
                    <a:pt x="106" y="0"/>
                  </a:moveTo>
                  <a:cubicBezTo>
                    <a:pt x="48" y="0"/>
                    <a:pt x="1" y="47"/>
                    <a:pt x="1" y="105"/>
                  </a:cubicBezTo>
                  <a:lnTo>
                    <a:pt x="1" y="913"/>
                  </a:lnTo>
                  <a:cubicBezTo>
                    <a:pt x="1" y="971"/>
                    <a:pt x="48" y="1006"/>
                    <a:pt x="106" y="1006"/>
                  </a:cubicBezTo>
                  <a:cubicBezTo>
                    <a:pt x="165" y="1006"/>
                    <a:pt x="211" y="971"/>
                    <a:pt x="211" y="913"/>
                  </a:cubicBezTo>
                  <a:lnTo>
                    <a:pt x="211" y="105"/>
                  </a:lnTo>
                  <a:cubicBezTo>
                    <a:pt x="211" y="47"/>
                    <a:pt x="165" y="0"/>
                    <a:pt x="106" y="0"/>
                  </a:cubicBezTo>
                  <a:close/>
                  <a:moveTo>
                    <a:pt x="106" y="1626"/>
                  </a:moveTo>
                  <a:cubicBezTo>
                    <a:pt x="48" y="1626"/>
                    <a:pt x="1" y="1673"/>
                    <a:pt x="1" y="1720"/>
                  </a:cubicBezTo>
                  <a:lnTo>
                    <a:pt x="1" y="2527"/>
                  </a:lnTo>
                  <a:cubicBezTo>
                    <a:pt x="1" y="2586"/>
                    <a:pt x="48" y="2632"/>
                    <a:pt x="106" y="2632"/>
                  </a:cubicBezTo>
                  <a:cubicBezTo>
                    <a:pt x="165" y="2632"/>
                    <a:pt x="211" y="2586"/>
                    <a:pt x="211" y="2527"/>
                  </a:cubicBezTo>
                  <a:lnTo>
                    <a:pt x="211" y="1720"/>
                  </a:lnTo>
                  <a:cubicBezTo>
                    <a:pt x="211" y="1661"/>
                    <a:pt x="165" y="1626"/>
                    <a:pt x="106" y="1626"/>
                  </a:cubicBezTo>
                  <a:close/>
                  <a:moveTo>
                    <a:pt x="106" y="3241"/>
                  </a:moveTo>
                  <a:cubicBezTo>
                    <a:pt x="48" y="3241"/>
                    <a:pt x="1" y="3287"/>
                    <a:pt x="1" y="3346"/>
                  </a:cubicBezTo>
                  <a:lnTo>
                    <a:pt x="1" y="4153"/>
                  </a:lnTo>
                  <a:cubicBezTo>
                    <a:pt x="1" y="4212"/>
                    <a:pt x="48" y="4259"/>
                    <a:pt x="106" y="4259"/>
                  </a:cubicBezTo>
                  <a:cubicBezTo>
                    <a:pt x="165" y="4259"/>
                    <a:pt x="211" y="4200"/>
                    <a:pt x="211" y="4153"/>
                  </a:cubicBezTo>
                  <a:lnTo>
                    <a:pt x="211" y="3346"/>
                  </a:lnTo>
                  <a:cubicBezTo>
                    <a:pt x="211" y="3287"/>
                    <a:pt x="165" y="3241"/>
                    <a:pt x="106" y="3241"/>
                  </a:cubicBezTo>
                  <a:close/>
                  <a:moveTo>
                    <a:pt x="106" y="4855"/>
                  </a:moveTo>
                  <a:cubicBezTo>
                    <a:pt x="48" y="4855"/>
                    <a:pt x="1" y="4902"/>
                    <a:pt x="1" y="4960"/>
                  </a:cubicBezTo>
                  <a:lnTo>
                    <a:pt x="1" y="5768"/>
                  </a:lnTo>
                  <a:cubicBezTo>
                    <a:pt x="1" y="5826"/>
                    <a:pt x="48" y="5861"/>
                    <a:pt x="106" y="5861"/>
                  </a:cubicBezTo>
                  <a:cubicBezTo>
                    <a:pt x="165" y="5861"/>
                    <a:pt x="211" y="5826"/>
                    <a:pt x="211" y="5768"/>
                  </a:cubicBezTo>
                  <a:lnTo>
                    <a:pt x="211" y="4960"/>
                  </a:lnTo>
                  <a:cubicBezTo>
                    <a:pt x="211" y="4902"/>
                    <a:pt x="165" y="4855"/>
                    <a:pt x="106" y="4855"/>
                  </a:cubicBezTo>
                  <a:close/>
                  <a:moveTo>
                    <a:pt x="106" y="6481"/>
                  </a:moveTo>
                  <a:cubicBezTo>
                    <a:pt x="48" y="6481"/>
                    <a:pt x="1" y="6528"/>
                    <a:pt x="1" y="6587"/>
                  </a:cubicBezTo>
                  <a:lnTo>
                    <a:pt x="1" y="7382"/>
                  </a:lnTo>
                  <a:cubicBezTo>
                    <a:pt x="1" y="7441"/>
                    <a:pt x="48" y="7487"/>
                    <a:pt x="106" y="7487"/>
                  </a:cubicBezTo>
                  <a:cubicBezTo>
                    <a:pt x="165" y="7487"/>
                    <a:pt x="211" y="7441"/>
                    <a:pt x="211" y="7382"/>
                  </a:cubicBezTo>
                  <a:lnTo>
                    <a:pt x="211" y="6587"/>
                  </a:lnTo>
                  <a:cubicBezTo>
                    <a:pt x="211" y="6516"/>
                    <a:pt x="165" y="6481"/>
                    <a:pt x="106" y="6481"/>
                  </a:cubicBezTo>
                  <a:close/>
                  <a:moveTo>
                    <a:pt x="106" y="8107"/>
                  </a:moveTo>
                  <a:cubicBezTo>
                    <a:pt x="48" y="8107"/>
                    <a:pt x="1" y="8143"/>
                    <a:pt x="1" y="8201"/>
                  </a:cubicBezTo>
                  <a:lnTo>
                    <a:pt x="1" y="9008"/>
                  </a:lnTo>
                  <a:cubicBezTo>
                    <a:pt x="1" y="9067"/>
                    <a:pt x="48" y="9114"/>
                    <a:pt x="106" y="9114"/>
                  </a:cubicBezTo>
                  <a:cubicBezTo>
                    <a:pt x="165" y="9114"/>
                    <a:pt x="211" y="9067"/>
                    <a:pt x="211" y="9008"/>
                  </a:cubicBezTo>
                  <a:lnTo>
                    <a:pt x="211" y="8201"/>
                  </a:lnTo>
                  <a:cubicBezTo>
                    <a:pt x="211" y="8143"/>
                    <a:pt x="165" y="8107"/>
                    <a:pt x="106" y="8107"/>
                  </a:cubicBezTo>
                  <a:close/>
                  <a:moveTo>
                    <a:pt x="106" y="9722"/>
                  </a:moveTo>
                  <a:cubicBezTo>
                    <a:pt x="48" y="9722"/>
                    <a:pt x="1" y="9769"/>
                    <a:pt x="1" y="9827"/>
                  </a:cubicBezTo>
                  <a:lnTo>
                    <a:pt x="1" y="10634"/>
                  </a:lnTo>
                  <a:cubicBezTo>
                    <a:pt x="1" y="10693"/>
                    <a:pt x="48" y="10740"/>
                    <a:pt x="106" y="10740"/>
                  </a:cubicBezTo>
                  <a:cubicBezTo>
                    <a:pt x="165" y="10740"/>
                    <a:pt x="211" y="10693"/>
                    <a:pt x="211" y="10634"/>
                  </a:cubicBezTo>
                  <a:lnTo>
                    <a:pt x="211" y="9827"/>
                  </a:lnTo>
                  <a:cubicBezTo>
                    <a:pt x="211" y="9769"/>
                    <a:pt x="165" y="9722"/>
                    <a:pt x="106" y="9722"/>
                  </a:cubicBezTo>
                  <a:close/>
                  <a:moveTo>
                    <a:pt x="106" y="11336"/>
                  </a:moveTo>
                  <a:cubicBezTo>
                    <a:pt x="48" y="11336"/>
                    <a:pt x="1" y="11383"/>
                    <a:pt x="1" y="11442"/>
                  </a:cubicBezTo>
                  <a:lnTo>
                    <a:pt x="1" y="12249"/>
                  </a:lnTo>
                  <a:cubicBezTo>
                    <a:pt x="1" y="12319"/>
                    <a:pt x="48" y="12354"/>
                    <a:pt x="106" y="12354"/>
                  </a:cubicBezTo>
                  <a:cubicBezTo>
                    <a:pt x="165" y="12354"/>
                    <a:pt x="211" y="12296"/>
                    <a:pt x="211" y="12237"/>
                  </a:cubicBezTo>
                  <a:lnTo>
                    <a:pt x="211" y="11442"/>
                  </a:lnTo>
                  <a:cubicBezTo>
                    <a:pt x="211" y="11372"/>
                    <a:pt x="165" y="11336"/>
                    <a:pt x="106" y="11336"/>
                  </a:cubicBezTo>
                  <a:close/>
                  <a:moveTo>
                    <a:pt x="106" y="12974"/>
                  </a:moveTo>
                  <a:cubicBezTo>
                    <a:pt x="48" y="12974"/>
                    <a:pt x="1" y="13021"/>
                    <a:pt x="1" y="13080"/>
                  </a:cubicBezTo>
                  <a:lnTo>
                    <a:pt x="1" y="13875"/>
                  </a:lnTo>
                  <a:cubicBezTo>
                    <a:pt x="1" y="13934"/>
                    <a:pt x="48" y="13980"/>
                    <a:pt x="106" y="13980"/>
                  </a:cubicBezTo>
                  <a:cubicBezTo>
                    <a:pt x="165" y="13980"/>
                    <a:pt x="211" y="13922"/>
                    <a:pt x="211" y="13875"/>
                  </a:cubicBezTo>
                  <a:lnTo>
                    <a:pt x="211" y="13080"/>
                  </a:lnTo>
                  <a:cubicBezTo>
                    <a:pt x="211" y="13009"/>
                    <a:pt x="165" y="12974"/>
                    <a:pt x="106" y="129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62;p38">
              <a:extLst>
                <a:ext uri="{FF2B5EF4-FFF2-40B4-BE49-F238E27FC236}">
                  <a16:creationId xmlns:a16="http://schemas.microsoft.com/office/drawing/2014/main" id="{C3E0B429-8C9C-D790-7A81-FA626578E66D}"/>
                </a:ext>
              </a:extLst>
            </p:cNvPr>
            <p:cNvSpPr/>
            <p:nvPr/>
          </p:nvSpPr>
          <p:spPr>
            <a:xfrm>
              <a:off x="4829466" y="1228651"/>
              <a:ext cx="15825" cy="15800"/>
            </a:xfrm>
            <a:custGeom>
              <a:avLst/>
              <a:gdLst/>
              <a:ahLst/>
              <a:cxnLst/>
              <a:rect l="l" t="t" r="r" b="b"/>
              <a:pathLst>
                <a:path w="633" h="632" extrusionOk="0">
                  <a:moveTo>
                    <a:pt x="527" y="0"/>
                  </a:moveTo>
                  <a:cubicBezTo>
                    <a:pt x="469" y="0"/>
                    <a:pt x="434" y="47"/>
                    <a:pt x="434" y="105"/>
                  </a:cubicBezTo>
                  <a:lnTo>
                    <a:pt x="434" y="421"/>
                  </a:lnTo>
                  <a:lnTo>
                    <a:pt x="106" y="421"/>
                  </a:lnTo>
                  <a:cubicBezTo>
                    <a:pt x="48" y="421"/>
                    <a:pt x="1" y="468"/>
                    <a:pt x="1" y="527"/>
                  </a:cubicBezTo>
                  <a:cubicBezTo>
                    <a:pt x="1" y="585"/>
                    <a:pt x="48" y="632"/>
                    <a:pt x="106" y="632"/>
                  </a:cubicBezTo>
                  <a:lnTo>
                    <a:pt x="527" y="632"/>
                  </a:lnTo>
                  <a:cubicBezTo>
                    <a:pt x="586" y="632"/>
                    <a:pt x="632" y="585"/>
                    <a:pt x="632" y="527"/>
                  </a:cubicBezTo>
                  <a:lnTo>
                    <a:pt x="632" y="105"/>
                  </a:lnTo>
                  <a:cubicBezTo>
                    <a:pt x="632" y="47"/>
                    <a:pt x="586" y="0"/>
                    <a:pt x="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63;p38">
              <a:extLst>
                <a:ext uri="{FF2B5EF4-FFF2-40B4-BE49-F238E27FC236}">
                  <a16:creationId xmlns:a16="http://schemas.microsoft.com/office/drawing/2014/main" id="{9103DA04-0CF5-CC04-B354-CD510D1D09D3}"/>
                </a:ext>
              </a:extLst>
            </p:cNvPr>
            <p:cNvSpPr/>
            <p:nvPr/>
          </p:nvSpPr>
          <p:spPr>
            <a:xfrm>
              <a:off x="4165266" y="1239176"/>
              <a:ext cx="648725" cy="5275"/>
            </a:xfrm>
            <a:custGeom>
              <a:avLst/>
              <a:gdLst/>
              <a:ahLst/>
              <a:cxnLst/>
              <a:rect l="l" t="t" r="r" b="b"/>
              <a:pathLst>
                <a:path w="25949" h="211" extrusionOk="0">
                  <a:moveTo>
                    <a:pt x="105" y="0"/>
                  </a:moveTo>
                  <a:cubicBezTo>
                    <a:pt x="47" y="0"/>
                    <a:pt x="0" y="47"/>
                    <a:pt x="0" y="106"/>
                  </a:cubicBezTo>
                  <a:cubicBezTo>
                    <a:pt x="0" y="164"/>
                    <a:pt x="47" y="211"/>
                    <a:pt x="105" y="211"/>
                  </a:cubicBezTo>
                  <a:lnTo>
                    <a:pt x="936" y="211"/>
                  </a:lnTo>
                  <a:cubicBezTo>
                    <a:pt x="995" y="211"/>
                    <a:pt x="1041" y="164"/>
                    <a:pt x="1041" y="106"/>
                  </a:cubicBezTo>
                  <a:cubicBezTo>
                    <a:pt x="1041" y="47"/>
                    <a:pt x="995" y="0"/>
                    <a:pt x="936" y="0"/>
                  </a:cubicBezTo>
                  <a:close/>
                  <a:moveTo>
                    <a:pt x="1755" y="0"/>
                  </a:moveTo>
                  <a:cubicBezTo>
                    <a:pt x="1696" y="0"/>
                    <a:pt x="1650" y="47"/>
                    <a:pt x="1650" y="106"/>
                  </a:cubicBezTo>
                  <a:cubicBezTo>
                    <a:pt x="1650" y="164"/>
                    <a:pt x="1696" y="211"/>
                    <a:pt x="1755" y="211"/>
                  </a:cubicBezTo>
                  <a:lnTo>
                    <a:pt x="2586" y="211"/>
                  </a:lnTo>
                  <a:cubicBezTo>
                    <a:pt x="2644" y="211"/>
                    <a:pt x="2691" y="164"/>
                    <a:pt x="2691" y="106"/>
                  </a:cubicBezTo>
                  <a:cubicBezTo>
                    <a:pt x="2691" y="47"/>
                    <a:pt x="2644" y="0"/>
                    <a:pt x="2586" y="0"/>
                  </a:cubicBezTo>
                  <a:close/>
                  <a:moveTo>
                    <a:pt x="3428" y="0"/>
                  </a:moveTo>
                  <a:cubicBezTo>
                    <a:pt x="3369" y="0"/>
                    <a:pt x="3323" y="47"/>
                    <a:pt x="3323" y="106"/>
                  </a:cubicBezTo>
                  <a:cubicBezTo>
                    <a:pt x="3323" y="164"/>
                    <a:pt x="3369" y="211"/>
                    <a:pt x="3428" y="211"/>
                  </a:cubicBezTo>
                  <a:lnTo>
                    <a:pt x="4259" y="211"/>
                  </a:lnTo>
                  <a:cubicBezTo>
                    <a:pt x="4317" y="211"/>
                    <a:pt x="4364" y="164"/>
                    <a:pt x="4364" y="106"/>
                  </a:cubicBezTo>
                  <a:cubicBezTo>
                    <a:pt x="4364" y="47"/>
                    <a:pt x="4317" y="0"/>
                    <a:pt x="4259" y="0"/>
                  </a:cubicBezTo>
                  <a:close/>
                  <a:moveTo>
                    <a:pt x="5077" y="0"/>
                  </a:moveTo>
                  <a:cubicBezTo>
                    <a:pt x="5019" y="0"/>
                    <a:pt x="4972" y="47"/>
                    <a:pt x="4972" y="106"/>
                  </a:cubicBezTo>
                  <a:cubicBezTo>
                    <a:pt x="4972" y="164"/>
                    <a:pt x="5019" y="211"/>
                    <a:pt x="5077" y="211"/>
                  </a:cubicBezTo>
                  <a:lnTo>
                    <a:pt x="5908" y="211"/>
                  </a:lnTo>
                  <a:cubicBezTo>
                    <a:pt x="5967" y="211"/>
                    <a:pt x="6013" y="164"/>
                    <a:pt x="6013" y="106"/>
                  </a:cubicBezTo>
                  <a:cubicBezTo>
                    <a:pt x="6013" y="47"/>
                    <a:pt x="5967" y="0"/>
                    <a:pt x="5908" y="0"/>
                  </a:cubicBezTo>
                  <a:close/>
                  <a:moveTo>
                    <a:pt x="6739" y="0"/>
                  </a:moveTo>
                  <a:cubicBezTo>
                    <a:pt x="6680" y="0"/>
                    <a:pt x="6645" y="47"/>
                    <a:pt x="6645" y="106"/>
                  </a:cubicBezTo>
                  <a:cubicBezTo>
                    <a:pt x="6645" y="164"/>
                    <a:pt x="6680" y="211"/>
                    <a:pt x="6739" y="211"/>
                  </a:cubicBezTo>
                  <a:lnTo>
                    <a:pt x="7581" y="211"/>
                  </a:lnTo>
                  <a:cubicBezTo>
                    <a:pt x="7640" y="211"/>
                    <a:pt x="7675" y="164"/>
                    <a:pt x="7675" y="106"/>
                  </a:cubicBezTo>
                  <a:cubicBezTo>
                    <a:pt x="7675" y="47"/>
                    <a:pt x="7640" y="0"/>
                    <a:pt x="7581" y="0"/>
                  </a:cubicBezTo>
                  <a:close/>
                  <a:moveTo>
                    <a:pt x="8400" y="0"/>
                  </a:moveTo>
                  <a:cubicBezTo>
                    <a:pt x="8342" y="0"/>
                    <a:pt x="8295" y="47"/>
                    <a:pt x="8295" y="106"/>
                  </a:cubicBezTo>
                  <a:cubicBezTo>
                    <a:pt x="8295" y="164"/>
                    <a:pt x="8342" y="211"/>
                    <a:pt x="8400" y="211"/>
                  </a:cubicBezTo>
                  <a:lnTo>
                    <a:pt x="9231" y="211"/>
                  </a:lnTo>
                  <a:cubicBezTo>
                    <a:pt x="9289" y="211"/>
                    <a:pt x="9336" y="164"/>
                    <a:pt x="9336" y="106"/>
                  </a:cubicBezTo>
                  <a:cubicBezTo>
                    <a:pt x="9336" y="47"/>
                    <a:pt x="9289" y="0"/>
                    <a:pt x="9231" y="0"/>
                  </a:cubicBezTo>
                  <a:close/>
                  <a:moveTo>
                    <a:pt x="10061" y="0"/>
                  </a:moveTo>
                  <a:cubicBezTo>
                    <a:pt x="10003" y="0"/>
                    <a:pt x="9956" y="47"/>
                    <a:pt x="9956" y="106"/>
                  </a:cubicBezTo>
                  <a:cubicBezTo>
                    <a:pt x="9956" y="164"/>
                    <a:pt x="10003" y="211"/>
                    <a:pt x="10061" y="211"/>
                  </a:cubicBezTo>
                  <a:lnTo>
                    <a:pt x="10892" y="211"/>
                  </a:lnTo>
                  <a:cubicBezTo>
                    <a:pt x="10950" y="211"/>
                    <a:pt x="10997" y="164"/>
                    <a:pt x="10997" y="106"/>
                  </a:cubicBezTo>
                  <a:cubicBezTo>
                    <a:pt x="10997" y="47"/>
                    <a:pt x="10950" y="0"/>
                    <a:pt x="10892" y="0"/>
                  </a:cubicBezTo>
                  <a:close/>
                  <a:moveTo>
                    <a:pt x="11734" y="0"/>
                  </a:moveTo>
                  <a:cubicBezTo>
                    <a:pt x="11676" y="0"/>
                    <a:pt x="11629" y="47"/>
                    <a:pt x="11629" y="106"/>
                  </a:cubicBezTo>
                  <a:cubicBezTo>
                    <a:pt x="11629" y="164"/>
                    <a:pt x="11676" y="211"/>
                    <a:pt x="11734" y="211"/>
                  </a:cubicBezTo>
                  <a:lnTo>
                    <a:pt x="12565" y="211"/>
                  </a:lnTo>
                  <a:cubicBezTo>
                    <a:pt x="12623" y="211"/>
                    <a:pt x="12670" y="164"/>
                    <a:pt x="12670" y="106"/>
                  </a:cubicBezTo>
                  <a:cubicBezTo>
                    <a:pt x="12670" y="47"/>
                    <a:pt x="12623" y="0"/>
                    <a:pt x="12565" y="0"/>
                  </a:cubicBezTo>
                  <a:close/>
                  <a:moveTo>
                    <a:pt x="13384" y="0"/>
                  </a:moveTo>
                  <a:cubicBezTo>
                    <a:pt x="13325" y="0"/>
                    <a:pt x="13279" y="47"/>
                    <a:pt x="13279" y="106"/>
                  </a:cubicBezTo>
                  <a:cubicBezTo>
                    <a:pt x="13279" y="164"/>
                    <a:pt x="13325" y="211"/>
                    <a:pt x="13384" y="211"/>
                  </a:cubicBezTo>
                  <a:lnTo>
                    <a:pt x="14214" y="211"/>
                  </a:lnTo>
                  <a:cubicBezTo>
                    <a:pt x="14273" y="211"/>
                    <a:pt x="14320" y="164"/>
                    <a:pt x="14320" y="106"/>
                  </a:cubicBezTo>
                  <a:cubicBezTo>
                    <a:pt x="14320" y="47"/>
                    <a:pt x="14273" y="0"/>
                    <a:pt x="14214" y="0"/>
                  </a:cubicBezTo>
                  <a:close/>
                  <a:moveTo>
                    <a:pt x="15045" y="0"/>
                  </a:moveTo>
                  <a:cubicBezTo>
                    <a:pt x="14987" y="0"/>
                    <a:pt x="14952" y="47"/>
                    <a:pt x="14952" y="106"/>
                  </a:cubicBezTo>
                  <a:cubicBezTo>
                    <a:pt x="14952" y="164"/>
                    <a:pt x="14987" y="211"/>
                    <a:pt x="15045" y="211"/>
                  </a:cubicBezTo>
                  <a:lnTo>
                    <a:pt x="15887" y="211"/>
                  </a:lnTo>
                  <a:cubicBezTo>
                    <a:pt x="15946" y="211"/>
                    <a:pt x="15981" y="164"/>
                    <a:pt x="15981" y="106"/>
                  </a:cubicBezTo>
                  <a:cubicBezTo>
                    <a:pt x="15981" y="47"/>
                    <a:pt x="15946" y="0"/>
                    <a:pt x="15887" y="0"/>
                  </a:cubicBezTo>
                  <a:close/>
                  <a:moveTo>
                    <a:pt x="16706" y="0"/>
                  </a:moveTo>
                  <a:cubicBezTo>
                    <a:pt x="16648" y="0"/>
                    <a:pt x="16601" y="47"/>
                    <a:pt x="16601" y="106"/>
                  </a:cubicBezTo>
                  <a:cubicBezTo>
                    <a:pt x="16601" y="164"/>
                    <a:pt x="16648" y="211"/>
                    <a:pt x="16706" y="211"/>
                  </a:cubicBezTo>
                  <a:lnTo>
                    <a:pt x="17537" y="211"/>
                  </a:lnTo>
                  <a:cubicBezTo>
                    <a:pt x="17596" y="211"/>
                    <a:pt x="17642" y="164"/>
                    <a:pt x="17642" y="106"/>
                  </a:cubicBezTo>
                  <a:cubicBezTo>
                    <a:pt x="17642" y="47"/>
                    <a:pt x="17596" y="0"/>
                    <a:pt x="17537" y="0"/>
                  </a:cubicBezTo>
                  <a:close/>
                  <a:moveTo>
                    <a:pt x="18368" y="0"/>
                  </a:moveTo>
                  <a:cubicBezTo>
                    <a:pt x="18309" y="0"/>
                    <a:pt x="18262" y="47"/>
                    <a:pt x="18262" y="106"/>
                  </a:cubicBezTo>
                  <a:cubicBezTo>
                    <a:pt x="18262" y="164"/>
                    <a:pt x="18309" y="211"/>
                    <a:pt x="18368" y="211"/>
                  </a:cubicBezTo>
                  <a:lnTo>
                    <a:pt x="19198" y="211"/>
                  </a:lnTo>
                  <a:cubicBezTo>
                    <a:pt x="19257" y="211"/>
                    <a:pt x="19304" y="164"/>
                    <a:pt x="19304" y="106"/>
                  </a:cubicBezTo>
                  <a:cubicBezTo>
                    <a:pt x="19304" y="47"/>
                    <a:pt x="19257" y="0"/>
                    <a:pt x="19198" y="0"/>
                  </a:cubicBezTo>
                  <a:close/>
                  <a:moveTo>
                    <a:pt x="20017" y="0"/>
                  </a:moveTo>
                  <a:cubicBezTo>
                    <a:pt x="19959" y="0"/>
                    <a:pt x="19924" y="47"/>
                    <a:pt x="19924" y="106"/>
                  </a:cubicBezTo>
                  <a:cubicBezTo>
                    <a:pt x="19924" y="164"/>
                    <a:pt x="19959" y="211"/>
                    <a:pt x="20017" y="211"/>
                  </a:cubicBezTo>
                  <a:lnTo>
                    <a:pt x="20860" y="211"/>
                  </a:lnTo>
                  <a:cubicBezTo>
                    <a:pt x="20918" y="211"/>
                    <a:pt x="20953" y="164"/>
                    <a:pt x="20953" y="106"/>
                  </a:cubicBezTo>
                  <a:cubicBezTo>
                    <a:pt x="20953" y="47"/>
                    <a:pt x="20918" y="0"/>
                    <a:pt x="20860" y="0"/>
                  </a:cubicBezTo>
                  <a:close/>
                  <a:moveTo>
                    <a:pt x="21690" y="0"/>
                  </a:moveTo>
                  <a:cubicBezTo>
                    <a:pt x="21632" y="0"/>
                    <a:pt x="21585" y="47"/>
                    <a:pt x="21585" y="106"/>
                  </a:cubicBezTo>
                  <a:cubicBezTo>
                    <a:pt x="21585" y="164"/>
                    <a:pt x="21632" y="211"/>
                    <a:pt x="21690" y="211"/>
                  </a:cubicBezTo>
                  <a:lnTo>
                    <a:pt x="22521" y="211"/>
                  </a:lnTo>
                  <a:cubicBezTo>
                    <a:pt x="22579" y="211"/>
                    <a:pt x="22626" y="164"/>
                    <a:pt x="22626" y="106"/>
                  </a:cubicBezTo>
                  <a:cubicBezTo>
                    <a:pt x="22626" y="47"/>
                    <a:pt x="22579" y="0"/>
                    <a:pt x="22521" y="0"/>
                  </a:cubicBezTo>
                  <a:close/>
                  <a:moveTo>
                    <a:pt x="23351" y="0"/>
                  </a:moveTo>
                  <a:cubicBezTo>
                    <a:pt x="23293" y="0"/>
                    <a:pt x="23258" y="47"/>
                    <a:pt x="23258" y="106"/>
                  </a:cubicBezTo>
                  <a:cubicBezTo>
                    <a:pt x="23258" y="164"/>
                    <a:pt x="23293" y="211"/>
                    <a:pt x="23351" y="211"/>
                  </a:cubicBezTo>
                  <a:lnTo>
                    <a:pt x="24194" y="211"/>
                  </a:lnTo>
                  <a:cubicBezTo>
                    <a:pt x="24252" y="211"/>
                    <a:pt x="24287" y="164"/>
                    <a:pt x="24287" y="106"/>
                  </a:cubicBezTo>
                  <a:cubicBezTo>
                    <a:pt x="24287" y="47"/>
                    <a:pt x="24252" y="0"/>
                    <a:pt x="24194" y="0"/>
                  </a:cubicBezTo>
                  <a:close/>
                  <a:moveTo>
                    <a:pt x="25013" y="0"/>
                  </a:moveTo>
                  <a:cubicBezTo>
                    <a:pt x="24954" y="0"/>
                    <a:pt x="24907" y="47"/>
                    <a:pt x="24907" y="106"/>
                  </a:cubicBezTo>
                  <a:cubicBezTo>
                    <a:pt x="24907" y="164"/>
                    <a:pt x="24954" y="211"/>
                    <a:pt x="25013" y="211"/>
                  </a:cubicBezTo>
                  <a:lnTo>
                    <a:pt x="25843" y="211"/>
                  </a:lnTo>
                  <a:cubicBezTo>
                    <a:pt x="25902" y="211"/>
                    <a:pt x="25949" y="164"/>
                    <a:pt x="25949" y="106"/>
                  </a:cubicBezTo>
                  <a:cubicBezTo>
                    <a:pt x="25949" y="47"/>
                    <a:pt x="25902" y="0"/>
                    <a:pt x="258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64;p38">
              <a:extLst>
                <a:ext uri="{FF2B5EF4-FFF2-40B4-BE49-F238E27FC236}">
                  <a16:creationId xmlns:a16="http://schemas.microsoft.com/office/drawing/2014/main" id="{080130B7-B317-D56A-5452-409ADEC131F1}"/>
                </a:ext>
              </a:extLst>
            </p:cNvPr>
            <p:cNvSpPr/>
            <p:nvPr/>
          </p:nvSpPr>
          <p:spPr>
            <a:xfrm>
              <a:off x="4133966" y="1239176"/>
              <a:ext cx="15525" cy="5275"/>
            </a:xfrm>
            <a:custGeom>
              <a:avLst/>
              <a:gdLst/>
              <a:ahLst/>
              <a:cxnLst/>
              <a:rect l="l" t="t" r="r" b="b"/>
              <a:pathLst>
                <a:path w="621" h="211" extrusionOk="0">
                  <a:moveTo>
                    <a:pt x="94" y="0"/>
                  </a:moveTo>
                  <a:cubicBezTo>
                    <a:pt x="35" y="0"/>
                    <a:pt x="0" y="47"/>
                    <a:pt x="0" y="106"/>
                  </a:cubicBezTo>
                  <a:cubicBezTo>
                    <a:pt x="0" y="164"/>
                    <a:pt x="35" y="211"/>
                    <a:pt x="94" y="211"/>
                  </a:cubicBezTo>
                  <a:lnTo>
                    <a:pt x="527" y="211"/>
                  </a:lnTo>
                  <a:cubicBezTo>
                    <a:pt x="585" y="211"/>
                    <a:pt x="620" y="164"/>
                    <a:pt x="620" y="106"/>
                  </a:cubicBezTo>
                  <a:cubicBezTo>
                    <a:pt x="620" y="47"/>
                    <a:pt x="585" y="0"/>
                    <a:pt x="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65;p38">
              <a:extLst>
                <a:ext uri="{FF2B5EF4-FFF2-40B4-BE49-F238E27FC236}">
                  <a16:creationId xmlns:a16="http://schemas.microsoft.com/office/drawing/2014/main" id="{415F556B-BE53-4A57-50B3-D2798161DFEB}"/>
                </a:ext>
              </a:extLst>
            </p:cNvPr>
            <p:cNvSpPr/>
            <p:nvPr/>
          </p:nvSpPr>
          <p:spPr>
            <a:xfrm>
              <a:off x="3160316" y="1048176"/>
              <a:ext cx="556300" cy="50625"/>
            </a:xfrm>
            <a:custGeom>
              <a:avLst/>
              <a:gdLst/>
              <a:ahLst/>
              <a:cxnLst/>
              <a:rect l="l" t="t" r="r" b="b"/>
              <a:pathLst>
                <a:path w="22252" h="2025" extrusionOk="0">
                  <a:moveTo>
                    <a:pt x="0" y="1"/>
                  </a:moveTo>
                  <a:lnTo>
                    <a:pt x="0" y="2025"/>
                  </a:lnTo>
                  <a:lnTo>
                    <a:pt x="22252" y="2025"/>
                  </a:lnTo>
                  <a:lnTo>
                    <a:pt x="22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66;p38">
              <a:extLst>
                <a:ext uri="{FF2B5EF4-FFF2-40B4-BE49-F238E27FC236}">
                  <a16:creationId xmlns:a16="http://schemas.microsoft.com/office/drawing/2014/main" id="{2AF4EC4F-ACBF-C348-656C-36A3B3699907}"/>
                </a:ext>
              </a:extLst>
            </p:cNvPr>
            <p:cNvSpPr/>
            <p:nvPr/>
          </p:nvSpPr>
          <p:spPr>
            <a:xfrm>
              <a:off x="3157666" y="1045551"/>
              <a:ext cx="561575" cy="56475"/>
            </a:xfrm>
            <a:custGeom>
              <a:avLst/>
              <a:gdLst/>
              <a:ahLst/>
              <a:cxnLst/>
              <a:rect l="l" t="t" r="r" b="b"/>
              <a:pathLst>
                <a:path w="22463" h="2259" extrusionOk="0">
                  <a:moveTo>
                    <a:pt x="22241" y="223"/>
                  </a:moveTo>
                  <a:lnTo>
                    <a:pt x="22241" y="2048"/>
                  </a:lnTo>
                  <a:lnTo>
                    <a:pt x="211" y="2048"/>
                  </a:lnTo>
                  <a:lnTo>
                    <a:pt x="211" y="223"/>
                  </a:lnTo>
                  <a:close/>
                  <a:moveTo>
                    <a:pt x="1" y="0"/>
                  </a:moveTo>
                  <a:lnTo>
                    <a:pt x="1" y="2258"/>
                  </a:lnTo>
                  <a:lnTo>
                    <a:pt x="22463" y="2258"/>
                  </a:lnTo>
                  <a:lnTo>
                    <a:pt x="224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67;p38">
              <a:extLst>
                <a:ext uri="{FF2B5EF4-FFF2-40B4-BE49-F238E27FC236}">
                  <a16:creationId xmlns:a16="http://schemas.microsoft.com/office/drawing/2014/main" id="{0ED3A987-FA4F-DCB3-87D1-E1FE9AF3CD0C}"/>
                </a:ext>
              </a:extLst>
            </p:cNvPr>
            <p:cNvSpPr/>
            <p:nvPr/>
          </p:nvSpPr>
          <p:spPr>
            <a:xfrm>
              <a:off x="3160316" y="1099376"/>
              <a:ext cx="556300" cy="373800"/>
            </a:xfrm>
            <a:custGeom>
              <a:avLst/>
              <a:gdLst/>
              <a:ahLst/>
              <a:cxnLst/>
              <a:rect l="l" t="t" r="r" b="b"/>
              <a:pathLst>
                <a:path w="22252" h="14952" extrusionOk="0">
                  <a:moveTo>
                    <a:pt x="0" y="0"/>
                  </a:moveTo>
                  <a:lnTo>
                    <a:pt x="0" y="14951"/>
                  </a:lnTo>
                  <a:lnTo>
                    <a:pt x="22252" y="14951"/>
                  </a:lnTo>
                  <a:lnTo>
                    <a:pt x="222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68;p38">
              <a:extLst>
                <a:ext uri="{FF2B5EF4-FFF2-40B4-BE49-F238E27FC236}">
                  <a16:creationId xmlns:a16="http://schemas.microsoft.com/office/drawing/2014/main" id="{877EF80F-6161-0823-09CB-417A4E256815}"/>
                </a:ext>
              </a:extLst>
            </p:cNvPr>
            <p:cNvSpPr/>
            <p:nvPr/>
          </p:nvSpPr>
          <p:spPr>
            <a:xfrm>
              <a:off x="3157666" y="1096726"/>
              <a:ext cx="561575" cy="379075"/>
            </a:xfrm>
            <a:custGeom>
              <a:avLst/>
              <a:gdLst/>
              <a:ahLst/>
              <a:cxnLst/>
              <a:rect l="l" t="t" r="r" b="b"/>
              <a:pathLst>
                <a:path w="22463" h="15163" extrusionOk="0">
                  <a:moveTo>
                    <a:pt x="22241" y="211"/>
                  </a:moveTo>
                  <a:lnTo>
                    <a:pt x="22241" y="14964"/>
                  </a:lnTo>
                  <a:lnTo>
                    <a:pt x="211" y="14964"/>
                  </a:lnTo>
                  <a:lnTo>
                    <a:pt x="211" y="211"/>
                  </a:lnTo>
                  <a:close/>
                  <a:moveTo>
                    <a:pt x="1" y="1"/>
                  </a:moveTo>
                  <a:lnTo>
                    <a:pt x="1" y="15163"/>
                  </a:lnTo>
                  <a:lnTo>
                    <a:pt x="22463" y="15163"/>
                  </a:lnTo>
                  <a:lnTo>
                    <a:pt x="224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69;p38">
              <a:extLst>
                <a:ext uri="{FF2B5EF4-FFF2-40B4-BE49-F238E27FC236}">
                  <a16:creationId xmlns:a16="http://schemas.microsoft.com/office/drawing/2014/main" id="{CD6BF773-991B-C9DE-83B0-DF499FEE01B0}"/>
                </a:ext>
              </a:extLst>
            </p:cNvPr>
            <p:cNvSpPr/>
            <p:nvPr/>
          </p:nvSpPr>
          <p:spPr>
            <a:xfrm>
              <a:off x="3842066" y="567351"/>
              <a:ext cx="242200" cy="336375"/>
            </a:xfrm>
            <a:custGeom>
              <a:avLst/>
              <a:gdLst/>
              <a:ahLst/>
              <a:cxnLst/>
              <a:rect l="l" t="t" r="r" b="b"/>
              <a:pathLst>
                <a:path w="9688" h="13455" extrusionOk="0">
                  <a:moveTo>
                    <a:pt x="1" y="1"/>
                  </a:moveTo>
                  <a:lnTo>
                    <a:pt x="1" y="13454"/>
                  </a:lnTo>
                  <a:lnTo>
                    <a:pt x="9687" y="13454"/>
                  </a:lnTo>
                  <a:lnTo>
                    <a:pt x="96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70;p38">
              <a:extLst>
                <a:ext uri="{FF2B5EF4-FFF2-40B4-BE49-F238E27FC236}">
                  <a16:creationId xmlns:a16="http://schemas.microsoft.com/office/drawing/2014/main" id="{23D32465-25DF-34A3-090A-F6518CA29DA1}"/>
                </a:ext>
              </a:extLst>
            </p:cNvPr>
            <p:cNvSpPr/>
            <p:nvPr/>
          </p:nvSpPr>
          <p:spPr>
            <a:xfrm>
              <a:off x="3839141" y="564726"/>
              <a:ext cx="247475" cy="341625"/>
            </a:xfrm>
            <a:custGeom>
              <a:avLst/>
              <a:gdLst/>
              <a:ahLst/>
              <a:cxnLst/>
              <a:rect l="l" t="t" r="r" b="b"/>
              <a:pathLst>
                <a:path w="9899" h="13665" extrusionOk="0">
                  <a:moveTo>
                    <a:pt x="9699" y="223"/>
                  </a:moveTo>
                  <a:lnTo>
                    <a:pt x="9699" y="13454"/>
                  </a:lnTo>
                  <a:lnTo>
                    <a:pt x="223" y="13454"/>
                  </a:lnTo>
                  <a:lnTo>
                    <a:pt x="223" y="223"/>
                  </a:lnTo>
                  <a:close/>
                  <a:moveTo>
                    <a:pt x="1" y="0"/>
                  </a:moveTo>
                  <a:lnTo>
                    <a:pt x="1" y="13665"/>
                  </a:lnTo>
                  <a:lnTo>
                    <a:pt x="9898" y="13665"/>
                  </a:lnTo>
                  <a:lnTo>
                    <a:pt x="98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71;p38">
              <a:extLst>
                <a:ext uri="{FF2B5EF4-FFF2-40B4-BE49-F238E27FC236}">
                  <a16:creationId xmlns:a16="http://schemas.microsoft.com/office/drawing/2014/main" id="{45669297-6973-4F5E-C1EF-2FF095050E24}"/>
                </a:ext>
              </a:extLst>
            </p:cNvPr>
            <p:cNvSpPr/>
            <p:nvPr/>
          </p:nvSpPr>
          <p:spPr>
            <a:xfrm>
              <a:off x="4721541" y="593976"/>
              <a:ext cx="242200" cy="217900"/>
            </a:xfrm>
            <a:custGeom>
              <a:avLst/>
              <a:gdLst/>
              <a:ahLst/>
              <a:cxnLst/>
              <a:rect l="l" t="t" r="r" b="b"/>
              <a:pathLst>
                <a:path w="9688" h="8716" extrusionOk="0">
                  <a:moveTo>
                    <a:pt x="1" y="0"/>
                  </a:moveTo>
                  <a:lnTo>
                    <a:pt x="1" y="8716"/>
                  </a:lnTo>
                  <a:lnTo>
                    <a:pt x="9688" y="8716"/>
                  </a:lnTo>
                  <a:lnTo>
                    <a:pt x="96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72;p38">
              <a:extLst>
                <a:ext uri="{FF2B5EF4-FFF2-40B4-BE49-F238E27FC236}">
                  <a16:creationId xmlns:a16="http://schemas.microsoft.com/office/drawing/2014/main" id="{E4A7C529-44AD-1489-3030-F6149DE2D0CE}"/>
                </a:ext>
              </a:extLst>
            </p:cNvPr>
            <p:cNvSpPr/>
            <p:nvPr/>
          </p:nvSpPr>
          <p:spPr>
            <a:xfrm>
              <a:off x="4718916" y="591626"/>
              <a:ext cx="247450" cy="222900"/>
            </a:xfrm>
            <a:custGeom>
              <a:avLst/>
              <a:gdLst/>
              <a:ahLst/>
              <a:cxnLst/>
              <a:rect l="l" t="t" r="r" b="b"/>
              <a:pathLst>
                <a:path w="9898" h="8916" extrusionOk="0">
                  <a:moveTo>
                    <a:pt x="9687" y="199"/>
                  </a:moveTo>
                  <a:lnTo>
                    <a:pt x="9687" y="8693"/>
                  </a:lnTo>
                  <a:lnTo>
                    <a:pt x="211" y="8693"/>
                  </a:lnTo>
                  <a:lnTo>
                    <a:pt x="211" y="199"/>
                  </a:lnTo>
                  <a:close/>
                  <a:moveTo>
                    <a:pt x="0" y="1"/>
                  </a:moveTo>
                  <a:lnTo>
                    <a:pt x="0" y="8915"/>
                  </a:lnTo>
                  <a:lnTo>
                    <a:pt x="9898" y="8915"/>
                  </a:lnTo>
                  <a:lnTo>
                    <a:pt x="98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73;p38">
              <a:extLst>
                <a:ext uri="{FF2B5EF4-FFF2-40B4-BE49-F238E27FC236}">
                  <a16:creationId xmlns:a16="http://schemas.microsoft.com/office/drawing/2014/main" id="{577024EA-D589-DBC4-1BFD-72BEDFB20D14}"/>
                </a:ext>
              </a:extLst>
            </p:cNvPr>
            <p:cNvSpPr/>
            <p:nvPr/>
          </p:nvSpPr>
          <p:spPr>
            <a:xfrm>
              <a:off x="3875416" y="864501"/>
              <a:ext cx="174925" cy="25"/>
            </a:xfrm>
            <a:custGeom>
              <a:avLst/>
              <a:gdLst/>
              <a:ahLst/>
              <a:cxnLst/>
              <a:rect l="l" t="t" r="r" b="b"/>
              <a:pathLst>
                <a:path w="6997" h="1" extrusionOk="0">
                  <a:moveTo>
                    <a:pt x="0" y="1"/>
                  </a:moveTo>
                  <a:lnTo>
                    <a:pt x="6996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74;p38">
              <a:extLst>
                <a:ext uri="{FF2B5EF4-FFF2-40B4-BE49-F238E27FC236}">
                  <a16:creationId xmlns:a16="http://schemas.microsoft.com/office/drawing/2014/main" id="{C6B42FD9-7BA3-221C-4056-86446CEE5D96}"/>
                </a:ext>
              </a:extLst>
            </p:cNvPr>
            <p:cNvSpPr/>
            <p:nvPr/>
          </p:nvSpPr>
          <p:spPr>
            <a:xfrm>
              <a:off x="3875416" y="862176"/>
              <a:ext cx="174925" cy="5275"/>
            </a:xfrm>
            <a:custGeom>
              <a:avLst/>
              <a:gdLst/>
              <a:ahLst/>
              <a:cxnLst/>
              <a:rect l="l" t="t" r="r" b="b"/>
              <a:pathLst>
                <a:path w="6997" h="211" extrusionOk="0">
                  <a:moveTo>
                    <a:pt x="0" y="0"/>
                  </a:moveTo>
                  <a:lnTo>
                    <a:pt x="0" y="211"/>
                  </a:lnTo>
                  <a:lnTo>
                    <a:pt x="6996" y="211"/>
                  </a:lnTo>
                  <a:lnTo>
                    <a:pt x="69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75;p38">
              <a:extLst>
                <a:ext uri="{FF2B5EF4-FFF2-40B4-BE49-F238E27FC236}">
                  <a16:creationId xmlns:a16="http://schemas.microsoft.com/office/drawing/2014/main" id="{B14F35A8-81D9-E95E-B92A-4DDC9A4933C6}"/>
                </a:ext>
              </a:extLst>
            </p:cNvPr>
            <p:cNvSpPr/>
            <p:nvPr/>
          </p:nvSpPr>
          <p:spPr>
            <a:xfrm>
              <a:off x="3579716" y="1218151"/>
              <a:ext cx="94500" cy="92400"/>
            </a:xfrm>
            <a:custGeom>
              <a:avLst/>
              <a:gdLst/>
              <a:ahLst/>
              <a:cxnLst/>
              <a:rect l="l" t="t" r="r" b="b"/>
              <a:pathLst>
                <a:path w="3780" h="3696" extrusionOk="0">
                  <a:moveTo>
                    <a:pt x="2322" y="0"/>
                  </a:moveTo>
                  <a:cubicBezTo>
                    <a:pt x="2268" y="0"/>
                    <a:pt x="2207" y="27"/>
                    <a:pt x="2165" y="57"/>
                  </a:cubicBezTo>
                  <a:cubicBezTo>
                    <a:pt x="2106" y="104"/>
                    <a:pt x="2060" y="139"/>
                    <a:pt x="2013" y="198"/>
                  </a:cubicBezTo>
                  <a:cubicBezTo>
                    <a:pt x="1849" y="397"/>
                    <a:pt x="1709" y="584"/>
                    <a:pt x="1580" y="771"/>
                  </a:cubicBezTo>
                  <a:cubicBezTo>
                    <a:pt x="1440" y="958"/>
                    <a:pt x="1323" y="1169"/>
                    <a:pt x="1206" y="1368"/>
                  </a:cubicBezTo>
                  <a:cubicBezTo>
                    <a:pt x="1170" y="1461"/>
                    <a:pt x="1112" y="1555"/>
                    <a:pt x="1007" y="1567"/>
                  </a:cubicBezTo>
                  <a:cubicBezTo>
                    <a:pt x="1001" y="1568"/>
                    <a:pt x="994" y="1568"/>
                    <a:pt x="988" y="1568"/>
                  </a:cubicBezTo>
                  <a:cubicBezTo>
                    <a:pt x="921" y="1568"/>
                    <a:pt x="841" y="1514"/>
                    <a:pt x="819" y="1450"/>
                  </a:cubicBezTo>
                  <a:cubicBezTo>
                    <a:pt x="702" y="1227"/>
                    <a:pt x="738" y="947"/>
                    <a:pt x="679" y="713"/>
                  </a:cubicBezTo>
                  <a:cubicBezTo>
                    <a:pt x="658" y="586"/>
                    <a:pt x="524" y="243"/>
                    <a:pt x="361" y="243"/>
                  </a:cubicBezTo>
                  <a:cubicBezTo>
                    <a:pt x="342" y="243"/>
                    <a:pt x="324" y="247"/>
                    <a:pt x="305" y="256"/>
                  </a:cubicBezTo>
                  <a:cubicBezTo>
                    <a:pt x="118" y="362"/>
                    <a:pt x="118" y="666"/>
                    <a:pt x="94" y="841"/>
                  </a:cubicBezTo>
                  <a:cubicBezTo>
                    <a:pt x="71" y="1461"/>
                    <a:pt x="24" y="2093"/>
                    <a:pt x="1" y="2701"/>
                  </a:cubicBezTo>
                  <a:lnTo>
                    <a:pt x="1650" y="3696"/>
                  </a:lnTo>
                  <a:cubicBezTo>
                    <a:pt x="2375" y="3216"/>
                    <a:pt x="3042" y="2643"/>
                    <a:pt x="3627" y="1999"/>
                  </a:cubicBezTo>
                  <a:cubicBezTo>
                    <a:pt x="3686" y="1929"/>
                    <a:pt x="3779" y="1847"/>
                    <a:pt x="3779" y="1742"/>
                  </a:cubicBezTo>
                  <a:cubicBezTo>
                    <a:pt x="3779" y="1707"/>
                    <a:pt x="3768" y="1684"/>
                    <a:pt x="3756" y="1672"/>
                  </a:cubicBezTo>
                  <a:cubicBezTo>
                    <a:pt x="3724" y="1646"/>
                    <a:pt x="3673" y="1638"/>
                    <a:pt x="3623" y="1638"/>
                  </a:cubicBezTo>
                  <a:cubicBezTo>
                    <a:pt x="3582" y="1638"/>
                    <a:pt x="3542" y="1643"/>
                    <a:pt x="3510" y="1648"/>
                  </a:cubicBezTo>
                  <a:cubicBezTo>
                    <a:pt x="3405" y="1684"/>
                    <a:pt x="3311" y="1730"/>
                    <a:pt x="3229" y="1789"/>
                  </a:cubicBezTo>
                  <a:cubicBezTo>
                    <a:pt x="3007" y="1918"/>
                    <a:pt x="2808" y="2058"/>
                    <a:pt x="2598" y="2210"/>
                  </a:cubicBezTo>
                  <a:cubicBezTo>
                    <a:pt x="2984" y="1894"/>
                    <a:pt x="3311" y="1531"/>
                    <a:pt x="3592" y="1145"/>
                  </a:cubicBezTo>
                  <a:cubicBezTo>
                    <a:pt x="3651" y="1064"/>
                    <a:pt x="3697" y="982"/>
                    <a:pt x="3744" y="911"/>
                  </a:cubicBezTo>
                  <a:cubicBezTo>
                    <a:pt x="3756" y="876"/>
                    <a:pt x="3768" y="853"/>
                    <a:pt x="3756" y="818"/>
                  </a:cubicBezTo>
                  <a:cubicBezTo>
                    <a:pt x="3733" y="724"/>
                    <a:pt x="3662" y="693"/>
                    <a:pt x="3587" y="693"/>
                  </a:cubicBezTo>
                  <a:cubicBezTo>
                    <a:pt x="3549" y="693"/>
                    <a:pt x="3510" y="701"/>
                    <a:pt x="3475" y="713"/>
                  </a:cubicBezTo>
                  <a:cubicBezTo>
                    <a:pt x="3358" y="759"/>
                    <a:pt x="3276" y="830"/>
                    <a:pt x="3183" y="900"/>
                  </a:cubicBezTo>
                  <a:lnTo>
                    <a:pt x="2352" y="1567"/>
                  </a:lnTo>
                  <a:cubicBezTo>
                    <a:pt x="2539" y="1356"/>
                    <a:pt x="2715" y="1157"/>
                    <a:pt x="2867" y="923"/>
                  </a:cubicBezTo>
                  <a:cubicBezTo>
                    <a:pt x="2937" y="818"/>
                    <a:pt x="2996" y="713"/>
                    <a:pt x="3054" y="607"/>
                  </a:cubicBezTo>
                  <a:cubicBezTo>
                    <a:pt x="3101" y="537"/>
                    <a:pt x="3136" y="479"/>
                    <a:pt x="3171" y="408"/>
                  </a:cubicBezTo>
                  <a:cubicBezTo>
                    <a:pt x="3194" y="350"/>
                    <a:pt x="3241" y="256"/>
                    <a:pt x="3218" y="198"/>
                  </a:cubicBezTo>
                  <a:cubicBezTo>
                    <a:pt x="3196" y="143"/>
                    <a:pt x="3158" y="120"/>
                    <a:pt x="3111" y="120"/>
                  </a:cubicBezTo>
                  <a:cubicBezTo>
                    <a:pt x="2906" y="120"/>
                    <a:pt x="2519" y="545"/>
                    <a:pt x="2434" y="631"/>
                  </a:cubicBezTo>
                  <a:cubicBezTo>
                    <a:pt x="2258" y="806"/>
                    <a:pt x="2106" y="982"/>
                    <a:pt x="1943" y="1157"/>
                  </a:cubicBezTo>
                  <a:cubicBezTo>
                    <a:pt x="2060" y="993"/>
                    <a:pt x="2165" y="806"/>
                    <a:pt x="2258" y="631"/>
                  </a:cubicBezTo>
                  <a:cubicBezTo>
                    <a:pt x="2305" y="537"/>
                    <a:pt x="2352" y="432"/>
                    <a:pt x="2399" y="350"/>
                  </a:cubicBezTo>
                  <a:cubicBezTo>
                    <a:pt x="2422" y="280"/>
                    <a:pt x="2469" y="174"/>
                    <a:pt x="2434" y="92"/>
                  </a:cubicBezTo>
                  <a:cubicBezTo>
                    <a:pt x="2417" y="24"/>
                    <a:pt x="2372" y="0"/>
                    <a:pt x="2322" y="0"/>
                  </a:cubicBezTo>
                  <a:close/>
                </a:path>
              </a:pathLst>
            </a:custGeom>
            <a:solidFill>
              <a:srgbClr val="2C7F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76;p38">
              <a:extLst>
                <a:ext uri="{FF2B5EF4-FFF2-40B4-BE49-F238E27FC236}">
                  <a16:creationId xmlns:a16="http://schemas.microsoft.com/office/drawing/2014/main" id="{A7943C86-6E20-FFCE-70EE-E00F2D63D6F0}"/>
                </a:ext>
              </a:extLst>
            </p:cNvPr>
            <p:cNvSpPr/>
            <p:nvPr/>
          </p:nvSpPr>
          <p:spPr>
            <a:xfrm>
              <a:off x="3578841" y="1214551"/>
              <a:ext cx="99175" cy="98350"/>
            </a:xfrm>
            <a:custGeom>
              <a:avLst/>
              <a:gdLst/>
              <a:ahLst/>
              <a:cxnLst/>
              <a:rect l="l" t="t" r="r" b="b"/>
              <a:pathLst>
                <a:path w="3967" h="3934" extrusionOk="0">
                  <a:moveTo>
                    <a:pt x="2416" y="0"/>
                  </a:moveTo>
                  <a:cubicBezTo>
                    <a:pt x="2338" y="0"/>
                    <a:pt x="2262" y="30"/>
                    <a:pt x="2212" y="73"/>
                  </a:cubicBezTo>
                  <a:cubicBezTo>
                    <a:pt x="2153" y="108"/>
                    <a:pt x="2095" y="166"/>
                    <a:pt x="2048" y="225"/>
                  </a:cubicBezTo>
                  <a:cubicBezTo>
                    <a:pt x="1884" y="424"/>
                    <a:pt x="1744" y="611"/>
                    <a:pt x="1592" y="810"/>
                  </a:cubicBezTo>
                  <a:cubicBezTo>
                    <a:pt x="1475" y="974"/>
                    <a:pt x="1369" y="1149"/>
                    <a:pt x="1287" y="1313"/>
                  </a:cubicBezTo>
                  <a:lnTo>
                    <a:pt x="1229" y="1430"/>
                  </a:lnTo>
                  <a:cubicBezTo>
                    <a:pt x="1194" y="1488"/>
                    <a:pt x="1159" y="1558"/>
                    <a:pt x="1112" y="1558"/>
                  </a:cubicBezTo>
                  <a:cubicBezTo>
                    <a:pt x="1106" y="1560"/>
                    <a:pt x="1100" y="1561"/>
                    <a:pt x="1094" y="1561"/>
                  </a:cubicBezTo>
                  <a:cubicBezTo>
                    <a:pt x="1065" y="1561"/>
                    <a:pt x="1038" y="1539"/>
                    <a:pt x="1018" y="1500"/>
                  </a:cubicBezTo>
                  <a:cubicBezTo>
                    <a:pt x="960" y="1383"/>
                    <a:pt x="948" y="1243"/>
                    <a:pt x="936" y="1091"/>
                  </a:cubicBezTo>
                  <a:cubicBezTo>
                    <a:pt x="925" y="985"/>
                    <a:pt x="901" y="903"/>
                    <a:pt x="890" y="798"/>
                  </a:cubicBezTo>
                  <a:cubicBezTo>
                    <a:pt x="890" y="798"/>
                    <a:pt x="784" y="377"/>
                    <a:pt x="574" y="272"/>
                  </a:cubicBezTo>
                  <a:cubicBezTo>
                    <a:pt x="549" y="252"/>
                    <a:pt x="520" y="245"/>
                    <a:pt x="490" y="245"/>
                  </a:cubicBezTo>
                  <a:cubicBezTo>
                    <a:pt x="448" y="245"/>
                    <a:pt x="404" y="258"/>
                    <a:pt x="363" y="272"/>
                  </a:cubicBezTo>
                  <a:cubicBezTo>
                    <a:pt x="129" y="400"/>
                    <a:pt x="117" y="728"/>
                    <a:pt x="106" y="915"/>
                  </a:cubicBezTo>
                  <a:lnTo>
                    <a:pt x="0" y="2799"/>
                  </a:lnTo>
                  <a:lnTo>
                    <a:pt x="199" y="2822"/>
                  </a:lnTo>
                  <a:lnTo>
                    <a:pt x="305" y="927"/>
                  </a:lnTo>
                  <a:cubicBezTo>
                    <a:pt x="305" y="786"/>
                    <a:pt x="316" y="541"/>
                    <a:pt x="457" y="459"/>
                  </a:cubicBezTo>
                  <a:lnTo>
                    <a:pt x="480" y="459"/>
                  </a:lnTo>
                  <a:cubicBezTo>
                    <a:pt x="550" y="494"/>
                    <a:pt x="656" y="716"/>
                    <a:pt x="691" y="845"/>
                  </a:cubicBezTo>
                  <a:cubicBezTo>
                    <a:pt x="702" y="915"/>
                    <a:pt x="702" y="1020"/>
                    <a:pt x="714" y="1102"/>
                  </a:cubicBezTo>
                  <a:cubicBezTo>
                    <a:pt x="726" y="1278"/>
                    <a:pt x="749" y="1441"/>
                    <a:pt x="819" y="1605"/>
                  </a:cubicBezTo>
                  <a:cubicBezTo>
                    <a:pt x="863" y="1704"/>
                    <a:pt x="968" y="1782"/>
                    <a:pt x="1087" y="1782"/>
                  </a:cubicBezTo>
                  <a:cubicBezTo>
                    <a:pt x="1095" y="1782"/>
                    <a:pt x="1104" y="1782"/>
                    <a:pt x="1112" y="1781"/>
                  </a:cubicBezTo>
                  <a:cubicBezTo>
                    <a:pt x="1252" y="1769"/>
                    <a:pt x="1346" y="1617"/>
                    <a:pt x="1393" y="1547"/>
                  </a:cubicBezTo>
                  <a:lnTo>
                    <a:pt x="1451" y="1430"/>
                  </a:lnTo>
                  <a:cubicBezTo>
                    <a:pt x="1533" y="1266"/>
                    <a:pt x="1638" y="1091"/>
                    <a:pt x="1744" y="950"/>
                  </a:cubicBezTo>
                  <a:cubicBezTo>
                    <a:pt x="1872" y="740"/>
                    <a:pt x="2013" y="552"/>
                    <a:pt x="2176" y="377"/>
                  </a:cubicBezTo>
                  <a:cubicBezTo>
                    <a:pt x="2223" y="318"/>
                    <a:pt x="2270" y="272"/>
                    <a:pt x="2305" y="248"/>
                  </a:cubicBezTo>
                  <a:cubicBezTo>
                    <a:pt x="2340" y="213"/>
                    <a:pt x="2399" y="213"/>
                    <a:pt x="2410" y="213"/>
                  </a:cubicBezTo>
                  <a:cubicBezTo>
                    <a:pt x="2410" y="213"/>
                    <a:pt x="2422" y="213"/>
                    <a:pt x="2422" y="225"/>
                  </a:cubicBezTo>
                  <a:cubicBezTo>
                    <a:pt x="2446" y="272"/>
                    <a:pt x="2399" y="365"/>
                    <a:pt x="2387" y="400"/>
                  </a:cubicBezTo>
                  <a:lnTo>
                    <a:pt x="2352" y="482"/>
                  </a:lnTo>
                  <a:cubicBezTo>
                    <a:pt x="2329" y="541"/>
                    <a:pt x="2282" y="611"/>
                    <a:pt x="2247" y="681"/>
                  </a:cubicBezTo>
                  <a:cubicBezTo>
                    <a:pt x="2165" y="857"/>
                    <a:pt x="2059" y="1032"/>
                    <a:pt x="1942" y="1196"/>
                  </a:cubicBezTo>
                  <a:lnTo>
                    <a:pt x="2106" y="1324"/>
                  </a:lnTo>
                  <a:cubicBezTo>
                    <a:pt x="2247" y="1149"/>
                    <a:pt x="2410" y="962"/>
                    <a:pt x="2586" y="798"/>
                  </a:cubicBezTo>
                  <a:lnTo>
                    <a:pt x="2633" y="751"/>
                  </a:lnTo>
                  <a:cubicBezTo>
                    <a:pt x="3054" y="330"/>
                    <a:pt x="3171" y="330"/>
                    <a:pt x="3183" y="330"/>
                  </a:cubicBezTo>
                  <a:lnTo>
                    <a:pt x="3183" y="342"/>
                  </a:lnTo>
                  <a:cubicBezTo>
                    <a:pt x="3183" y="365"/>
                    <a:pt x="3159" y="424"/>
                    <a:pt x="3147" y="447"/>
                  </a:cubicBezTo>
                  <a:lnTo>
                    <a:pt x="3124" y="459"/>
                  </a:lnTo>
                  <a:cubicBezTo>
                    <a:pt x="3101" y="517"/>
                    <a:pt x="3054" y="576"/>
                    <a:pt x="3007" y="658"/>
                  </a:cubicBezTo>
                  <a:cubicBezTo>
                    <a:pt x="2984" y="716"/>
                    <a:pt x="2949" y="751"/>
                    <a:pt x="2925" y="798"/>
                  </a:cubicBezTo>
                  <a:cubicBezTo>
                    <a:pt x="2890" y="857"/>
                    <a:pt x="2867" y="903"/>
                    <a:pt x="2820" y="962"/>
                  </a:cubicBezTo>
                  <a:cubicBezTo>
                    <a:pt x="2656" y="1184"/>
                    <a:pt x="2504" y="1395"/>
                    <a:pt x="2305" y="1594"/>
                  </a:cubicBezTo>
                  <a:lnTo>
                    <a:pt x="2457" y="1746"/>
                  </a:lnTo>
                  <a:lnTo>
                    <a:pt x="3300" y="1091"/>
                  </a:lnTo>
                  <a:cubicBezTo>
                    <a:pt x="3393" y="1020"/>
                    <a:pt x="3475" y="962"/>
                    <a:pt x="3569" y="915"/>
                  </a:cubicBezTo>
                  <a:cubicBezTo>
                    <a:pt x="3592" y="909"/>
                    <a:pt x="3618" y="906"/>
                    <a:pt x="3640" y="906"/>
                  </a:cubicBezTo>
                  <a:cubicBezTo>
                    <a:pt x="3662" y="906"/>
                    <a:pt x="3680" y="909"/>
                    <a:pt x="3686" y="915"/>
                  </a:cubicBezTo>
                  <a:cubicBezTo>
                    <a:pt x="3686" y="915"/>
                    <a:pt x="3697" y="915"/>
                    <a:pt x="3697" y="950"/>
                  </a:cubicBezTo>
                  <a:cubicBezTo>
                    <a:pt x="3697" y="950"/>
                    <a:pt x="3697" y="962"/>
                    <a:pt x="3686" y="974"/>
                  </a:cubicBezTo>
                  <a:cubicBezTo>
                    <a:pt x="3639" y="1044"/>
                    <a:pt x="3592" y="1137"/>
                    <a:pt x="3534" y="1208"/>
                  </a:cubicBezTo>
                  <a:cubicBezTo>
                    <a:pt x="3264" y="1594"/>
                    <a:pt x="2925" y="1945"/>
                    <a:pt x="2563" y="2249"/>
                  </a:cubicBezTo>
                  <a:lnTo>
                    <a:pt x="2691" y="2424"/>
                  </a:lnTo>
                  <a:cubicBezTo>
                    <a:pt x="2902" y="2272"/>
                    <a:pt x="3112" y="2143"/>
                    <a:pt x="3323" y="2015"/>
                  </a:cubicBezTo>
                  <a:cubicBezTo>
                    <a:pt x="3393" y="1968"/>
                    <a:pt x="3487" y="1933"/>
                    <a:pt x="3569" y="1898"/>
                  </a:cubicBezTo>
                  <a:cubicBezTo>
                    <a:pt x="3639" y="1886"/>
                    <a:pt x="3686" y="1886"/>
                    <a:pt x="3721" y="1886"/>
                  </a:cubicBezTo>
                  <a:cubicBezTo>
                    <a:pt x="3697" y="1945"/>
                    <a:pt x="3639" y="2003"/>
                    <a:pt x="3592" y="2062"/>
                  </a:cubicBezTo>
                  <a:lnTo>
                    <a:pt x="3580" y="2073"/>
                  </a:lnTo>
                  <a:cubicBezTo>
                    <a:pt x="2995" y="2717"/>
                    <a:pt x="2340" y="3278"/>
                    <a:pt x="1627" y="3758"/>
                  </a:cubicBezTo>
                  <a:lnTo>
                    <a:pt x="1744" y="3933"/>
                  </a:lnTo>
                  <a:cubicBezTo>
                    <a:pt x="2469" y="3454"/>
                    <a:pt x="3147" y="2869"/>
                    <a:pt x="3791" y="2179"/>
                  </a:cubicBezTo>
                  <a:lnTo>
                    <a:pt x="3803" y="2155"/>
                  </a:lnTo>
                  <a:cubicBezTo>
                    <a:pt x="3861" y="2073"/>
                    <a:pt x="3966" y="1968"/>
                    <a:pt x="3966" y="1839"/>
                  </a:cubicBezTo>
                  <a:cubicBezTo>
                    <a:pt x="3966" y="1769"/>
                    <a:pt x="3931" y="1711"/>
                    <a:pt x="3885" y="1675"/>
                  </a:cubicBezTo>
                  <a:cubicBezTo>
                    <a:pt x="3835" y="1638"/>
                    <a:pt x="3766" y="1624"/>
                    <a:pt x="3698" y="1624"/>
                  </a:cubicBezTo>
                  <a:cubicBezTo>
                    <a:pt x="3637" y="1624"/>
                    <a:pt x="3578" y="1636"/>
                    <a:pt x="3534" y="1652"/>
                  </a:cubicBezTo>
                  <a:cubicBezTo>
                    <a:pt x="3498" y="1652"/>
                    <a:pt x="3463" y="1664"/>
                    <a:pt x="3440" y="1675"/>
                  </a:cubicBezTo>
                  <a:cubicBezTo>
                    <a:pt x="3557" y="1558"/>
                    <a:pt x="3651" y="1430"/>
                    <a:pt x="3744" y="1301"/>
                  </a:cubicBezTo>
                  <a:cubicBezTo>
                    <a:pt x="3803" y="1219"/>
                    <a:pt x="3861" y="1137"/>
                    <a:pt x="3908" y="1044"/>
                  </a:cubicBezTo>
                  <a:cubicBezTo>
                    <a:pt x="3931" y="985"/>
                    <a:pt x="3943" y="927"/>
                    <a:pt x="3931" y="892"/>
                  </a:cubicBezTo>
                  <a:cubicBezTo>
                    <a:pt x="3931" y="798"/>
                    <a:pt x="3885" y="740"/>
                    <a:pt x="3814" y="693"/>
                  </a:cubicBezTo>
                  <a:cubicBezTo>
                    <a:pt x="3779" y="675"/>
                    <a:pt x="3732" y="666"/>
                    <a:pt x="3681" y="666"/>
                  </a:cubicBezTo>
                  <a:cubicBezTo>
                    <a:pt x="3630" y="666"/>
                    <a:pt x="3575" y="675"/>
                    <a:pt x="3522" y="693"/>
                  </a:cubicBezTo>
                  <a:cubicBezTo>
                    <a:pt x="3405" y="740"/>
                    <a:pt x="3300" y="810"/>
                    <a:pt x="3206" y="903"/>
                  </a:cubicBezTo>
                  <a:lnTo>
                    <a:pt x="3066" y="1009"/>
                  </a:lnTo>
                  <a:cubicBezTo>
                    <a:pt x="3101" y="962"/>
                    <a:pt x="3112" y="927"/>
                    <a:pt x="3147" y="892"/>
                  </a:cubicBezTo>
                  <a:lnTo>
                    <a:pt x="3229" y="751"/>
                  </a:lnTo>
                  <a:cubicBezTo>
                    <a:pt x="3288" y="681"/>
                    <a:pt x="3335" y="611"/>
                    <a:pt x="3358" y="541"/>
                  </a:cubicBezTo>
                  <a:lnTo>
                    <a:pt x="3381" y="517"/>
                  </a:lnTo>
                  <a:cubicBezTo>
                    <a:pt x="3405" y="459"/>
                    <a:pt x="3452" y="342"/>
                    <a:pt x="3417" y="260"/>
                  </a:cubicBezTo>
                  <a:cubicBezTo>
                    <a:pt x="3393" y="190"/>
                    <a:pt x="3335" y="131"/>
                    <a:pt x="3264" y="108"/>
                  </a:cubicBezTo>
                  <a:cubicBezTo>
                    <a:pt x="3254" y="107"/>
                    <a:pt x="3243" y="106"/>
                    <a:pt x="3232" y="106"/>
                  </a:cubicBezTo>
                  <a:cubicBezTo>
                    <a:pt x="3039" y="106"/>
                    <a:pt x="2807" y="297"/>
                    <a:pt x="2574" y="541"/>
                  </a:cubicBezTo>
                  <a:lnTo>
                    <a:pt x="2586" y="494"/>
                  </a:lnTo>
                  <a:cubicBezTo>
                    <a:pt x="2633" y="424"/>
                    <a:pt x="2691" y="283"/>
                    <a:pt x="2644" y="155"/>
                  </a:cubicBezTo>
                  <a:cubicBezTo>
                    <a:pt x="2621" y="84"/>
                    <a:pt x="2574" y="26"/>
                    <a:pt x="2504" y="14"/>
                  </a:cubicBezTo>
                  <a:cubicBezTo>
                    <a:pt x="2475" y="5"/>
                    <a:pt x="2445" y="0"/>
                    <a:pt x="24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77;p38">
              <a:extLst>
                <a:ext uri="{FF2B5EF4-FFF2-40B4-BE49-F238E27FC236}">
                  <a16:creationId xmlns:a16="http://schemas.microsoft.com/office/drawing/2014/main" id="{4B563E58-FBD3-A01B-35C9-41AA6D9C5A7F}"/>
                </a:ext>
              </a:extLst>
            </p:cNvPr>
            <p:cNvSpPr/>
            <p:nvPr/>
          </p:nvSpPr>
          <p:spPr>
            <a:xfrm>
              <a:off x="3875416" y="835851"/>
              <a:ext cx="174925" cy="25"/>
            </a:xfrm>
            <a:custGeom>
              <a:avLst/>
              <a:gdLst/>
              <a:ahLst/>
              <a:cxnLst/>
              <a:rect l="l" t="t" r="r" b="b"/>
              <a:pathLst>
                <a:path w="6997" h="1" extrusionOk="0">
                  <a:moveTo>
                    <a:pt x="0" y="0"/>
                  </a:moveTo>
                  <a:lnTo>
                    <a:pt x="699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78;p38">
              <a:extLst>
                <a:ext uri="{FF2B5EF4-FFF2-40B4-BE49-F238E27FC236}">
                  <a16:creationId xmlns:a16="http://schemas.microsoft.com/office/drawing/2014/main" id="{ADB0AE73-1BC8-B447-B47C-B35CB9C14ADB}"/>
                </a:ext>
              </a:extLst>
            </p:cNvPr>
            <p:cNvSpPr/>
            <p:nvPr/>
          </p:nvSpPr>
          <p:spPr>
            <a:xfrm>
              <a:off x="3875416" y="833201"/>
              <a:ext cx="174925" cy="5300"/>
            </a:xfrm>
            <a:custGeom>
              <a:avLst/>
              <a:gdLst/>
              <a:ahLst/>
              <a:cxnLst/>
              <a:rect l="l" t="t" r="r" b="b"/>
              <a:pathLst>
                <a:path w="6997" h="212" extrusionOk="0">
                  <a:moveTo>
                    <a:pt x="0" y="1"/>
                  </a:moveTo>
                  <a:lnTo>
                    <a:pt x="0" y="212"/>
                  </a:lnTo>
                  <a:lnTo>
                    <a:pt x="6996" y="212"/>
                  </a:lnTo>
                  <a:lnTo>
                    <a:pt x="69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79;p38">
              <a:extLst>
                <a:ext uri="{FF2B5EF4-FFF2-40B4-BE49-F238E27FC236}">
                  <a16:creationId xmlns:a16="http://schemas.microsoft.com/office/drawing/2014/main" id="{A6CC21EE-B8B3-DF54-FC69-AA12A4E67BD8}"/>
                </a:ext>
              </a:extLst>
            </p:cNvPr>
            <p:cNvSpPr/>
            <p:nvPr/>
          </p:nvSpPr>
          <p:spPr>
            <a:xfrm>
              <a:off x="3875416" y="806901"/>
              <a:ext cx="174925" cy="25"/>
            </a:xfrm>
            <a:custGeom>
              <a:avLst/>
              <a:gdLst/>
              <a:ahLst/>
              <a:cxnLst/>
              <a:rect l="l" t="t" r="r" b="b"/>
              <a:pathLst>
                <a:path w="6997" h="1" extrusionOk="0">
                  <a:moveTo>
                    <a:pt x="0" y="0"/>
                  </a:moveTo>
                  <a:lnTo>
                    <a:pt x="699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80;p38">
              <a:extLst>
                <a:ext uri="{FF2B5EF4-FFF2-40B4-BE49-F238E27FC236}">
                  <a16:creationId xmlns:a16="http://schemas.microsoft.com/office/drawing/2014/main" id="{FF5BB87C-1812-1162-CFB2-DE013DA089A6}"/>
                </a:ext>
              </a:extLst>
            </p:cNvPr>
            <p:cNvSpPr/>
            <p:nvPr/>
          </p:nvSpPr>
          <p:spPr>
            <a:xfrm>
              <a:off x="3875416" y="803976"/>
              <a:ext cx="174925" cy="5275"/>
            </a:xfrm>
            <a:custGeom>
              <a:avLst/>
              <a:gdLst/>
              <a:ahLst/>
              <a:cxnLst/>
              <a:rect l="l" t="t" r="r" b="b"/>
              <a:pathLst>
                <a:path w="6997" h="211" extrusionOk="0">
                  <a:moveTo>
                    <a:pt x="0" y="0"/>
                  </a:moveTo>
                  <a:lnTo>
                    <a:pt x="0" y="211"/>
                  </a:lnTo>
                  <a:lnTo>
                    <a:pt x="6996" y="211"/>
                  </a:lnTo>
                  <a:lnTo>
                    <a:pt x="69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81;p38">
              <a:extLst>
                <a:ext uri="{FF2B5EF4-FFF2-40B4-BE49-F238E27FC236}">
                  <a16:creationId xmlns:a16="http://schemas.microsoft.com/office/drawing/2014/main" id="{62576DA4-8CE6-B5E1-72C9-7843D1B76339}"/>
                </a:ext>
              </a:extLst>
            </p:cNvPr>
            <p:cNvSpPr/>
            <p:nvPr/>
          </p:nvSpPr>
          <p:spPr>
            <a:xfrm>
              <a:off x="3875416" y="777651"/>
              <a:ext cx="174925" cy="25"/>
            </a:xfrm>
            <a:custGeom>
              <a:avLst/>
              <a:gdLst/>
              <a:ahLst/>
              <a:cxnLst/>
              <a:rect l="l" t="t" r="r" b="b"/>
              <a:pathLst>
                <a:path w="6997" h="1" extrusionOk="0">
                  <a:moveTo>
                    <a:pt x="0" y="0"/>
                  </a:moveTo>
                  <a:lnTo>
                    <a:pt x="699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82;p38">
              <a:extLst>
                <a:ext uri="{FF2B5EF4-FFF2-40B4-BE49-F238E27FC236}">
                  <a16:creationId xmlns:a16="http://schemas.microsoft.com/office/drawing/2014/main" id="{6FFD9B11-6132-77E6-E518-CEFAD9D2E6A0}"/>
                </a:ext>
              </a:extLst>
            </p:cNvPr>
            <p:cNvSpPr/>
            <p:nvPr/>
          </p:nvSpPr>
          <p:spPr>
            <a:xfrm>
              <a:off x="3875416" y="775001"/>
              <a:ext cx="174925" cy="5600"/>
            </a:xfrm>
            <a:custGeom>
              <a:avLst/>
              <a:gdLst/>
              <a:ahLst/>
              <a:cxnLst/>
              <a:rect l="l" t="t" r="r" b="b"/>
              <a:pathLst>
                <a:path w="6997" h="224" extrusionOk="0">
                  <a:moveTo>
                    <a:pt x="0" y="1"/>
                  </a:moveTo>
                  <a:lnTo>
                    <a:pt x="0" y="223"/>
                  </a:lnTo>
                  <a:lnTo>
                    <a:pt x="6996" y="223"/>
                  </a:lnTo>
                  <a:lnTo>
                    <a:pt x="69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83;p38">
              <a:extLst>
                <a:ext uri="{FF2B5EF4-FFF2-40B4-BE49-F238E27FC236}">
                  <a16:creationId xmlns:a16="http://schemas.microsoft.com/office/drawing/2014/main" id="{DA5D0855-FA1C-07E5-F418-496973550ACB}"/>
                </a:ext>
              </a:extLst>
            </p:cNvPr>
            <p:cNvSpPr/>
            <p:nvPr/>
          </p:nvSpPr>
          <p:spPr>
            <a:xfrm>
              <a:off x="3875416" y="748676"/>
              <a:ext cx="174925" cy="25"/>
            </a:xfrm>
            <a:custGeom>
              <a:avLst/>
              <a:gdLst/>
              <a:ahLst/>
              <a:cxnLst/>
              <a:rect l="l" t="t" r="r" b="b"/>
              <a:pathLst>
                <a:path w="6997" h="1" extrusionOk="0">
                  <a:moveTo>
                    <a:pt x="0" y="1"/>
                  </a:moveTo>
                  <a:lnTo>
                    <a:pt x="6996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84;p38">
              <a:extLst>
                <a:ext uri="{FF2B5EF4-FFF2-40B4-BE49-F238E27FC236}">
                  <a16:creationId xmlns:a16="http://schemas.microsoft.com/office/drawing/2014/main" id="{A37A5C41-3CC4-2A45-2D86-F523D51DD6F3}"/>
                </a:ext>
              </a:extLst>
            </p:cNvPr>
            <p:cNvSpPr/>
            <p:nvPr/>
          </p:nvSpPr>
          <p:spPr>
            <a:xfrm>
              <a:off x="3875416" y="746051"/>
              <a:ext cx="174925" cy="5575"/>
            </a:xfrm>
            <a:custGeom>
              <a:avLst/>
              <a:gdLst/>
              <a:ahLst/>
              <a:cxnLst/>
              <a:rect l="l" t="t" r="r" b="b"/>
              <a:pathLst>
                <a:path w="6997" h="223" extrusionOk="0">
                  <a:moveTo>
                    <a:pt x="0" y="1"/>
                  </a:moveTo>
                  <a:lnTo>
                    <a:pt x="0" y="223"/>
                  </a:lnTo>
                  <a:lnTo>
                    <a:pt x="6996" y="223"/>
                  </a:lnTo>
                  <a:lnTo>
                    <a:pt x="69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85;p38">
              <a:extLst>
                <a:ext uri="{FF2B5EF4-FFF2-40B4-BE49-F238E27FC236}">
                  <a16:creationId xmlns:a16="http://schemas.microsoft.com/office/drawing/2014/main" id="{4165A515-18A7-5455-D70A-37C826F780DA}"/>
                </a:ext>
              </a:extLst>
            </p:cNvPr>
            <p:cNvSpPr/>
            <p:nvPr/>
          </p:nvSpPr>
          <p:spPr>
            <a:xfrm>
              <a:off x="3875416" y="719726"/>
              <a:ext cx="174925" cy="25"/>
            </a:xfrm>
            <a:custGeom>
              <a:avLst/>
              <a:gdLst/>
              <a:ahLst/>
              <a:cxnLst/>
              <a:rect l="l" t="t" r="r" b="b"/>
              <a:pathLst>
                <a:path w="6997" h="1" extrusionOk="0">
                  <a:moveTo>
                    <a:pt x="0" y="1"/>
                  </a:moveTo>
                  <a:lnTo>
                    <a:pt x="6996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86;p38">
              <a:extLst>
                <a:ext uri="{FF2B5EF4-FFF2-40B4-BE49-F238E27FC236}">
                  <a16:creationId xmlns:a16="http://schemas.microsoft.com/office/drawing/2014/main" id="{6E21A1A5-B9C5-E2FD-125D-3F0F686FEB75}"/>
                </a:ext>
              </a:extLst>
            </p:cNvPr>
            <p:cNvSpPr/>
            <p:nvPr/>
          </p:nvSpPr>
          <p:spPr>
            <a:xfrm>
              <a:off x="3875416" y="717101"/>
              <a:ext cx="174925" cy="5575"/>
            </a:xfrm>
            <a:custGeom>
              <a:avLst/>
              <a:gdLst/>
              <a:ahLst/>
              <a:cxnLst/>
              <a:rect l="l" t="t" r="r" b="b"/>
              <a:pathLst>
                <a:path w="6997" h="223" extrusionOk="0">
                  <a:moveTo>
                    <a:pt x="0" y="0"/>
                  </a:moveTo>
                  <a:lnTo>
                    <a:pt x="0" y="223"/>
                  </a:lnTo>
                  <a:lnTo>
                    <a:pt x="6996" y="223"/>
                  </a:lnTo>
                  <a:lnTo>
                    <a:pt x="69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87;p38">
              <a:extLst>
                <a:ext uri="{FF2B5EF4-FFF2-40B4-BE49-F238E27FC236}">
                  <a16:creationId xmlns:a16="http://schemas.microsoft.com/office/drawing/2014/main" id="{54336BA4-1F2E-18C4-8CD6-0F4FC21CCCFF}"/>
                </a:ext>
              </a:extLst>
            </p:cNvPr>
            <p:cNvSpPr/>
            <p:nvPr/>
          </p:nvSpPr>
          <p:spPr>
            <a:xfrm>
              <a:off x="3875416" y="691076"/>
              <a:ext cx="174925" cy="25"/>
            </a:xfrm>
            <a:custGeom>
              <a:avLst/>
              <a:gdLst/>
              <a:ahLst/>
              <a:cxnLst/>
              <a:rect l="l" t="t" r="r" b="b"/>
              <a:pathLst>
                <a:path w="6997" h="1" extrusionOk="0">
                  <a:moveTo>
                    <a:pt x="0" y="0"/>
                  </a:moveTo>
                  <a:lnTo>
                    <a:pt x="699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88;p38">
              <a:extLst>
                <a:ext uri="{FF2B5EF4-FFF2-40B4-BE49-F238E27FC236}">
                  <a16:creationId xmlns:a16="http://schemas.microsoft.com/office/drawing/2014/main" id="{32D370C6-3691-9CB0-4C76-7805ADFFC46C}"/>
                </a:ext>
              </a:extLst>
            </p:cNvPr>
            <p:cNvSpPr/>
            <p:nvPr/>
          </p:nvSpPr>
          <p:spPr>
            <a:xfrm>
              <a:off x="3875416" y="687851"/>
              <a:ext cx="174925" cy="5575"/>
            </a:xfrm>
            <a:custGeom>
              <a:avLst/>
              <a:gdLst/>
              <a:ahLst/>
              <a:cxnLst/>
              <a:rect l="l" t="t" r="r" b="b"/>
              <a:pathLst>
                <a:path w="6997" h="223" extrusionOk="0">
                  <a:moveTo>
                    <a:pt x="0" y="1"/>
                  </a:moveTo>
                  <a:lnTo>
                    <a:pt x="0" y="223"/>
                  </a:lnTo>
                  <a:lnTo>
                    <a:pt x="6996" y="223"/>
                  </a:lnTo>
                  <a:lnTo>
                    <a:pt x="69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89;p38">
              <a:extLst>
                <a:ext uri="{FF2B5EF4-FFF2-40B4-BE49-F238E27FC236}">
                  <a16:creationId xmlns:a16="http://schemas.microsoft.com/office/drawing/2014/main" id="{E1C3C4B3-1F23-39CC-13D7-616E0BEC572D}"/>
                </a:ext>
              </a:extLst>
            </p:cNvPr>
            <p:cNvSpPr/>
            <p:nvPr/>
          </p:nvSpPr>
          <p:spPr>
            <a:xfrm>
              <a:off x="3978366" y="661826"/>
              <a:ext cx="71975" cy="25"/>
            </a:xfrm>
            <a:custGeom>
              <a:avLst/>
              <a:gdLst/>
              <a:ahLst/>
              <a:cxnLst/>
              <a:rect l="l" t="t" r="r" b="b"/>
              <a:pathLst>
                <a:path w="2879" h="1" extrusionOk="0">
                  <a:moveTo>
                    <a:pt x="0" y="0"/>
                  </a:moveTo>
                  <a:lnTo>
                    <a:pt x="2878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90;p38">
              <a:extLst>
                <a:ext uri="{FF2B5EF4-FFF2-40B4-BE49-F238E27FC236}">
                  <a16:creationId xmlns:a16="http://schemas.microsoft.com/office/drawing/2014/main" id="{594F119B-06DC-C332-5E9F-3D59E1F45C85}"/>
                </a:ext>
              </a:extLst>
            </p:cNvPr>
            <p:cNvSpPr/>
            <p:nvPr/>
          </p:nvSpPr>
          <p:spPr>
            <a:xfrm>
              <a:off x="3978366" y="659201"/>
              <a:ext cx="72275" cy="5575"/>
            </a:xfrm>
            <a:custGeom>
              <a:avLst/>
              <a:gdLst/>
              <a:ahLst/>
              <a:cxnLst/>
              <a:rect l="l" t="t" r="r" b="b"/>
              <a:pathLst>
                <a:path w="2891" h="223" extrusionOk="0">
                  <a:moveTo>
                    <a:pt x="0" y="0"/>
                  </a:moveTo>
                  <a:lnTo>
                    <a:pt x="0" y="222"/>
                  </a:lnTo>
                  <a:lnTo>
                    <a:pt x="2890" y="222"/>
                  </a:lnTo>
                  <a:lnTo>
                    <a:pt x="28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91;p38">
              <a:extLst>
                <a:ext uri="{FF2B5EF4-FFF2-40B4-BE49-F238E27FC236}">
                  <a16:creationId xmlns:a16="http://schemas.microsoft.com/office/drawing/2014/main" id="{CEF2FB48-BC50-303C-FC4E-2DC3E09BE41F}"/>
                </a:ext>
              </a:extLst>
            </p:cNvPr>
            <p:cNvSpPr/>
            <p:nvPr/>
          </p:nvSpPr>
          <p:spPr>
            <a:xfrm>
              <a:off x="3978366" y="632876"/>
              <a:ext cx="71975" cy="25"/>
            </a:xfrm>
            <a:custGeom>
              <a:avLst/>
              <a:gdLst/>
              <a:ahLst/>
              <a:cxnLst/>
              <a:rect l="l" t="t" r="r" b="b"/>
              <a:pathLst>
                <a:path w="2879" h="1" extrusionOk="0">
                  <a:moveTo>
                    <a:pt x="0" y="0"/>
                  </a:moveTo>
                  <a:lnTo>
                    <a:pt x="2878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92;p38">
              <a:extLst>
                <a:ext uri="{FF2B5EF4-FFF2-40B4-BE49-F238E27FC236}">
                  <a16:creationId xmlns:a16="http://schemas.microsoft.com/office/drawing/2014/main" id="{7E9318BF-9C72-493A-2EF6-3B038B6D2A53}"/>
                </a:ext>
              </a:extLst>
            </p:cNvPr>
            <p:cNvSpPr/>
            <p:nvPr/>
          </p:nvSpPr>
          <p:spPr>
            <a:xfrm>
              <a:off x="3978366" y="630226"/>
              <a:ext cx="72275" cy="5600"/>
            </a:xfrm>
            <a:custGeom>
              <a:avLst/>
              <a:gdLst/>
              <a:ahLst/>
              <a:cxnLst/>
              <a:rect l="l" t="t" r="r" b="b"/>
              <a:pathLst>
                <a:path w="2891" h="224" extrusionOk="0">
                  <a:moveTo>
                    <a:pt x="0" y="1"/>
                  </a:moveTo>
                  <a:lnTo>
                    <a:pt x="0" y="223"/>
                  </a:lnTo>
                  <a:lnTo>
                    <a:pt x="2890" y="223"/>
                  </a:lnTo>
                  <a:lnTo>
                    <a:pt x="28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93;p38">
              <a:extLst>
                <a:ext uri="{FF2B5EF4-FFF2-40B4-BE49-F238E27FC236}">
                  <a16:creationId xmlns:a16="http://schemas.microsoft.com/office/drawing/2014/main" id="{53104680-CAD5-9E77-B762-1DB4BD0A9C34}"/>
                </a:ext>
              </a:extLst>
            </p:cNvPr>
            <p:cNvSpPr/>
            <p:nvPr/>
          </p:nvSpPr>
          <p:spPr>
            <a:xfrm>
              <a:off x="3978366" y="603901"/>
              <a:ext cx="71975" cy="25"/>
            </a:xfrm>
            <a:custGeom>
              <a:avLst/>
              <a:gdLst/>
              <a:ahLst/>
              <a:cxnLst/>
              <a:rect l="l" t="t" r="r" b="b"/>
              <a:pathLst>
                <a:path w="2879" h="1" extrusionOk="0">
                  <a:moveTo>
                    <a:pt x="0" y="1"/>
                  </a:moveTo>
                  <a:lnTo>
                    <a:pt x="2878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94;p38">
              <a:extLst>
                <a:ext uri="{FF2B5EF4-FFF2-40B4-BE49-F238E27FC236}">
                  <a16:creationId xmlns:a16="http://schemas.microsoft.com/office/drawing/2014/main" id="{BA1B77F0-9E2A-01F3-A633-E8D45B1DBA41}"/>
                </a:ext>
              </a:extLst>
            </p:cNvPr>
            <p:cNvSpPr/>
            <p:nvPr/>
          </p:nvSpPr>
          <p:spPr>
            <a:xfrm>
              <a:off x="3978366" y="601276"/>
              <a:ext cx="72275" cy="5575"/>
            </a:xfrm>
            <a:custGeom>
              <a:avLst/>
              <a:gdLst/>
              <a:ahLst/>
              <a:cxnLst/>
              <a:rect l="l" t="t" r="r" b="b"/>
              <a:pathLst>
                <a:path w="2891" h="223" extrusionOk="0">
                  <a:moveTo>
                    <a:pt x="0" y="1"/>
                  </a:moveTo>
                  <a:lnTo>
                    <a:pt x="0" y="223"/>
                  </a:lnTo>
                  <a:lnTo>
                    <a:pt x="2890" y="223"/>
                  </a:lnTo>
                  <a:lnTo>
                    <a:pt x="28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95;p38">
              <a:extLst>
                <a:ext uri="{FF2B5EF4-FFF2-40B4-BE49-F238E27FC236}">
                  <a16:creationId xmlns:a16="http://schemas.microsoft.com/office/drawing/2014/main" id="{F5D41D2D-9256-F643-9EAF-94EDC403328F}"/>
                </a:ext>
              </a:extLst>
            </p:cNvPr>
            <p:cNvSpPr/>
            <p:nvPr/>
          </p:nvSpPr>
          <p:spPr>
            <a:xfrm>
              <a:off x="3888866" y="606251"/>
              <a:ext cx="52950" cy="63500"/>
            </a:xfrm>
            <a:custGeom>
              <a:avLst/>
              <a:gdLst/>
              <a:ahLst/>
              <a:cxnLst/>
              <a:rect l="l" t="t" r="r" b="b"/>
              <a:pathLst>
                <a:path w="2118" h="2540" extrusionOk="0">
                  <a:moveTo>
                    <a:pt x="1053" y="270"/>
                  </a:moveTo>
                  <a:cubicBezTo>
                    <a:pt x="1100" y="422"/>
                    <a:pt x="1124" y="574"/>
                    <a:pt x="1182" y="738"/>
                  </a:cubicBezTo>
                  <a:lnTo>
                    <a:pt x="1428" y="1475"/>
                  </a:lnTo>
                  <a:lnTo>
                    <a:pt x="656" y="1475"/>
                  </a:lnTo>
                  <a:lnTo>
                    <a:pt x="913" y="738"/>
                  </a:lnTo>
                  <a:cubicBezTo>
                    <a:pt x="971" y="574"/>
                    <a:pt x="995" y="422"/>
                    <a:pt x="1042" y="270"/>
                  </a:cubicBezTo>
                  <a:close/>
                  <a:moveTo>
                    <a:pt x="866" y="0"/>
                  </a:moveTo>
                  <a:lnTo>
                    <a:pt x="0" y="2539"/>
                  </a:lnTo>
                  <a:lnTo>
                    <a:pt x="340" y="2539"/>
                  </a:lnTo>
                  <a:lnTo>
                    <a:pt x="597" y="1732"/>
                  </a:lnTo>
                  <a:lnTo>
                    <a:pt x="1486" y="1732"/>
                  </a:lnTo>
                  <a:lnTo>
                    <a:pt x="1767" y="2539"/>
                  </a:lnTo>
                  <a:lnTo>
                    <a:pt x="2118" y="2539"/>
                  </a:lnTo>
                  <a:lnTo>
                    <a:pt x="12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96;p38">
              <a:extLst>
                <a:ext uri="{FF2B5EF4-FFF2-40B4-BE49-F238E27FC236}">
                  <a16:creationId xmlns:a16="http://schemas.microsoft.com/office/drawing/2014/main" id="{8940654E-AE96-872D-63A4-C10870D7DD8F}"/>
                </a:ext>
              </a:extLst>
            </p:cNvPr>
            <p:cNvSpPr/>
            <p:nvPr/>
          </p:nvSpPr>
          <p:spPr>
            <a:xfrm>
              <a:off x="3525016" y="1014551"/>
              <a:ext cx="5300" cy="15825"/>
            </a:xfrm>
            <a:custGeom>
              <a:avLst/>
              <a:gdLst/>
              <a:ahLst/>
              <a:cxnLst/>
              <a:rect l="l" t="t" r="r" b="b"/>
              <a:pathLst>
                <a:path w="212" h="633" extrusionOk="0">
                  <a:moveTo>
                    <a:pt x="106" y="0"/>
                  </a:moveTo>
                  <a:cubicBezTo>
                    <a:pt x="48" y="0"/>
                    <a:pt x="1" y="47"/>
                    <a:pt x="1" y="106"/>
                  </a:cubicBezTo>
                  <a:lnTo>
                    <a:pt x="1" y="527"/>
                  </a:lnTo>
                  <a:cubicBezTo>
                    <a:pt x="1" y="585"/>
                    <a:pt x="48" y="632"/>
                    <a:pt x="106" y="632"/>
                  </a:cubicBezTo>
                  <a:cubicBezTo>
                    <a:pt x="165" y="632"/>
                    <a:pt x="211" y="585"/>
                    <a:pt x="211" y="527"/>
                  </a:cubicBezTo>
                  <a:lnTo>
                    <a:pt x="211" y="106"/>
                  </a:lnTo>
                  <a:cubicBezTo>
                    <a:pt x="211" y="47"/>
                    <a:pt x="165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97;p38">
              <a:extLst>
                <a:ext uri="{FF2B5EF4-FFF2-40B4-BE49-F238E27FC236}">
                  <a16:creationId xmlns:a16="http://schemas.microsoft.com/office/drawing/2014/main" id="{724E955D-8A51-8844-5C95-BF7676CC4EEA}"/>
                </a:ext>
              </a:extLst>
            </p:cNvPr>
            <p:cNvSpPr/>
            <p:nvPr/>
          </p:nvSpPr>
          <p:spPr>
            <a:xfrm>
              <a:off x="3525016" y="764476"/>
              <a:ext cx="5300" cy="234300"/>
            </a:xfrm>
            <a:custGeom>
              <a:avLst/>
              <a:gdLst/>
              <a:ahLst/>
              <a:cxnLst/>
              <a:rect l="l" t="t" r="r" b="b"/>
              <a:pathLst>
                <a:path w="212" h="9372" extrusionOk="0">
                  <a:moveTo>
                    <a:pt x="106" y="1"/>
                  </a:moveTo>
                  <a:cubicBezTo>
                    <a:pt x="48" y="1"/>
                    <a:pt x="1" y="47"/>
                    <a:pt x="1" y="106"/>
                  </a:cubicBezTo>
                  <a:lnTo>
                    <a:pt x="1" y="937"/>
                  </a:lnTo>
                  <a:cubicBezTo>
                    <a:pt x="1" y="995"/>
                    <a:pt x="48" y="1042"/>
                    <a:pt x="106" y="1042"/>
                  </a:cubicBezTo>
                  <a:cubicBezTo>
                    <a:pt x="165" y="1042"/>
                    <a:pt x="211" y="995"/>
                    <a:pt x="211" y="937"/>
                  </a:cubicBezTo>
                  <a:lnTo>
                    <a:pt x="211" y="106"/>
                  </a:lnTo>
                  <a:cubicBezTo>
                    <a:pt x="211" y="36"/>
                    <a:pt x="165" y="1"/>
                    <a:pt x="106" y="1"/>
                  </a:cubicBezTo>
                  <a:close/>
                  <a:moveTo>
                    <a:pt x="106" y="1662"/>
                  </a:moveTo>
                  <a:cubicBezTo>
                    <a:pt x="48" y="1662"/>
                    <a:pt x="1" y="1709"/>
                    <a:pt x="1" y="1767"/>
                  </a:cubicBezTo>
                  <a:lnTo>
                    <a:pt x="1" y="2598"/>
                  </a:lnTo>
                  <a:cubicBezTo>
                    <a:pt x="1" y="2656"/>
                    <a:pt x="48" y="2703"/>
                    <a:pt x="106" y="2703"/>
                  </a:cubicBezTo>
                  <a:cubicBezTo>
                    <a:pt x="165" y="2703"/>
                    <a:pt x="211" y="2656"/>
                    <a:pt x="211" y="2598"/>
                  </a:cubicBezTo>
                  <a:lnTo>
                    <a:pt x="211" y="1767"/>
                  </a:lnTo>
                  <a:cubicBezTo>
                    <a:pt x="211" y="1709"/>
                    <a:pt x="165" y="1662"/>
                    <a:pt x="106" y="1662"/>
                  </a:cubicBezTo>
                  <a:close/>
                  <a:moveTo>
                    <a:pt x="106" y="3335"/>
                  </a:moveTo>
                  <a:cubicBezTo>
                    <a:pt x="48" y="3335"/>
                    <a:pt x="1" y="3382"/>
                    <a:pt x="1" y="3440"/>
                  </a:cubicBezTo>
                  <a:lnTo>
                    <a:pt x="1" y="4271"/>
                  </a:lnTo>
                  <a:cubicBezTo>
                    <a:pt x="1" y="4329"/>
                    <a:pt x="48" y="4376"/>
                    <a:pt x="106" y="4376"/>
                  </a:cubicBezTo>
                  <a:cubicBezTo>
                    <a:pt x="165" y="4376"/>
                    <a:pt x="211" y="4329"/>
                    <a:pt x="211" y="4271"/>
                  </a:cubicBezTo>
                  <a:lnTo>
                    <a:pt x="211" y="3440"/>
                  </a:lnTo>
                  <a:cubicBezTo>
                    <a:pt x="211" y="3370"/>
                    <a:pt x="165" y="3335"/>
                    <a:pt x="106" y="3335"/>
                  </a:cubicBezTo>
                  <a:close/>
                  <a:moveTo>
                    <a:pt x="106" y="4996"/>
                  </a:moveTo>
                  <a:cubicBezTo>
                    <a:pt x="48" y="4996"/>
                    <a:pt x="1" y="5043"/>
                    <a:pt x="1" y="5101"/>
                  </a:cubicBezTo>
                  <a:lnTo>
                    <a:pt x="1" y="5932"/>
                  </a:lnTo>
                  <a:cubicBezTo>
                    <a:pt x="1" y="5991"/>
                    <a:pt x="48" y="6037"/>
                    <a:pt x="106" y="6037"/>
                  </a:cubicBezTo>
                  <a:cubicBezTo>
                    <a:pt x="165" y="6037"/>
                    <a:pt x="211" y="5991"/>
                    <a:pt x="211" y="5932"/>
                  </a:cubicBezTo>
                  <a:lnTo>
                    <a:pt x="211" y="5101"/>
                  </a:lnTo>
                  <a:cubicBezTo>
                    <a:pt x="211" y="5043"/>
                    <a:pt x="165" y="4996"/>
                    <a:pt x="106" y="4996"/>
                  </a:cubicBezTo>
                  <a:close/>
                  <a:moveTo>
                    <a:pt x="106" y="6669"/>
                  </a:moveTo>
                  <a:cubicBezTo>
                    <a:pt x="48" y="6669"/>
                    <a:pt x="1" y="6716"/>
                    <a:pt x="1" y="6774"/>
                  </a:cubicBezTo>
                  <a:lnTo>
                    <a:pt x="1" y="7605"/>
                  </a:lnTo>
                  <a:cubicBezTo>
                    <a:pt x="1" y="7664"/>
                    <a:pt x="48" y="7710"/>
                    <a:pt x="106" y="7710"/>
                  </a:cubicBezTo>
                  <a:cubicBezTo>
                    <a:pt x="165" y="7710"/>
                    <a:pt x="211" y="7664"/>
                    <a:pt x="211" y="7605"/>
                  </a:cubicBezTo>
                  <a:lnTo>
                    <a:pt x="211" y="6774"/>
                  </a:lnTo>
                  <a:cubicBezTo>
                    <a:pt x="211" y="6704"/>
                    <a:pt x="165" y="6669"/>
                    <a:pt x="106" y="6669"/>
                  </a:cubicBezTo>
                  <a:close/>
                  <a:moveTo>
                    <a:pt x="106" y="8330"/>
                  </a:moveTo>
                  <a:cubicBezTo>
                    <a:pt x="48" y="8330"/>
                    <a:pt x="1" y="8377"/>
                    <a:pt x="1" y="8436"/>
                  </a:cubicBezTo>
                  <a:lnTo>
                    <a:pt x="1" y="9266"/>
                  </a:lnTo>
                  <a:cubicBezTo>
                    <a:pt x="1" y="9325"/>
                    <a:pt x="48" y="9372"/>
                    <a:pt x="106" y="9372"/>
                  </a:cubicBezTo>
                  <a:cubicBezTo>
                    <a:pt x="165" y="9372"/>
                    <a:pt x="211" y="9325"/>
                    <a:pt x="211" y="9266"/>
                  </a:cubicBezTo>
                  <a:lnTo>
                    <a:pt x="211" y="8436"/>
                  </a:lnTo>
                  <a:cubicBezTo>
                    <a:pt x="211" y="8377"/>
                    <a:pt x="165" y="8330"/>
                    <a:pt x="106" y="83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98;p38">
              <a:extLst>
                <a:ext uri="{FF2B5EF4-FFF2-40B4-BE49-F238E27FC236}">
                  <a16:creationId xmlns:a16="http://schemas.microsoft.com/office/drawing/2014/main" id="{7D1892A9-F663-7867-0597-3DBA4CB25B54}"/>
                </a:ext>
              </a:extLst>
            </p:cNvPr>
            <p:cNvSpPr/>
            <p:nvPr/>
          </p:nvSpPr>
          <p:spPr>
            <a:xfrm>
              <a:off x="3525016" y="732901"/>
              <a:ext cx="15825" cy="15800"/>
            </a:xfrm>
            <a:custGeom>
              <a:avLst/>
              <a:gdLst/>
              <a:ahLst/>
              <a:cxnLst/>
              <a:rect l="l" t="t" r="r" b="b"/>
              <a:pathLst>
                <a:path w="633" h="632" extrusionOk="0">
                  <a:moveTo>
                    <a:pt x="106" y="0"/>
                  </a:moveTo>
                  <a:cubicBezTo>
                    <a:pt x="48" y="0"/>
                    <a:pt x="1" y="47"/>
                    <a:pt x="1" y="105"/>
                  </a:cubicBezTo>
                  <a:lnTo>
                    <a:pt x="1" y="527"/>
                  </a:lnTo>
                  <a:cubicBezTo>
                    <a:pt x="1" y="585"/>
                    <a:pt x="48" y="632"/>
                    <a:pt x="106" y="632"/>
                  </a:cubicBezTo>
                  <a:cubicBezTo>
                    <a:pt x="165" y="632"/>
                    <a:pt x="211" y="585"/>
                    <a:pt x="211" y="527"/>
                  </a:cubicBezTo>
                  <a:lnTo>
                    <a:pt x="211" y="211"/>
                  </a:lnTo>
                  <a:lnTo>
                    <a:pt x="527" y="211"/>
                  </a:lnTo>
                  <a:cubicBezTo>
                    <a:pt x="586" y="211"/>
                    <a:pt x="633" y="164"/>
                    <a:pt x="633" y="105"/>
                  </a:cubicBezTo>
                  <a:cubicBezTo>
                    <a:pt x="633" y="47"/>
                    <a:pt x="586" y="0"/>
                    <a:pt x="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99;p38">
              <a:extLst>
                <a:ext uri="{FF2B5EF4-FFF2-40B4-BE49-F238E27FC236}">
                  <a16:creationId xmlns:a16="http://schemas.microsoft.com/office/drawing/2014/main" id="{B5CEDE96-CAD0-3B69-A96C-ED7E41C2679D}"/>
                </a:ext>
              </a:extLst>
            </p:cNvPr>
            <p:cNvSpPr/>
            <p:nvPr/>
          </p:nvSpPr>
          <p:spPr>
            <a:xfrm>
              <a:off x="3556616" y="732901"/>
              <a:ext cx="236925" cy="5275"/>
            </a:xfrm>
            <a:custGeom>
              <a:avLst/>
              <a:gdLst/>
              <a:ahLst/>
              <a:cxnLst/>
              <a:rect l="l" t="t" r="r" b="b"/>
              <a:pathLst>
                <a:path w="9477" h="211" extrusionOk="0">
                  <a:moveTo>
                    <a:pt x="94" y="0"/>
                  </a:moveTo>
                  <a:cubicBezTo>
                    <a:pt x="47" y="0"/>
                    <a:pt x="0" y="47"/>
                    <a:pt x="0" y="105"/>
                  </a:cubicBezTo>
                  <a:cubicBezTo>
                    <a:pt x="0" y="164"/>
                    <a:pt x="35" y="211"/>
                    <a:pt x="94" y="211"/>
                  </a:cubicBezTo>
                  <a:lnTo>
                    <a:pt x="948" y="211"/>
                  </a:lnTo>
                  <a:cubicBezTo>
                    <a:pt x="1006" y="211"/>
                    <a:pt x="1053" y="164"/>
                    <a:pt x="1053" y="105"/>
                  </a:cubicBezTo>
                  <a:cubicBezTo>
                    <a:pt x="1053" y="47"/>
                    <a:pt x="1006" y="0"/>
                    <a:pt x="948" y="0"/>
                  </a:cubicBezTo>
                  <a:close/>
                  <a:moveTo>
                    <a:pt x="1802" y="0"/>
                  </a:moveTo>
                  <a:cubicBezTo>
                    <a:pt x="1743" y="0"/>
                    <a:pt x="1697" y="47"/>
                    <a:pt x="1697" y="105"/>
                  </a:cubicBezTo>
                  <a:cubicBezTo>
                    <a:pt x="1697" y="164"/>
                    <a:pt x="1743" y="211"/>
                    <a:pt x="1802" y="211"/>
                  </a:cubicBezTo>
                  <a:lnTo>
                    <a:pt x="2633" y="211"/>
                  </a:lnTo>
                  <a:cubicBezTo>
                    <a:pt x="2691" y="211"/>
                    <a:pt x="2750" y="164"/>
                    <a:pt x="2750" y="105"/>
                  </a:cubicBezTo>
                  <a:cubicBezTo>
                    <a:pt x="2750" y="47"/>
                    <a:pt x="2703" y="0"/>
                    <a:pt x="2644" y="0"/>
                  </a:cubicBezTo>
                  <a:close/>
                  <a:moveTo>
                    <a:pt x="3463" y="0"/>
                  </a:moveTo>
                  <a:cubicBezTo>
                    <a:pt x="3405" y="0"/>
                    <a:pt x="3358" y="47"/>
                    <a:pt x="3358" y="105"/>
                  </a:cubicBezTo>
                  <a:cubicBezTo>
                    <a:pt x="3358" y="164"/>
                    <a:pt x="3405" y="211"/>
                    <a:pt x="3463" y="211"/>
                  </a:cubicBezTo>
                  <a:lnTo>
                    <a:pt x="4317" y="211"/>
                  </a:lnTo>
                  <a:cubicBezTo>
                    <a:pt x="4376" y="211"/>
                    <a:pt x="4411" y="164"/>
                    <a:pt x="4411" y="105"/>
                  </a:cubicBezTo>
                  <a:cubicBezTo>
                    <a:pt x="4411" y="47"/>
                    <a:pt x="4376" y="0"/>
                    <a:pt x="4317" y="0"/>
                  </a:cubicBezTo>
                  <a:close/>
                  <a:moveTo>
                    <a:pt x="5160" y="0"/>
                  </a:moveTo>
                  <a:cubicBezTo>
                    <a:pt x="5101" y="0"/>
                    <a:pt x="5054" y="47"/>
                    <a:pt x="5054" y="105"/>
                  </a:cubicBezTo>
                  <a:cubicBezTo>
                    <a:pt x="5054" y="164"/>
                    <a:pt x="5101" y="211"/>
                    <a:pt x="5160" y="211"/>
                  </a:cubicBezTo>
                  <a:lnTo>
                    <a:pt x="6014" y="211"/>
                  </a:lnTo>
                  <a:cubicBezTo>
                    <a:pt x="6072" y="211"/>
                    <a:pt x="6107" y="164"/>
                    <a:pt x="6107" y="105"/>
                  </a:cubicBezTo>
                  <a:cubicBezTo>
                    <a:pt x="6107" y="47"/>
                    <a:pt x="6072" y="0"/>
                    <a:pt x="6014" y="0"/>
                  </a:cubicBezTo>
                  <a:close/>
                  <a:moveTo>
                    <a:pt x="6844" y="0"/>
                  </a:moveTo>
                  <a:cubicBezTo>
                    <a:pt x="6786" y="0"/>
                    <a:pt x="6739" y="47"/>
                    <a:pt x="6739" y="105"/>
                  </a:cubicBezTo>
                  <a:cubicBezTo>
                    <a:pt x="6739" y="164"/>
                    <a:pt x="6786" y="211"/>
                    <a:pt x="6844" y="211"/>
                  </a:cubicBezTo>
                  <a:lnTo>
                    <a:pt x="7687" y="211"/>
                  </a:lnTo>
                  <a:cubicBezTo>
                    <a:pt x="7745" y="211"/>
                    <a:pt x="7792" y="164"/>
                    <a:pt x="7792" y="105"/>
                  </a:cubicBezTo>
                  <a:cubicBezTo>
                    <a:pt x="7792" y="47"/>
                    <a:pt x="7745" y="0"/>
                    <a:pt x="7687" y="0"/>
                  </a:cubicBezTo>
                  <a:close/>
                  <a:moveTo>
                    <a:pt x="8529" y="0"/>
                  </a:moveTo>
                  <a:cubicBezTo>
                    <a:pt x="8470" y="0"/>
                    <a:pt x="8424" y="47"/>
                    <a:pt x="8424" y="105"/>
                  </a:cubicBezTo>
                  <a:cubicBezTo>
                    <a:pt x="8424" y="164"/>
                    <a:pt x="8470" y="211"/>
                    <a:pt x="8529" y="211"/>
                  </a:cubicBezTo>
                  <a:lnTo>
                    <a:pt x="9371" y="211"/>
                  </a:lnTo>
                  <a:cubicBezTo>
                    <a:pt x="9430" y="211"/>
                    <a:pt x="9477" y="164"/>
                    <a:pt x="9477" y="105"/>
                  </a:cubicBezTo>
                  <a:cubicBezTo>
                    <a:pt x="9477" y="47"/>
                    <a:pt x="9430" y="0"/>
                    <a:pt x="9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900;p38">
              <a:extLst>
                <a:ext uri="{FF2B5EF4-FFF2-40B4-BE49-F238E27FC236}">
                  <a16:creationId xmlns:a16="http://schemas.microsoft.com/office/drawing/2014/main" id="{772CEAA6-D644-7289-6756-C56E366731AF}"/>
                </a:ext>
              </a:extLst>
            </p:cNvPr>
            <p:cNvSpPr/>
            <p:nvPr/>
          </p:nvSpPr>
          <p:spPr>
            <a:xfrm>
              <a:off x="3809616" y="732901"/>
              <a:ext cx="15800" cy="5275"/>
            </a:xfrm>
            <a:custGeom>
              <a:avLst/>
              <a:gdLst/>
              <a:ahLst/>
              <a:cxnLst/>
              <a:rect l="l" t="t" r="r" b="b"/>
              <a:pathLst>
                <a:path w="632" h="211" extrusionOk="0">
                  <a:moveTo>
                    <a:pt x="105" y="0"/>
                  </a:moveTo>
                  <a:cubicBezTo>
                    <a:pt x="47" y="0"/>
                    <a:pt x="0" y="47"/>
                    <a:pt x="0" y="105"/>
                  </a:cubicBezTo>
                  <a:cubicBezTo>
                    <a:pt x="0" y="164"/>
                    <a:pt x="47" y="211"/>
                    <a:pt x="105" y="211"/>
                  </a:cubicBezTo>
                  <a:lnTo>
                    <a:pt x="526" y="211"/>
                  </a:lnTo>
                  <a:cubicBezTo>
                    <a:pt x="585" y="211"/>
                    <a:pt x="632" y="164"/>
                    <a:pt x="632" y="105"/>
                  </a:cubicBezTo>
                  <a:cubicBezTo>
                    <a:pt x="632" y="47"/>
                    <a:pt x="585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901;p38">
              <a:extLst>
                <a:ext uri="{FF2B5EF4-FFF2-40B4-BE49-F238E27FC236}">
                  <a16:creationId xmlns:a16="http://schemas.microsoft.com/office/drawing/2014/main" id="{178237FD-E333-2214-AA5A-80613AA3F0FA}"/>
                </a:ext>
              </a:extLst>
            </p:cNvPr>
            <p:cNvSpPr/>
            <p:nvPr/>
          </p:nvSpPr>
          <p:spPr>
            <a:xfrm>
              <a:off x="3423541" y="1151726"/>
              <a:ext cx="154750" cy="154450"/>
            </a:xfrm>
            <a:custGeom>
              <a:avLst/>
              <a:gdLst/>
              <a:ahLst/>
              <a:cxnLst/>
              <a:rect l="l" t="t" r="r" b="b"/>
              <a:pathLst>
                <a:path w="6190" h="6178" extrusionOk="0">
                  <a:moveTo>
                    <a:pt x="0" y="0"/>
                  </a:moveTo>
                  <a:lnTo>
                    <a:pt x="0" y="6177"/>
                  </a:lnTo>
                  <a:lnTo>
                    <a:pt x="6189" y="6177"/>
                  </a:lnTo>
                  <a:lnTo>
                    <a:pt x="61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902;p38">
              <a:extLst>
                <a:ext uri="{FF2B5EF4-FFF2-40B4-BE49-F238E27FC236}">
                  <a16:creationId xmlns:a16="http://schemas.microsoft.com/office/drawing/2014/main" id="{70FF5BF6-C209-01FA-3DBF-03E1152E09D2}"/>
                </a:ext>
              </a:extLst>
            </p:cNvPr>
            <p:cNvSpPr/>
            <p:nvPr/>
          </p:nvSpPr>
          <p:spPr>
            <a:xfrm>
              <a:off x="3442841" y="1171026"/>
              <a:ext cx="115850" cy="115850"/>
            </a:xfrm>
            <a:custGeom>
              <a:avLst/>
              <a:gdLst/>
              <a:ahLst/>
              <a:cxnLst/>
              <a:rect l="l" t="t" r="r" b="b"/>
              <a:pathLst>
                <a:path w="4634" h="4634" extrusionOk="0">
                  <a:moveTo>
                    <a:pt x="0" y="0"/>
                  </a:moveTo>
                  <a:lnTo>
                    <a:pt x="0" y="4633"/>
                  </a:lnTo>
                  <a:lnTo>
                    <a:pt x="4633" y="4633"/>
                  </a:lnTo>
                  <a:lnTo>
                    <a:pt x="463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903;p38">
              <a:extLst>
                <a:ext uri="{FF2B5EF4-FFF2-40B4-BE49-F238E27FC236}">
                  <a16:creationId xmlns:a16="http://schemas.microsoft.com/office/drawing/2014/main" id="{CB6C1889-BB18-DC49-9965-381C8F2B7E4E}"/>
                </a:ext>
              </a:extLst>
            </p:cNvPr>
            <p:cNvSpPr/>
            <p:nvPr/>
          </p:nvSpPr>
          <p:spPr>
            <a:xfrm>
              <a:off x="3440216" y="1168401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4656" y="211"/>
                  </a:moveTo>
                  <a:lnTo>
                    <a:pt x="4656" y="4633"/>
                  </a:lnTo>
                  <a:lnTo>
                    <a:pt x="222" y="4633"/>
                  </a:lnTo>
                  <a:lnTo>
                    <a:pt x="222" y="211"/>
                  </a:lnTo>
                  <a:close/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904;p38">
              <a:extLst>
                <a:ext uri="{FF2B5EF4-FFF2-40B4-BE49-F238E27FC236}">
                  <a16:creationId xmlns:a16="http://schemas.microsoft.com/office/drawing/2014/main" id="{9D79A135-CCDE-31B1-C96D-1B6F91944112}"/>
                </a:ext>
              </a:extLst>
            </p:cNvPr>
            <p:cNvSpPr/>
            <p:nvPr/>
          </p:nvSpPr>
          <p:spPr>
            <a:xfrm>
              <a:off x="3477341" y="1192076"/>
              <a:ext cx="47425" cy="41550"/>
            </a:xfrm>
            <a:custGeom>
              <a:avLst/>
              <a:gdLst/>
              <a:ahLst/>
              <a:cxnLst/>
              <a:rect l="l" t="t" r="r" b="b"/>
              <a:pathLst>
                <a:path w="1897" h="1662" extrusionOk="0">
                  <a:moveTo>
                    <a:pt x="948" y="1"/>
                  </a:moveTo>
                  <a:lnTo>
                    <a:pt x="1" y="1662"/>
                  </a:lnTo>
                  <a:lnTo>
                    <a:pt x="1896" y="1662"/>
                  </a:lnTo>
                  <a:lnTo>
                    <a:pt x="9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905;p38">
              <a:extLst>
                <a:ext uri="{FF2B5EF4-FFF2-40B4-BE49-F238E27FC236}">
                  <a16:creationId xmlns:a16="http://schemas.microsoft.com/office/drawing/2014/main" id="{6E593003-FA8F-93A0-8AA6-320B3FFBEF4F}"/>
                </a:ext>
              </a:extLst>
            </p:cNvPr>
            <p:cNvSpPr/>
            <p:nvPr/>
          </p:nvSpPr>
          <p:spPr>
            <a:xfrm>
              <a:off x="3455416" y="1254676"/>
              <a:ext cx="90975" cy="25"/>
            </a:xfrm>
            <a:custGeom>
              <a:avLst/>
              <a:gdLst/>
              <a:ahLst/>
              <a:cxnLst/>
              <a:rect l="l" t="t" r="r" b="b"/>
              <a:pathLst>
                <a:path w="3639" h="1" extrusionOk="0">
                  <a:moveTo>
                    <a:pt x="0" y="0"/>
                  </a:moveTo>
                  <a:lnTo>
                    <a:pt x="3639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906;p38">
              <a:extLst>
                <a:ext uri="{FF2B5EF4-FFF2-40B4-BE49-F238E27FC236}">
                  <a16:creationId xmlns:a16="http://schemas.microsoft.com/office/drawing/2014/main" id="{0D65021E-C2F4-9CD4-F1B5-007F42B26B00}"/>
                </a:ext>
              </a:extLst>
            </p:cNvPr>
            <p:cNvSpPr/>
            <p:nvPr/>
          </p:nvSpPr>
          <p:spPr>
            <a:xfrm>
              <a:off x="3455416" y="1252026"/>
              <a:ext cx="90975" cy="5600"/>
            </a:xfrm>
            <a:custGeom>
              <a:avLst/>
              <a:gdLst/>
              <a:ahLst/>
              <a:cxnLst/>
              <a:rect l="l" t="t" r="r" b="b"/>
              <a:pathLst>
                <a:path w="3639" h="224" extrusionOk="0">
                  <a:moveTo>
                    <a:pt x="0" y="1"/>
                  </a:moveTo>
                  <a:lnTo>
                    <a:pt x="0" y="223"/>
                  </a:lnTo>
                  <a:lnTo>
                    <a:pt x="3639" y="223"/>
                  </a:lnTo>
                  <a:lnTo>
                    <a:pt x="36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907;p38">
              <a:extLst>
                <a:ext uri="{FF2B5EF4-FFF2-40B4-BE49-F238E27FC236}">
                  <a16:creationId xmlns:a16="http://schemas.microsoft.com/office/drawing/2014/main" id="{04FD2ED2-8A7D-3E29-9D7B-D6E74D4678F8}"/>
                </a:ext>
              </a:extLst>
            </p:cNvPr>
            <p:cNvSpPr/>
            <p:nvPr/>
          </p:nvSpPr>
          <p:spPr>
            <a:xfrm>
              <a:off x="3455416" y="1267551"/>
              <a:ext cx="90975" cy="25"/>
            </a:xfrm>
            <a:custGeom>
              <a:avLst/>
              <a:gdLst/>
              <a:ahLst/>
              <a:cxnLst/>
              <a:rect l="l" t="t" r="r" b="b"/>
              <a:pathLst>
                <a:path w="3639" h="1" extrusionOk="0">
                  <a:moveTo>
                    <a:pt x="0" y="0"/>
                  </a:moveTo>
                  <a:lnTo>
                    <a:pt x="3639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908;p38">
              <a:extLst>
                <a:ext uri="{FF2B5EF4-FFF2-40B4-BE49-F238E27FC236}">
                  <a16:creationId xmlns:a16="http://schemas.microsoft.com/office/drawing/2014/main" id="{AC199BCE-53B6-03E2-12C0-2A3C9B313DF5}"/>
                </a:ext>
              </a:extLst>
            </p:cNvPr>
            <p:cNvSpPr/>
            <p:nvPr/>
          </p:nvSpPr>
          <p:spPr>
            <a:xfrm>
              <a:off x="3455416" y="1264901"/>
              <a:ext cx="90975" cy="5600"/>
            </a:xfrm>
            <a:custGeom>
              <a:avLst/>
              <a:gdLst/>
              <a:ahLst/>
              <a:cxnLst/>
              <a:rect l="l" t="t" r="r" b="b"/>
              <a:pathLst>
                <a:path w="3639" h="224" extrusionOk="0">
                  <a:moveTo>
                    <a:pt x="0" y="1"/>
                  </a:moveTo>
                  <a:lnTo>
                    <a:pt x="0" y="223"/>
                  </a:lnTo>
                  <a:lnTo>
                    <a:pt x="3639" y="223"/>
                  </a:lnTo>
                  <a:lnTo>
                    <a:pt x="36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909;p38">
              <a:extLst>
                <a:ext uri="{FF2B5EF4-FFF2-40B4-BE49-F238E27FC236}">
                  <a16:creationId xmlns:a16="http://schemas.microsoft.com/office/drawing/2014/main" id="{F653ED0D-84C6-043A-68C5-A2972B818C38}"/>
                </a:ext>
              </a:extLst>
            </p:cNvPr>
            <p:cNvSpPr/>
            <p:nvPr/>
          </p:nvSpPr>
          <p:spPr>
            <a:xfrm>
              <a:off x="4110566" y="732901"/>
              <a:ext cx="15525" cy="5275"/>
            </a:xfrm>
            <a:custGeom>
              <a:avLst/>
              <a:gdLst/>
              <a:ahLst/>
              <a:cxnLst/>
              <a:rect l="l" t="t" r="r" b="b"/>
              <a:pathLst>
                <a:path w="621" h="211" extrusionOk="0">
                  <a:moveTo>
                    <a:pt x="94" y="0"/>
                  </a:moveTo>
                  <a:cubicBezTo>
                    <a:pt x="35" y="0"/>
                    <a:pt x="0" y="47"/>
                    <a:pt x="0" y="105"/>
                  </a:cubicBezTo>
                  <a:cubicBezTo>
                    <a:pt x="0" y="164"/>
                    <a:pt x="35" y="211"/>
                    <a:pt x="94" y="211"/>
                  </a:cubicBezTo>
                  <a:lnTo>
                    <a:pt x="527" y="211"/>
                  </a:lnTo>
                  <a:cubicBezTo>
                    <a:pt x="585" y="211"/>
                    <a:pt x="620" y="164"/>
                    <a:pt x="620" y="105"/>
                  </a:cubicBezTo>
                  <a:cubicBezTo>
                    <a:pt x="620" y="47"/>
                    <a:pt x="585" y="0"/>
                    <a:pt x="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910;p38">
              <a:extLst>
                <a:ext uri="{FF2B5EF4-FFF2-40B4-BE49-F238E27FC236}">
                  <a16:creationId xmlns:a16="http://schemas.microsoft.com/office/drawing/2014/main" id="{D944BB18-1B16-1A39-2D92-7B534F137F53}"/>
                </a:ext>
              </a:extLst>
            </p:cNvPr>
            <p:cNvSpPr/>
            <p:nvPr/>
          </p:nvSpPr>
          <p:spPr>
            <a:xfrm>
              <a:off x="4141566" y="732901"/>
              <a:ext cx="523850" cy="5275"/>
            </a:xfrm>
            <a:custGeom>
              <a:avLst/>
              <a:gdLst/>
              <a:ahLst/>
              <a:cxnLst/>
              <a:rect l="l" t="t" r="r" b="b"/>
              <a:pathLst>
                <a:path w="20954" h="211" extrusionOk="0">
                  <a:moveTo>
                    <a:pt x="106" y="0"/>
                  </a:moveTo>
                  <a:cubicBezTo>
                    <a:pt x="47" y="0"/>
                    <a:pt x="0" y="47"/>
                    <a:pt x="0" y="105"/>
                  </a:cubicBezTo>
                  <a:cubicBezTo>
                    <a:pt x="0" y="164"/>
                    <a:pt x="47" y="211"/>
                    <a:pt x="106" y="211"/>
                  </a:cubicBezTo>
                  <a:lnTo>
                    <a:pt x="936" y="211"/>
                  </a:lnTo>
                  <a:cubicBezTo>
                    <a:pt x="995" y="211"/>
                    <a:pt x="1042" y="164"/>
                    <a:pt x="1042" y="105"/>
                  </a:cubicBezTo>
                  <a:cubicBezTo>
                    <a:pt x="1042" y="47"/>
                    <a:pt x="995" y="0"/>
                    <a:pt x="936" y="0"/>
                  </a:cubicBezTo>
                  <a:close/>
                  <a:moveTo>
                    <a:pt x="1767" y="0"/>
                  </a:moveTo>
                  <a:cubicBezTo>
                    <a:pt x="1709" y="0"/>
                    <a:pt x="1662" y="47"/>
                    <a:pt x="1662" y="105"/>
                  </a:cubicBezTo>
                  <a:cubicBezTo>
                    <a:pt x="1662" y="164"/>
                    <a:pt x="1709" y="211"/>
                    <a:pt x="1767" y="211"/>
                  </a:cubicBezTo>
                  <a:lnTo>
                    <a:pt x="2598" y="211"/>
                  </a:lnTo>
                  <a:cubicBezTo>
                    <a:pt x="2656" y="211"/>
                    <a:pt x="2703" y="164"/>
                    <a:pt x="2703" y="105"/>
                  </a:cubicBezTo>
                  <a:cubicBezTo>
                    <a:pt x="2703" y="47"/>
                    <a:pt x="2656" y="0"/>
                    <a:pt x="2598" y="0"/>
                  </a:cubicBezTo>
                  <a:close/>
                  <a:moveTo>
                    <a:pt x="3417" y="0"/>
                  </a:moveTo>
                  <a:cubicBezTo>
                    <a:pt x="3358" y="0"/>
                    <a:pt x="3323" y="47"/>
                    <a:pt x="3323" y="105"/>
                  </a:cubicBezTo>
                  <a:cubicBezTo>
                    <a:pt x="3323" y="164"/>
                    <a:pt x="3358" y="211"/>
                    <a:pt x="3417" y="211"/>
                  </a:cubicBezTo>
                  <a:lnTo>
                    <a:pt x="4259" y="211"/>
                  </a:lnTo>
                  <a:cubicBezTo>
                    <a:pt x="4317" y="211"/>
                    <a:pt x="4353" y="164"/>
                    <a:pt x="4353" y="105"/>
                  </a:cubicBezTo>
                  <a:cubicBezTo>
                    <a:pt x="4353" y="47"/>
                    <a:pt x="4317" y="0"/>
                    <a:pt x="4259" y="0"/>
                  </a:cubicBezTo>
                  <a:close/>
                  <a:moveTo>
                    <a:pt x="5090" y="0"/>
                  </a:moveTo>
                  <a:cubicBezTo>
                    <a:pt x="5031" y="0"/>
                    <a:pt x="4984" y="47"/>
                    <a:pt x="4984" y="105"/>
                  </a:cubicBezTo>
                  <a:cubicBezTo>
                    <a:pt x="4984" y="164"/>
                    <a:pt x="5031" y="211"/>
                    <a:pt x="5090" y="211"/>
                  </a:cubicBezTo>
                  <a:lnTo>
                    <a:pt x="5920" y="211"/>
                  </a:lnTo>
                  <a:cubicBezTo>
                    <a:pt x="5979" y="211"/>
                    <a:pt x="6025" y="164"/>
                    <a:pt x="6025" y="105"/>
                  </a:cubicBezTo>
                  <a:cubicBezTo>
                    <a:pt x="6025" y="47"/>
                    <a:pt x="5979" y="0"/>
                    <a:pt x="5920" y="0"/>
                  </a:cubicBezTo>
                  <a:close/>
                  <a:moveTo>
                    <a:pt x="6739" y="0"/>
                  </a:moveTo>
                  <a:cubicBezTo>
                    <a:pt x="6681" y="0"/>
                    <a:pt x="6634" y="47"/>
                    <a:pt x="6634" y="105"/>
                  </a:cubicBezTo>
                  <a:cubicBezTo>
                    <a:pt x="6634" y="164"/>
                    <a:pt x="6681" y="211"/>
                    <a:pt x="6739" y="211"/>
                  </a:cubicBezTo>
                  <a:lnTo>
                    <a:pt x="7570" y="211"/>
                  </a:lnTo>
                  <a:cubicBezTo>
                    <a:pt x="7628" y="211"/>
                    <a:pt x="7675" y="164"/>
                    <a:pt x="7675" y="105"/>
                  </a:cubicBezTo>
                  <a:cubicBezTo>
                    <a:pt x="7675" y="47"/>
                    <a:pt x="7628" y="0"/>
                    <a:pt x="7570" y="0"/>
                  </a:cubicBezTo>
                  <a:close/>
                  <a:moveTo>
                    <a:pt x="8412" y="0"/>
                  </a:moveTo>
                  <a:cubicBezTo>
                    <a:pt x="8354" y="0"/>
                    <a:pt x="8307" y="47"/>
                    <a:pt x="8307" y="105"/>
                  </a:cubicBezTo>
                  <a:cubicBezTo>
                    <a:pt x="8307" y="164"/>
                    <a:pt x="8354" y="211"/>
                    <a:pt x="8412" y="211"/>
                  </a:cubicBezTo>
                  <a:lnTo>
                    <a:pt x="9243" y="211"/>
                  </a:lnTo>
                  <a:cubicBezTo>
                    <a:pt x="9301" y="211"/>
                    <a:pt x="9348" y="164"/>
                    <a:pt x="9348" y="105"/>
                  </a:cubicBezTo>
                  <a:cubicBezTo>
                    <a:pt x="9348" y="47"/>
                    <a:pt x="9301" y="0"/>
                    <a:pt x="9243" y="0"/>
                  </a:cubicBezTo>
                  <a:close/>
                  <a:moveTo>
                    <a:pt x="10062" y="0"/>
                  </a:moveTo>
                  <a:cubicBezTo>
                    <a:pt x="10003" y="0"/>
                    <a:pt x="9956" y="47"/>
                    <a:pt x="9956" y="105"/>
                  </a:cubicBezTo>
                  <a:cubicBezTo>
                    <a:pt x="9956" y="164"/>
                    <a:pt x="10003" y="211"/>
                    <a:pt x="10062" y="211"/>
                  </a:cubicBezTo>
                  <a:lnTo>
                    <a:pt x="10892" y="211"/>
                  </a:lnTo>
                  <a:cubicBezTo>
                    <a:pt x="10951" y="211"/>
                    <a:pt x="10998" y="164"/>
                    <a:pt x="10998" y="105"/>
                  </a:cubicBezTo>
                  <a:cubicBezTo>
                    <a:pt x="10998" y="47"/>
                    <a:pt x="10951" y="0"/>
                    <a:pt x="10892" y="0"/>
                  </a:cubicBezTo>
                  <a:close/>
                  <a:moveTo>
                    <a:pt x="11723" y="0"/>
                  </a:moveTo>
                  <a:cubicBezTo>
                    <a:pt x="11664" y="0"/>
                    <a:pt x="11629" y="47"/>
                    <a:pt x="11629" y="105"/>
                  </a:cubicBezTo>
                  <a:cubicBezTo>
                    <a:pt x="11629" y="164"/>
                    <a:pt x="11664" y="211"/>
                    <a:pt x="11723" y="211"/>
                  </a:cubicBezTo>
                  <a:lnTo>
                    <a:pt x="12565" y="211"/>
                  </a:lnTo>
                  <a:cubicBezTo>
                    <a:pt x="12624" y="211"/>
                    <a:pt x="12659" y="164"/>
                    <a:pt x="12659" y="105"/>
                  </a:cubicBezTo>
                  <a:cubicBezTo>
                    <a:pt x="12659" y="47"/>
                    <a:pt x="12624" y="0"/>
                    <a:pt x="12565" y="0"/>
                  </a:cubicBezTo>
                  <a:close/>
                  <a:moveTo>
                    <a:pt x="13384" y="0"/>
                  </a:moveTo>
                  <a:cubicBezTo>
                    <a:pt x="13326" y="0"/>
                    <a:pt x="13279" y="47"/>
                    <a:pt x="13279" y="105"/>
                  </a:cubicBezTo>
                  <a:cubicBezTo>
                    <a:pt x="13279" y="164"/>
                    <a:pt x="13326" y="211"/>
                    <a:pt x="13384" y="211"/>
                  </a:cubicBezTo>
                  <a:lnTo>
                    <a:pt x="14215" y="211"/>
                  </a:lnTo>
                  <a:cubicBezTo>
                    <a:pt x="14273" y="211"/>
                    <a:pt x="14320" y="164"/>
                    <a:pt x="14320" y="105"/>
                  </a:cubicBezTo>
                  <a:cubicBezTo>
                    <a:pt x="14320" y="47"/>
                    <a:pt x="14273" y="0"/>
                    <a:pt x="14215" y="0"/>
                  </a:cubicBezTo>
                  <a:close/>
                  <a:moveTo>
                    <a:pt x="15045" y="0"/>
                  </a:moveTo>
                  <a:cubicBezTo>
                    <a:pt x="14987" y="0"/>
                    <a:pt x="14940" y="47"/>
                    <a:pt x="14940" y="105"/>
                  </a:cubicBezTo>
                  <a:cubicBezTo>
                    <a:pt x="14940" y="164"/>
                    <a:pt x="14987" y="211"/>
                    <a:pt x="15045" y="211"/>
                  </a:cubicBezTo>
                  <a:lnTo>
                    <a:pt x="15876" y="211"/>
                  </a:lnTo>
                  <a:cubicBezTo>
                    <a:pt x="15935" y="211"/>
                    <a:pt x="15981" y="164"/>
                    <a:pt x="15981" y="105"/>
                  </a:cubicBezTo>
                  <a:cubicBezTo>
                    <a:pt x="15981" y="47"/>
                    <a:pt x="15935" y="0"/>
                    <a:pt x="15876" y="0"/>
                  </a:cubicBezTo>
                  <a:close/>
                  <a:moveTo>
                    <a:pt x="16695" y="0"/>
                  </a:moveTo>
                  <a:cubicBezTo>
                    <a:pt x="16637" y="0"/>
                    <a:pt x="16601" y="47"/>
                    <a:pt x="16601" y="105"/>
                  </a:cubicBezTo>
                  <a:cubicBezTo>
                    <a:pt x="16601" y="164"/>
                    <a:pt x="16637" y="211"/>
                    <a:pt x="16695" y="211"/>
                  </a:cubicBezTo>
                  <a:lnTo>
                    <a:pt x="17537" y="211"/>
                  </a:lnTo>
                  <a:cubicBezTo>
                    <a:pt x="17596" y="211"/>
                    <a:pt x="17631" y="164"/>
                    <a:pt x="17631" y="105"/>
                  </a:cubicBezTo>
                  <a:cubicBezTo>
                    <a:pt x="17631" y="47"/>
                    <a:pt x="17596" y="0"/>
                    <a:pt x="17537" y="0"/>
                  </a:cubicBezTo>
                  <a:close/>
                  <a:moveTo>
                    <a:pt x="18368" y="0"/>
                  </a:moveTo>
                  <a:cubicBezTo>
                    <a:pt x="18310" y="0"/>
                    <a:pt x="18263" y="47"/>
                    <a:pt x="18263" y="105"/>
                  </a:cubicBezTo>
                  <a:cubicBezTo>
                    <a:pt x="18263" y="164"/>
                    <a:pt x="18310" y="211"/>
                    <a:pt x="18368" y="211"/>
                  </a:cubicBezTo>
                  <a:lnTo>
                    <a:pt x="19199" y="211"/>
                  </a:lnTo>
                  <a:cubicBezTo>
                    <a:pt x="19257" y="211"/>
                    <a:pt x="19304" y="164"/>
                    <a:pt x="19304" y="105"/>
                  </a:cubicBezTo>
                  <a:cubicBezTo>
                    <a:pt x="19304" y="47"/>
                    <a:pt x="19257" y="0"/>
                    <a:pt x="19199" y="0"/>
                  </a:cubicBezTo>
                  <a:close/>
                  <a:moveTo>
                    <a:pt x="20018" y="0"/>
                  </a:moveTo>
                  <a:cubicBezTo>
                    <a:pt x="19959" y="0"/>
                    <a:pt x="19912" y="47"/>
                    <a:pt x="19912" y="105"/>
                  </a:cubicBezTo>
                  <a:cubicBezTo>
                    <a:pt x="19912" y="164"/>
                    <a:pt x="19959" y="211"/>
                    <a:pt x="20018" y="211"/>
                  </a:cubicBezTo>
                  <a:lnTo>
                    <a:pt x="20848" y="211"/>
                  </a:lnTo>
                  <a:cubicBezTo>
                    <a:pt x="20907" y="211"/>
                    <a:pt x="20954" y="164"/>
                    <a:pt x="20954" y="105"/>
                  </a:cubicBezTo>
                  <a:cubicBezTo>
                    <a:pt x="20954" y="47"/>
                    <a:pt x="20907" y="0"/>
                    <a:pt x="20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911;p38">
              <a:extLst>
                <a:ext uri="{FF2B5EF4-FFF2-40B4-BE49-F238E27FC236}">
                  <a16:creationId xmlns:a16="http://schemas.microsoft.com/office/drawing/2014/main" id="{16D32261-CDEE-A033-09A1-0DAA46B3B8A4}"/>
                </a:ext>
              </a:extLst>
            </p:cNvPr>
            <p:cNvSpPr/>
            <p:nvPr/>
          </p:nvSpPr>
          <p:spPr>
            <a:xfrm>
              <a:off x="4681191" y="732901"/>
              <a:ext cx="15825" cy="5275"/>
            </a:xfrm>
            <a:custGeom>
              <a:avLst/>
              <a:gdLst/>
              <a:ahLst/>
              <a:cxnLst/>
              <a:rect l="l" t="t" r="r" b="b"/>
              <a:pathLst>
                <a:path w="633" h="211" extrusionOk="0">
                  <a:moveTo>
                    <a:pt x="106" y="0"/>
                  </a:moveTo>
                  <a:cubicBezTo>
                    <a:pt x="47" y="0"/>
                    <a:pt x="0" y="47"/>
                    <a:pt x="0" y="105"/>
                  </a:cubicBezTo>
                  <a:cubicBezTo>
                    <a:pt x="0" y="164"/>
                    <a:pt x="47" y="211"/>
                    <a:pt x="106" y="211"/>
                  </a:cubicBezTo>
                  <a:lnTo>
                    <a:pt x="527" y="211"/>
                  </a:lnTo>
                  <a:cubicBezTo>
                    <a:pt x="585" y="211"/>
                    <a:pt x="632" y="164"/>
                    <a:pt x="632" y="105"/>
                  </a:cubicBezTo>
                  <a:cubicBezTo>
                    <a:pt x="632" y="47"/>
                    <a:pt x="585" y="0"/>
                    <a:pt x="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912;p38">
              <a:extLst>
                <a:ext uri="{FF2B5EF4-FFF2-40B4-BE49-F238E27FC236}">
                  <a16:creationId xmlns:a16="http://schemas.microsoft.com/office/drawing/2014/main" id="{4774B170-DFF6-EDAD-1C80-2380DCB46356}"/>
                </a:ext>
              </a:extLst>
            </p:cNvPr>
            <p:cNvSpPr/>
            <p:nvPr/>
          </p:nvSpPr>
          <p:spPr>
            <a:xfrm>
              <a:off x="3816616" y="1146451"/>
              <a:ext cx="293100" cy="173750"/>
            </a:xfrm>
            <a:custGeom>
              <a:avLst/>
              <a:gdLst/>
              <a:ahLst/>
              <a:cxnLst/>
              <a:rect l="l" t="t" r="r" b="b"/>
              <a:pathLst>
                <a:path w="11724" h="6950" extrusionOk="0">
                  <a:moveTo>
                    <a:pt x="1416" y="1"/>
                  </a:moveTo>
                  <a:cubicBezTo>
                    <a:pt x="621" y="1"/>
                    <a:pt x="1" y="644"/>
                    <a:pt x="1" y="1416"/>
                  </a:cubicBezTo>
                  <a:lnTo>
                    <a:pt x="1" y="5534"/>
                  </a:lnTo>
                  <a:cubicBezTo>
                    <a:pt x="1" y="6318"/>
                    <a:pt x="644" y="6950"/>
                    <a:pt x="1416" y="6950"/>
                  </a:cubicBezTo>
                  <a:lnTo>
                    <a:pt x="10308" y="6950"/>
                  </a:lnTo>
                  <a:cubicBezTo>
                    <a:pt x="11080" y="6950"/>
                    <a:pt x="11723" y="6318"/>
                    <a:pt x="11723" y="5534"/>
                  </a:cubicBezTo>
                  <a:lnTo>
                    <a:pt x="11723" y="1416"/>
                  </a:lnTo>
                  <a:cubicBezTo>
                    <a:pt x="11723" y="632"/>
                    <a:pt x="11080" y="1"/>
                    <a:pt x="10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913;p38">
              <a:extLst>
                <a:ext uri="{FF2B5EF4-FFF2-40B4-BE49-F238E27FC236}">
                  <a16:creationId xmlns:a16="http://schemas.microsoft.com/office/drawing/2014/main" id="{67578310-0CBA-9DD2-506A-D09A47601FBD}"/>
                </a:ext>
              </a:extLst>
            </p:cNvPr>
            <p:cNvSpPr/>
            <p:nvPr/>
          </p:nvSpPr>
          <p:spPr>
            <a:xfrm>
              <a:off x="3813991" y="1144401"/>
              <a:ext cx="298350" cy="178725"/>
            </a:xfrm>
            <a:custGeom>
              <a:avLst/>
              <a:gdLst/>
              <a:ahLst/>
              <a:cxnLst/>
              <a:rect l="l" t="t" r="r" b="b"/>
              <a:pathLst>
                <a:path w="11934" h="7149" extrusionOk="0">
                  <a:moveTo>
                    <a:pt x="10413" y="200"/>
                  </a:moveTo>
                  <a:cubicBezTo>
                    <a:pt x="11126" y="200"/>
                    <a:pt x="11711" y="785"/>
                    <a:pt x="11711" y="1498"/>
                  </a:cubicBezTo>
                  <a:lnTo>
                    <a:pt x="11711" y="5616"/>
                  </a:lnTo>
                  <a:cubicBezTo>
                    <a:pt x="11711" y="6330"/>
                    <a:pt x="11126" y="6915"/>
                    <a:pt x="10413" y="6915"/>
                  </a:cubicBezTo>
                  <a:lnTo>
                    <a:pt x="1521" y="6915"/>
                  </a:lnTo>
                  <a:cubicBezTo>
                    <a:pt x="808" y="6915"/>
                    <a:pt x="223" y="6330"/>
                    <a:pt x="223" y="5616"/>
                  </a:cubicBezTo>
                  <a:lnTo>
                    <a:pt x="223" y="1498"/>
                  </a:lnTo>
                  <a:cubicBezTo>
                    <a:pt x="223" y="785"/>
                    <a:pt x="808" y="200"/>
                    <a:pt x="1521" y="200"/>
                  </a:cubicBezTo>
                  <a:close/>
                  <a:moveTo>
                    <a:pt x="1521" y="1"/>
                  </a:moveTo>
                  <a:cubicBezTo>
                    <a:pt x="691" y="1"/>
                    <a:pt x="1" y="679"/>
                    <a:pt x="1" y="1522"/>
                  </a:cubicBezTo>
                  <a:lnTo>
                    <a:pt x="1" y="5628"/>
                  </a:lnTo>
                  <a:cubicBezTo>
                    <a:pt x="1" y="6459"/>
                    <a:pt x="691" y="7149"/>
                    <a:pt x="1521" y="7149"/>
                  </a:cubicBezTo>
                  <a:lnTo>
                    <a:pt x="10413" y="7149"/>
                  </a:lnTo>
                  <a:cubicBezTo>
                    <a:pt x="11243" y="7149"/>
                    <a:pt x="11934" y="6459"/>
                    <a:pt x="11934" y="5628"/>
                  </a:cubicBezTo>
                  <a:lnTo>
                    <a:pt x="11934" y="1522"/>
                  </a:lnTo>
                  <a:cubicBezTo>
                    <a:pt x="11934" y="679"/>
                    <a:pt x="11243" y="1"/>
                    <a:pt x="10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914;p38">
              <a:extLst>
                <a:ext uri="{FF2B5EF4-FFF2-40B4-BE49-F238E27FC236}">
                  <a16:creationId xmlns:a16="http://schemas.microsoft.com/office/drawing/2014/main" id="{754A0FB4-5BD4-52D7-6E4C-96C6FBAA005C}"/>
                </a:ext>
              </a:extLst>
            </p:cNvPr>
            <p:cNvSpPr/>
            <p:nvPr/>
          </p:nvSpPr>
          <p:spPr>
            <a:xfrm>
              <a:off x="3280216" y="1316376"/>
              <a:ext cx="74900" cy="44775"/>
            </a:xfrm>
            <a:custGeom>
              <a:avLst/>
              <a:gdLst/>
              <a:ahLst/>
              <a:cxnLst/>
              <a:rect l="l" t="t" r="r" b="b"/>
              <a:pathLst>
                <a:path w="2996" h="1791" extrusionOk="0">
                  <a:moveTo>
                    <a:pt x="2996" y="1"/>
                  </a:moveTo>
                  <a:lnTo>
                    <a:pt x="1" y="270"/>
                  </a:lnTo>
                  <a:lnTo>
                    <a:pt x="1802" y="1791"/>
                  </a:lnTo>
                  <a:lnTo>
                    <a:pt x="2738" y="445"/>
                  </a:lnTo>
                  <a:lnTo>
                    <a:pt x="29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915;p38">
              <a:extLst>
                <a:ext uri="{FF2B5EF4-FFF2-40B4-BE49-F238E27FC236}">
                  <a16:creationId xmlns:a16="http://schemas.microsoft.com/office/drawing/2014/main" id="{C2BF4DF7-2272-B6F5-3037-4379F1EBF2E5}"/>
                </a:ext>
              </a:extLst>
            </p:cNvPr>
            <p:cNvSpPr/>
            <p:nvPr/>
          </p:nvSpPr>
          <p:spPr>
            <a:xfrm>
              <a:off x="3276991" y="1313451"/>
              <a:ext cx="80750" cy="50350"/>
            </a:xfrm>
            <a:custGeom>
              <a:avLst/>
              <a:gdLst/>
              <a:ahLst/>
              <a:cxnLst/>
              <a:rect l="l" t="t" r="r" b="b"/>
              <a:pathLst>
                <a:path w="3230" h="2014" extrusionOk="0">
                  <a:moveTo>
                    <a:pt x="2937" y="258"/>
                  </a:moveTo>
                  <a:lnTo>
                    <a:pt x="2774" y="504"/>
                  </a:lnTo>
                  <a:lnTo>
                    <a:pt x="1908" y="1744"/>
                  </a:lnTo>
                  <a:lnTo>
                    <a:pt x="387" y="469"/>
                  </a:lnTo>
                  <a:lnTo>
                    <a:pt x="2937" y="258"/>
                  </a:lnTo>
                  <a:close/>
                  <a:moveTo>
                    <a:pt x="3113" y="1"/>
                  </a:moveTo>
                  <a:lnTo>
                    <a:pt x="95" y="270"/>
                  </a:lnTo>
                  <a:cubicBezTo>
                    <a:pt x="59" y="270"/>
                    <a:pt x="24" y="293"/>
                    <a:pt x="13" y="340"/>
                  </a:cubicBezTo>
                  <a:cubicBezTo>
                    <a:pt x="1" y="387"/>
                    <a:pt x="13" y="422"/>
                    <a:pt x="36" y="457"/>
                  </a:cubicBezTo>
                  <a:lnTo>
                    <a:pt x="1849" y="1978"/>
                  </a:lnTo>
                  <a:cubicBezTo>
                    <a:pt x="1885" y="1990"/>
                    <a:pt x="1896" y="2013"/>
                    <a:pt x="1931" y="2013"/>
                  </a:cubicBezTo>
                  <a:cubicBezTo>
                    <a:pt x="1966" y="2013"/>
                    <a:pt x="2002" y="1990"/>
                    <a:pt x="2013" y="1955"/>
                  </a:cubicBezTo>
                  <a:lnTo>
                    <a:pt x="2949" y="609"/>
                  </a:lnTo>
                  <a:lnTo>
                    <a:pt x="3218" y="165"/>
                  </a:lnTo>
                  <a:cubicBezTo>
                    <a:pt x="3230" y="118"/>
                    <a:pt x="3230" y="83"/>
                    <a:pt x="3218" y="48"/>
                  </a:cubicBezTo>
                  <a:cubicBezTo>
                    <a:pt x="3183" y="24"/>
                    <a:pt x="3160" y="1"/>
                    <a:pt x="3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916;p38">
              <a:extLst>
                <a:ext uri="{FF2B5EF4-FFF2-40B4-BE49-F238E27FC236}">
                  <a16:creationId xmlns:a16="http://schemas.microsoft.com/office/drawing/2014/main" id="{8E1C29C0-D74C-C30D-F48E-00EC931B7442}"/>
                </a:ext>
              </a:extLst>
            </p:cNvPr>
            <p:cNvSpPr/>
            <p:nvPr/>
          </p:nvSpPr>
          <p:spPr>
            <a:xfrm>
              <a:off x="3575341" y="1061926"/>
              <a:ext cx="22525" cy="22850"/>
            </a:xfrm>
            <a:custGeom>
              <a:avLst/>
              <a:gdLst/>
              <a:ahLst/>
              <a:cxnLst/>
              <a:rect l="l" t="t" r="r" b="b"/>
              <a:pathLst>
                <a:path w="901" h="914" extrusionOk="0">
                  <a:moveTo>
                    <a:pt x="445" y="1"/>
                  </a:moveTo>
                  <a:cubicBezTo>
                    <a:pt x="199" y="1"/>
                    <a:pt x="0" y="211"/>
                    <a:pt x="0" y="457"/>
                  </a:cubicBezTo>
                  <a:cubicBezTo>
                    <a:pt x="0" y="703"/>
                    <a:pt x="199" y="913"/>
                    <a:pt x="445" y="913"/>
                  </a:cubicBezTo>
                  <a:cubicBezTo>
                    <a:pt x="702" y="913"/>
                    <a:pt x="901" y="703"/>
                    <a:pt x="901" y="457"/>
                  </a:cubicBezTo>
                  <a:cubicBezTo>
                    <a:pt x="901" y="211"/>
                    <a:pt x="714" y="1"/>
                    <a:pt x="4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917;p38">
              <a:extLst>
                <a:ext uri="{FF2B5EF4-FFF2-40B4-BE49-F238E27FC236}">
                  <a16:creationId xmlns:a16="http://schemas.microsoft.com/office/drawing/2014/main" id="{326E7CBA-D2EF-3BF2-5A07-9B38B689471D}"/>
                </a:ext>
              </a:extLst>
            </p:cNvPr>
            <p:cNvSpPr/>
            <p:nvPr/>
          </p:nvSpPr>
          <p:spPr>
            <a:xfrm>
              <a:off x="3623891" y="1061926"/>
              <a:ext cx="22525" cy="22850"/>
            </a:xfrm>
            <a:custGeom>
              <a:avLst/>
              <a:gdLst/>
              <a:ahLst/>
              <a:cxnLst/>
              <a:rect l="l" t="t" r="r" b="b"/>
              <a:pathLst>
                <a:path w="901" h="914" extrusionOk="0">
                  <a:moveTo>
                    <a:pt x="456" y="1"/>
                  </a:moveTo>
                  <a:cubicBezTo>
                    <a:pt x="199" y="1"/>
                    <a:pt x="0" y="211"/>
                    <a:pt x="0" y="457"/>
                  </a:cubicBezTo>
                  <a:cubicBezTo>
                    <a:pt x="0" y="703"/>
                    <a:pt x="199" y="913"/>
                    <a:pt x="456" y="913"/>
                  </a:cubicBezTo>
                  <a:cubicBezTo>
                    <a:pt x="702" y="913"/>
                    <a:pt x="901" y="703"/>
                    <a:pt x="901" y="457"/>
                  </a:cubicBezTo>
                  <a:cubicBezTo>
                    <a:pt x="901" y="211"/>
                    <a:pt x="702" y="1"/>
                    <a:pt x="4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918;p38">
              <a:extLst>
                <a:ext uri="{FF2B5EF4-FFF2-40B4-BE49-F238E27FC236}">
                  <a16:creationId xmlns:a16="http://schemas.microsoft.com/office/drawing/2014/main" id="{D73637E9-5846-575D-47BF-62463860FDB3}"/>
                </a:ext>
              </a:extLst>
            </p:cNvPr>
            <p:cNvSpPr/>
            <p:nvPr/>
          </p:nvSpPr>
          <p:spPr>
            <a:xfrm>
              <a:off x="3672141" y="1061926"/>
              <a:ext cx="22550" cy="22850"/>
            </a:xfrm>
            <a:custGeom>
              <a:avLst/>
              <a:gdLst/>
              <a:ahLst/>
              <a:cxnLst/>
              <a:rect l="l" t="t" r="r" b="b"/>
              <a:pathLst>
                <a:path w="902" h="914" extrusionOk="0">
                  <a:moveTo>
                    <a:pt x="457" y="1"/>
                  </a:moveTo>
                  <a:cubicBezTo>
                    <a:pt x="199" y="1"/>
                    <a:pt x="0" y="211"/>
                    <a:pt x="0" y="457"/>
                  </a:cubicBezTo>
                  <a:cubicBezTo>
                    <a:pt x="0" y="703"/>
                    <a:pt x="199" y="913"/>
                    <a:pt x="457" y="913"/>
                  </a:cubicBezTo>
                  <a:cubicBezTo>
                    <a:pt x="702" y="913"/>
                    <a:pt x="901" y="703"/>
                    <a:pt x="901" y="457"/>
                  </a:cubicBezTo>
                  <a:cubicBezTo>
                    <a:pt x="901" y="211"/>
                    <a:pt x="702" y="1"/>
                    <a:pt x="4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919;p38">
              <a:extLst>
                <a:ext uri="{FF2B5EF4-FFF2-40B4-BE49-F238E27FC236}">
                  <a16:creationId xmlns:a16="http://schemas.microsoft.com/office/drawing/2014/main" id="{047D1D98-0DFF-47FD-ACED-B64A22671252}"/>
                </a:ext>
              </a:extLst>
            </p:cNvPr>
            <p:cNvSpPr/>
            <p:nvPr/>
          </p:nvSpPr>
          <p:spPr>
            <a:xfrm>
              <a:off x="3160591" y="1292401"/>
              <a:ext cx="461850" cy="180475"/>
            </a:xfrm>
            <a:custGeom>
              <a:avLst/>
              <a:gdLst/>
              <a:ahLst/>
              <a:cxnLst/>
              <a:rect l="l" t="t" r="r" b="b"/>
              <a:pathLst>
                <a:path w="18474" h="7219" extrusionOk="0">
                  <a:moveTo>
                    <a:pt x="16216" y="0"/>
                  </a:moveTo>
                  <a:lnTo>
                    <a:pt x="13607" y="3768"/>
                  </a:lnTo>
                  <a:lnTo>
                    <a:pt x="10682" y="2293"/>
                  </a:lnTo>
                  <a:cubicBezTo>
                    <a:pt x="10331" y="2118"/>
                    <a:pt x="9957" y="1966"/>
                    <a:pt x="9594" y="1849"/>
                  </a:cubicBezTo>
                  <a:lnTo>
                    <a:pt x="9231" y="1744"/>
                  </a:lnTo>
                  <a:cubicBezTo>
                    <a:pt x="8471" y="1510"/>
                    <a:pt x="7675" y="1369"/>
                    <a:pt x="6892" y="1369"/>
                  </a:cubicBezTo>
                  <a:cubicBezTo>
                    <a:pt x="6026" y="1369"/>
                    <a:pt x="5183" y="1521"/>
                    <a:pt x="4376" y="1802"/>
                  </a:cubicBezTo>
                  <a:cubicBezTo>
                    <a:pt x="3698" y="2036"/>
                    <a:pt x="3136" y="2469"/>
                    <a:pt x="2750" y="3054"/>
                  </a:cubicBezTo>
                  <a:lnTo>
                    <a:pt x="1" y="7219"/>
                  </a:lnTo>
                  <a:lnTo>
                    <a:pt x="2282" y="7219"/>
                  </a:lnTo>
                  <a:lnTo>
                    <a:pt x="3733" y="5136"/>
                  </a:lnTo>
                  <a:lnTo>
                    <a:pt x="3733" y="5136"/>
                  </a:lnTo>
                  <a:lnTo>
                    <a:pt x="3265" y="7219"/>
                  </a:lnTo>
                  <a:lnTo>
                    <a:pt x="10366" y="7219"/>
                  </a:lnTo>
                  <a:lnTo>
                    <a:pt x="9512" y="4516"/>
                  </a:lnTo>
                  <a:lnTo>
                    <a:pt x="13642" y="5721"/>
                  </a:lnTo>
                  <a:cubicBezTo>
                    <a:pt x="13714" y="5742"/>
                    <a:pt x="13788" y="5753"/>
                    <a:pt x="13861" y="5753"/>
                  </a:cubicBezTo>
                  <a:cubicBezTo>
                    <a:pt x="14073" y="5753"/>
                    <a:pt x="14281" y="5667"/>
                    <a:pt x="14437" y="5511"/>
                  </a:cubicBezTo>
                  <a:lnTo>
                    <a:pt x="18474" y="1299"/>
                  </a:lnTo>
                  <a:lnTo>
                    <a:pt x="1621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920;p38">
              <a:extLst>
                <a:ext uri="{FF2B5EF4-FFF2-40B4-BE49-F238E27FC236}">
                  <a16:creationId xmlns:a16="http://schemas.microsoft.com/office/drawing/2014/main" id="{D4483DFC-84AB-1DEA-C288-EE88D38017D4}"/>
                </a:ext>
              </a:extLst>
            </p:cNvPr>
            <p:cNvSpPr/>
            <p:nvPr/>
          </p:nvSpPr>
          <p:spPr>
            <a:xfrm>
              <a:off x="3565966" y="1278351"/>
              <a:ext cx="66725" cy="46250"/>
            </a:xfrm>
            <a:custGeom>
              <a:avLst/>
              <a:gdLst/>
              <a:ahLst/>
              <a:cxnLst/>
              <a:rect l="l" t="t" r="r" b="b"/>
              <a:pathLst>
                <a:path w="2669" h="1850" extrusionOk="0">
                  <a:moveTo>
                    <a:pt x="387" y="1"/>
                  </a:moveTo>
                  <a:lnTo>
                    <a:pt x="1" y="562"/>
                  </a:lnTo>
                  <a:lnTo>
                    <a:pt x="2247" y="1849"/>
                  </a:lnTo>
                  <a:lnTo>
                    <a:pt x="2668" y="1393"/>
                  </a:lnTo>
                  <a:lnTo>
                    <a:pt x="3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921;p38">
              <a:extLst>
                <a:ext uri="{FF2B5EF4-FFF2-40B4-BE49-F238E27FC236}">
                  <a16:creationId xmlns:a16="http://schemas.microsoft.com/office/drawing/2014/main" id="{0DE626E6-0FCB-1D5E-47C0-061D6CD78EF0}"/>
                </a:ext>
              </a:extLst>
            </p:cNvPr>
            <p:cNvSpPr/>
            <p:nvPr/>
          </p:nvSpPr>
          <p:spPr>
            <a:xfrm>
              <a:off x="3562166" y="1275151"/>
              <a:ext cx="74600" cy="52675"/>
            </a:xfrm>
            <a:custGeom>
              <a:avLst/>
              <a:gdLst/>
              <a:ahLst/>
              <a:cxnLst/>
              <a:rect l="l" t="t" r="r" b="b"/>
              <a:pathLst>
                <a:path w="2984" h="2107" extrusionOk="0">
                  <a:moveTo>
                    <a:pt x="562" y="281"/>
                  </a:moveTo>
                  <a:lnTo>
                    <a:pt x="2645" y="1556"/>
                  </a:lnTo>
                  <a:lnTo>
                    <a:pt x="2364" y="1849"/>
                  </a:lnTo>
                  <a:lnTo>
                    <a:pt x="305" y="655"/>
                  </a:lnTo>
                  <a:lnTo>
                    <a:pt x="562" y="281"/>
                  </a:lnTo>
                  <a:close/>
                  <a:moveTo>
                    <a:pt x="504" y="0"/>
                  </a:moveTo>
                  <a:lnTo>
                    <a:pt x="1" y="737"/>
                  </a:lnTo>
                  <a:lnTo>
                    <a:pt x="2411" y="2106"/>
                  </a:lnTo>
                  <a:lnTo>
                    <a:pt x="2984" y="1509"/>
                  </a:lnTo>
                  <a:lnTo>
                    <a:pt x="5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922;p38">
              <a:extLst>
                <a:ext uri="{FF2B5EF4-FFF2-40B4-BE49-F238E27FC236}">
                  <a16:creationId xmlns:a16="http://schemas.microsoft.com/office/drawing/2014/main" id="{BF50A729-F5F0-D352-04F9-B8A297C2D671}"/>
                </a:ext>
              </a:extLst>
            </p:cNvPr>
            <p:cNvSpPr/>
            <p:nvPr/>
          </p:nvSpPr>
          <p:spPr>
            <a:xfrm>
              <a:off x="3290466" y="1292701"/>
              <a:ext cx="58225" cy="68450"/>
            </a:xfrm>
            <a:custGeom>
              <a:avLst/>
              <a:gdLst/>
              <a:ahLst/>
              <a:cxnLst/>
              <a:rect l="l" t="t" r="r" b="b"/>
              <a:pathLst>
                <a:path w="2329" h="2738" extrusionOk="0">
                  <a:moveTo>
                    <a:pt x="0" y="0"/>
                  </a:moveTo>
                  <a:lnTo>
                    <a:pt x="0" y="1556"/>
                  </a:lnTo>
                  <a:lnTo>
                    <a:pt x="1392" y="2738"/>
                  </a:lnTo>
                  <a:lnTo>
                    <a:pt x="2328" y="1392"/>
                  </a:lnTo>
                  <a:lnTo>
                    <a:pt x="2328" y="0"/>
                  </a:lnTo>
                  <a:close/>
                </a:path>
              </a:pathLst>
            </a:custGeom>
            <a:solidFill>
              <a:srgbClr val="2C7F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923;p38">
              <a:extLst>
                <a:ext uri="{FF2B5EF4-FFF2-40B4-BE49-F238E27FC236}">
                  <a16:creationId xmlns:a16="http://schemas.microsoft.com/office/drawing/2014/main" id="{E12DD9EA-DECC-1A12-7271-6908516FD003}"/>
                </a:ext>
              </a:extLst>
            </p:cNvPr>
            <p:cNvSpPr/>
            <p:nvPr/>
          </p:nvSpPr>
          <p:spPr>
            <a:xfrm>
              <a:off x="3287816" y="1290651"/>
              <a:ext cx="63800" cy="74600"/>
            </a:xfrm>
            <a:custGeom>
              <a:avLst/>
              <a:gdLst/>
              <a:ahLst/>
              <a:cxnLst/>
              <a:rect l="l" t="t" r="r" b="b"/>
              <a:pathLst>
                <a:path w="2552" h="2984" extrusionOk="0">
                  <a:moveTo>
                    <a:pt x="2329" y="187"/>
                  </a:moveTo>
                  <a:lnTo>
                    <a:pt x="2329" y="1428"/>
                  </a:lnTo>
                  <a:lnTo>
                    <a:pt x="1475" y="2656"/>
                  </a:lnTo>
                  <a:lnTo>
                    <a:pt x="211" y="1580"/>
                  </a:lnTo>
                  <a:lnTo>
                    <a:pt x="211" y="187"/>
                  </a:lnTo>
                  <a:close/>
                  <a:moveTo>
                    <a:pt x="1" y="0"/>
                  </a:moveTo>
                  <a:lnTo>
                    <a:pt x="1" y="1697"/>
                  </a:lnTo>
                  <a:lnTo>
                    <a:pt x="1522" y="2984"/>
                  </a:lnTo>
                  <a:lnTo>
                    <a:pt x="2551" y="1521"/>
                  </a:lnTo>
                  <a:lnTo>
                    <a:pt x="25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924;p38">
              <a:extLst>
                <a:ext uri="{FF2B5EF4-FFF2-40B4-BE49-F238E27FC236}">
                  <a16:creationId xmlns:a16="http://schemas.microsoft.com/office/drawing/2014/main" id="{46D41584-8D41-D72B-DEF7-12C2EE51E8E8}"/>
                </a:ext>
              </a:extLst>
            </p:cNvPr>
            <p:cNvSpPr/>
            <p:nvPr/>
          </p:nvSpPr>
          <p:spPr>
            <a:xfrm>
              <a:off x="3245416" y="1129726"/>
              <a:ext cx="159125" cy="106550"/>
            </a:xfrm>
            <a:custGeom>
              <a:avLst/>
              <a:gdLst/>
              <a:ahLst/>
              <a:cxnLst/>
              <a:rect l="l" t="t" r="r" b="b"/>
              <a:pathLst>
                <a:path w="6365" h="4262" extrusionOk="0">
                  <a:moveTo>
                    <a:pt x="2432" y="0"/>
                  </a:moveTo>
                  <a:cubicBezTo>
                    <a:pt x="2307" y="0"/>
                    <a:pt x="2183" y="8"/>
                    <a:pt x="2060" y="26"/>
                  </a:cubicBezTo>
                  <a:cubicBezTo>
                    <a:pt x="1568" y="96"/>
                    <a:pt x="1100" y="330"/>
                    <a:pt x="749" y="670"/>
                  </a:cubicBezTo>
                  <a:cubicBezTo>
                    <a:pt x="398" y="1021"/>
                    <a:pt x="153" y="1477"/>
                    <a:pt x="59" y="1968"/>
                  </a:cubicBezTo>
                  <a:cubicBezTo>
                    <a:pt x="0" y="2307"/>
                    <a:pt x="12" y="2647"/>
                    <a:pt x="47" y="2974"/>
                  </a:cubicBezTo>
                  <a:lnTo>
                    <a:pt x="527" y="4261"/>
                  </a:lnTo>
                  <a:lnTo>
                    <a:pt x="1802" y="3887"/>
                  </a:lnTo>
                  <a:lnTo>
                    <a:pt x="2808" y="2261"/>
                  </a:lnTo>
                  <a:lnTo>
                    <a:pt x="5066" y="2694"/>
                  </a:lnTo>
                  <a:cubicBezTo>
                    <a:pt x="5181" y="2747"/>
                    <a:pt x="5307" y="2776"/>
                    <a:pt x="5429" y="2776"/>
                  </a:cubicBezTo>
                  <a:cubicBezTo>
                    <a:pt x="5493" y="2776"/>
                    <a:pt x="5556" y="2768"/>
                    <a:pt x="5616" y="2752"/>
                  </a:cubicBezTo>
                  <a:cubicBezTo>
                    <a:pt x="5710" y="2717"/>
                    <a:pt x="5803" y="2658"/>
                    <a:pt x="5792" y="2553"/>
                  </a:cubicBezTo>
                  <a:cubicBezTo>
                    <a:pt x="5792" y="2413"/>
                    <a:pt x="5558" y="2366"/>
                    <a:pt x="5499" y="2237"/>
                  </a:cubicBezTo>
                  <a:cubicBezTo>
                    <a:pt x="5838" y="2003"/>
                    <a:pt x="6119" y="1676"/>
                    <a:pt x="6330" y="1325"/>
                  </a:cubicBezTo>
                  <a:cubicBezTo>
                    <a:pt x="6353" y="1301"/>
                    <a:pt x="6365" y="1266"/>
                    <a:pt x="6365" y="1243"/>
                  </a:cubicBezTo>
                  <a:cubicBezTo>
                    <a:pt x="6353" y="1184"/>
                    <a:pt x="6271" y="1161"/>
                    <a:pt x="6213" y="1149"/>
                  </a:cubicBezTo>
                  <a:cubicBezTo>
                    <a:pt x="5534" y="1102"/>
                    <a:pt x="4914" y="716"/>
                    <a:pt x="4282" y="436"/>
                  </a:cubicBezTo>
                  <a:cubicBezTo>
                    <a:pt x="3966" y="284"/>
                    <a:pt x="3616" y="190"/>
                    <a:pt x="3265" y="96"/>
                  </a:cubicBezTo>
                  <a:cubicBezTo>
                    <a:pt x="2990" y="40"/>
                    <a:pt x="2710" y="0"/>
                    <a:pt x="2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925;p38">
              <a:extLst>
                <a:ext uri="{FF2B5EF4-FFF2-40B4-BE49-F238E27FC236}">
                  <a16:creationId xmlns:a16="http://schemas.microsoft.com/office/drawing/2014/main" id="{1BB07AD9-651E-6ACD-53C3-69F43D1A64C3}"/>
                </a:ext>
              </a:extLst>
            </p:cNvPr>
            <p:cNvSpPr/>
            <p:nvPr/>
          </p:nvSpPr>
          <p:spPr>
            <a:xfrm>
              <a:off x="3233716" y="1167701"/>
              <a:ext cx="144800" cy="136975"/>
            </a:xfrm>
            <a:custGeom>
              <a:avLst/>
              <a:gdLst/>
              <a:ahLst/>
              <a:cxnLst/>
              <a:rect l="l" t="t" r="r" b="b"/>
              <a:pathLst>
                <a:path w="5792" h="5479" extrusionOk="0">
                  <a:moveTo>
                    <a:pt x="3003" y="0"/>
                  </a:moveTo>
                  <a:cubicBezTo>
                    <a:pt x="2906" y="0"/>
                    <a:pt x="2806" y="10"/>
                    <a:pt x="2703" y="28"/>
                  </a:cubicBezTo>
                  <a:cubicBezTo>
                    <a:pt x="1978" y="145"/>
                    <a:pt x="1790" y="788"/>
                    <a:pt x="1872" y="1444"/>
                  </a:cubicBezTo>
                  <a:cubicBezTo>
                    <a:pt x="1884" y="1549"/>
                    <a:pt x="1907" y="1666"/>
                    <a:pt x="1872" y="1771"/>
                  </a:cubicBezTo>
                  <a:cubicBezTo>
                    <a:pt x="1837" y="1865"/>
                    <a:pt x="1755" y="1970"/>
                    <a:pt x="1650" y="1970"/>
                  </a:cubicBezTo>
                  <a:cubicBezTo>
                    <a:pt x="1645" y="1971"/>
                    <a:pt x="1640" y="1971"/>
                    <a:pt x="1635" y="1971"/>
                  </a:cubicBezTo>
                  <a:cubicBezTo>
                    <a:pt x="1502" y="1971"/>
                    <a:pt x="1401" y="1826"/>
                    <a:pt x="1299" y="1724"/>
                  </a:cubicBezTo>
                  <a:cubicBezTo>
                    <a:pt x="1166" y="1585"/>
                    <a:pt x="975" y="1515"/>
                    <a:pt x="784" y="1515"/>
                  </a:cubicBezTo>
                  <a:cubicBezTo>
                    <a:pt x="589" y="1515"/>
                    <a:pt x="394" y="1588"/>
                    <a:pt x="258" y="1736"/>
                  </a:cubicBezTo>
                  <a:cubicBezTo>
                    <a:pt x="1" y="2029"/>
                    <a:pt x="47" y="2543"/>
                    <a:pt x="328" y="2848"/>
                  </a:cubicBezTo>
                  <a:cubicBezTo>
                    <a:pt x="597" y="3163"/>
                    <a:pt x="1042" y="3245"/>
                    <a:pt x="1404" y="3245"/>
                  </a:cubicBezTo>
                  <a:cubicBezTo>
                    <a:pt x="1404" y="3245"/>
                    <a:pt x="1603" y="4053"/>
                    <a:pt x="1650" y="4123"/>
                  </a:cubicBezTo>
                  <a:cubicBezTo>
                    <a:pt x="1767" y="4345"/>
                    <a:pt x="1896" y="4567"/>
                    <a:pt x="2071" y="4754"/>
                  </a:cubicBezTo>
                  <a:cubicBezTo>
                    <a:pt x="2446" y="5129"/>
                    <a:pt x="2937" y="5375"/>
                    <a:pt x="3452" y="5456"/>
                  </a:cubicBezTo>
                  <a:cubicBezTo>
                    <a:pt x="3547" y="5471"/>
                    <a:pt x="3640" y="5478"/>
                    <a:pt x="3731" y="5478"/>
                  </a:cubicBezTo>
                  <a:cubicBezTo>
                    <a:pt x="4300" y="5478"/>
                    <a:pt x="4779" y="5199"/>
                    <a:pt x="5101" y="4684"/>
                  </a:cubicBezTo>
                  <a:cubicBezTo>
                    <a:pt x="5382" y="4240"/>
                    <a:pt x="5546" y="3772"/>
                    <a:pt x="5604" y="3257"/>
                  </a:cubicBezTo>
                  <a:cubicBezTo>
                    <a:pt x="5675" y="2742"/>
                    <a:pt x="5663" y="2216"/>
                    <a:pt x="5710" y="1689"/>
                  </a:cubicBezTo>
                  <a:cubicBezTo>
                    <a:pt x="5721" y="1607"/>
                    <a:pt x="5792" y="1245"/>
                    <a:pt x="5663" y="1210"/>
                  </a:cubicBezTo>
                  <a:cubicBezTo>
                    <a:pt x="4938" y="1034"/>
                    <a:pt x="4212" y="625"/>
                    <a:pt x="3616" y="192"/>
                  </a:cubicBezTo>
                  <a:cubicBezTo>
                    <a:pt x="3428" y="53"/>
                    <a:pt x="3224" y="0"/>
                    <a:pt x="3003" y="0"/>
                  </a:cubicBezTo>
                  <a:close/>
                </a:path>
              </a:pathLst>
            </a:custGeom>
            <a:solidFill>
              <a:srgbClr val="2C7F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926;p38">
              <a:extLst>
                <a:ext uri="{FF2B5EF4-FFF2-40B4-BE49-F238E27FC236}">
                  <a16:creationId xmlns:a16="http://schemas.microsoft.com/office/drawing/2014/main" id="{19B3A0C0-D8C0-B32C-2D9D-6568020FA1A4}"/>
                </a:ext>
              </a:extLst>
            </p:cNvPr>
            <p:cNvSpPr/>
            <p:nvPr/>
          </p:nvSpPr>
          <p:spPr>
            <a:xfrm>
              <a:off x="3230791" y="1165926"/>
              <a:ext cx="150075" cy="141425"/>
            </a:xfrm>
            <a:custGeom>
              <a:avLst/>
              <a:gdLst/>
              <a:ahLst/>
              <a:cxnLst/>
              <a:rect l="l" t="t" r="r" b="b"/>
              <a:pathLst>
                <a:path w="6003" h="5657" extrusionOk="0">
                  <a:moveTo>
                    <a:pt x="3089" y="180"/>
                  </a:moveTo>
                  <a:cubicBezTo>
                    <a:pt x="3310" y="180"/>
                    <a:pt x="3499" y="235"/>
                    <a:pt x="3651" y="345"/>
                  </a:cubicBezTo>
                  <a:cubicBezTo>
                    <a:pt x="4388" y="871"/>
                    <a:pt x="5090" y="1222"/>
                    <a:pt x="5733" y="1386"/>
                  </a:cubicBezTo>
                  <a:cubicBezTo>
                    <a:pt x="5733" y="1421"/>
                    <a:pt x="5745" y="1491"/>
                    <a:pt x="5721" y="1690"/>
                  </a:cubicBezTo>
                  <a:lnTo>
                    <a:pt x="5721" y="1749"/>
                  </a:lnTo>
                  <a:cubicBezTo>
                    <a:pt x="5686" y="1983"/>
                    <a:pt x="5686" y="2217"/>
                    <a:pt x="5675" y="2451"/>
                  </a:cubicBezTo>
                  <a:cubicBezTo>
                    <a:pt x="5663" y="2743"/>
                    <a:pt x="5639" y="3036"/>
                    <a:pt x="5616" y="3328"/>
                  </a:cubicBezTo>
                  <a:cubicBezTo>
                    <a:pt x="5558" y="3831"/>
                    <a:pt x="5394" y="4287"/>
                    <a:pt x="5136" y="4708"/>
                  </a:cubicBezTo>
                  <a:cubicBezTo>
                    <a:pt x="4833" y="5184"/>
                    <a:pt x="4389" y="5441"/>
                    <a:pt x="3843" y="5441"/>
                  </a:cubicBezTo>
                  <a:cubicBezTo>
                    <a:pt x="3758" y="5441"/>
                    <a:pt x="3670" y="5435"/>
                    <a:pt x="3580" y="5422"/>
                  </a:cubicBezTo>
                  <a:cubicBezTo>
                    <a:pt x="3089" y="5352"/>
                    <a:pt x="2621" y="5118"/>
                    <a:pt x="2282" y="4755"/>
                  </a:cubicBezTo>
                  <a:cubicBezTo>
                    <a:pt x="2130" y="4603"/>
                    <a:pt x="2001" y="4416"/>
                    <a:pt x="1872" y="4147"/>
                  </a:cubicBezTo>
                  <a:cubicBezTo>
                    <a:pt x="1861" y="4088"/>
                    <a:pt x="1755" y="3714"/>
                    <a:pt x="1697" y="3527"/>
                  </a:cubicBezTo>
                  <a:cubicBezTo>
                    <a:pt x="1627" y="3211"/>
                    <a:pt x="1627" y="3211"/>
                    <a:pt x="1533" y="3211"/>
                  </a:cubicBezTo>
                  <a:cubicBezTo>
                    <a:pt x="1229" y="3211"/>
                    <a:pt x="796" y="3153"/>
                    <a:pt x="492" y="2860"/>
                  </a:cubicBezTo>
                  <a:cubicBezTo>
                    <a:pt x="235" y="2603"/>
                    <a:pt x="199" y="2146"/>
                    <a:pt x="433" y="1901"/>
                  </a:cubicBezTo>
                  <a:cubicBezTo>
                    <a:pt x="539" y="1784"/>
                    <a:pt x="702" y="1714"/>
                    <a:pt x="878" y="1714"/>
                  </a:cubicBezTo>
                  <a:cubicBezTo>
                    <a:pt x="1042" y="1714"/>
                    <a:pt x="1217" y="1772"/>
                    <a:pt x="1311" y="1889"/>
                  </a:cubicBezTo>
                  <a:lnTo>
                    <a:pt x="1369" y="1948"/>
                  </a:lnTo>
                  <a:cubicBezTo>
                    <a:pt x="1467" y="2034"/>
                    <a:pt x="1564" y="2161"/>
                    <a:pt x="1717" y="2161"/>
                  </a:cubicBezTo>
                  <a:cubicBezTo>
                    <a:pt x="1729" y="2161"/>
                    <a:pt x="1742" y="2160"/>
                    <a:pt x="1755" y="2158"/>
                  </a:cubicBezTo>
                  <a:cubicBezTo>
                    <a:pt x="1896" y="2146"/>
                    <a:pt x="2036" y="2029"/>
                    <a:pt x="2071" y="1866"/>
                  </a:cubicBezTo>
                  <a:cubicBezTo>
                    <a:pt x="2106" y="1749"/>
                    <a:pt x="2095" y="1620"/>
                    <a:pt x="2071" y="1503"/>
                  </a:cubicBezTo>
                  <a:cubicBezTo>
                    <a:pt x="2013" y="1082"/>
                    <a:pt x="2048" y="333"/>
                    <a:pt x="2820" y="204"/>
                  </a:cubicBezTo>
                  <a:cubicBezTo>
                    <a:pt x="2914" y="188"/>
                    <a:pt x="3004" y="180"/>
                    <a:pt x="3089" y="180"/>
                  </a:cubicBezTo>
                  <a:close/>
                  <a:moveTo>
                    <a:pt x="3090" y="0"/>
                  </a:moveTo>
                  <a:cubicBezTo>
                    <a:pt x="2992" y="0"/>
                    <a:pt x="2890" y="10"/>
                    <a:pt x="2785" y="29"/>
                  </a:cubicBezTo>
                  <a:cubicBezTo>
                    <a:pt x="2095" y="146"/>
                    <a:pt x="1744" y="719"/>
                    <a:pt x="1861" y="1573"/>
                  </a:cubicBezTo>
                  <a:cubicBezTo>
                    <a:pt x="1872" y="1667"/>
                    <a:pt x="1872" y="1772"/>
                    <a:pt x="1861" y="1842"/>
                  </a:cubicBezTo>
                  <a:cubicBezTo>
                    <a:pt x="1849" y="1901"/>
                    <a:pt x="1802" y="1971"/>
                    <a:pt x="1744" y="1971"/>
                  </a:cubicBezTo>
                  <a:cubicBezTo>
                    <a:pt x="1685" y="1971"/>
                    <a:pt x="1627" y="1912"/>
                    <a:pt x="1533" y="1831"/>
                  </a:cubicBezTo>
                  <a:cubicBezTo>
                    <a:pt x="1521" y="1795"/>
                    <a:pt x="1486" y="1784"/>
                    <a:pt x="1475" y="1749"/>
                  </a:cubicBezTo>
                  <a:cubicBezTo>
                    <a:pt x="1334" y="1608"/>
                    <a:pt x="1112" y="1515"/>
                    <a:pt x="878" y="1515"/>
                  </a:cubicBezTo>
                  <a:cubicBezTo>
                    <a:pt x="656" y="1538"/>
                    <a:pt x="445" y="1620"/>
                    <a:pt x="293" y="1784"/>
                  </a:cubicBezTo>
                  <a:cubicBezTo>
                    <a:pt x="1" y="2100"/>
                    <a:pt x="36" y="2685"/>
                    <a:pt x="352" y="3036"/>
                  </a:cubicBezTo>
                  <a:cubicBezTo>
                    <a:pt x="644" y="3363"/>
                    <a:pt x="1100" y="3445"/>
                    <a:pt x="1451" y="3468"/>
                  </a:cubicBezTo>
                  <a:cubicBezTo>
                    <a:pt x="1463" y="3492"/>
                    <a:pt x="1475" y="3550"/>
                    <a:pt x="1498" y="3609"/>
                  </a:cubicBezTo>
                  <a:cubicBezTo>
                    <a:pt x="1615" y="4018"/>
                    <a:pt x="1674" y="4229"/>
                    <a:pt x="1697" y="4264"/>
                  </a:cubicBezTo>
                  <a:cubicBezTo>
                    <a:pt x="1849" y="4545"/>
                    <a:pt x="1978" y="4755"/>
                    <a:pt x="2141" y="4907"/>
                  </a:cubicBezTo>
                  <a:cubicBezTo>
                    <a:pt x="2516" y="5305"/>
                    <a:pt x="3019" y="5574"/>
                    <a:pt x="3569" y="5644"/>
                  </a:cubicBezTo>
                  <a:cubicBezTo>
                    <a:pt x="3674" y="5656"/>
                    <a:pt x="3756" y="5656"/>
                    <a:pt x="3861" y="5656"/>
                  </a:cubicBezTo>
                  <a:cubicBezTo>
                    <a:pt x="4481" y="5656"/>
                    <a:pt x="4984" y="5364"/>
                    <a:pt x="5312" y="4837"/>
                  </a:cubicBezTo>
                  <a:cubicBezTo>
                    <a:pt x="5593" y="4381"/>
                    <a:pt x="5756" y="3901"/>
                    <a:pt x="5827" y="3375"/>
                  </a:cubicBezTo>
                  <a:cubicBezTo>
                    <a:pt x="5850" y="3071"/>
                    <a:pt x="5862" y="2778"/>
                    <a:pt x="5885" y="2486"/>
                  </a:cubicBezTo>
                  <a:cubicBezTo>
                    <a:pt x="5897" y="2263"/>
                    <a:pt x="5909" y="2029"/>
                    <a:pt x="5920" y="1795"/>
                  </a:cubicBezTo>
                  <a:lnTo>
                    <a:pt x="5920" y="1749"/>
                  </a:lnTo>
                  <a:cubicBezTo>
                    <a:pt x="5955" y="1561"/>
                    <a:pt x="6002" y="1257"/>
                    <a:pt x="5792" y="1210"/>
                  </a:cubicBezTo>
                  <a:cubicBezTo>
                    <a:pt x="5172" y="1070"/>
                    <a:pt x="4493" y="719"/>
                    <a:pt x="3779" y="204"/>
                  </a:cubicBezTo>
                  <a:cubicBezTo>
                    <a:pt x="3584" y="68"/>
                    <a:pt x="3351" y="0"/>
                    <a:pt x="30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927;p38">
              <a:extLst>
                <a:ext uri="{FF2B5EF4-FFF2-40B4-BE49-F238E27FC236}">
                  <a16:creationId xmlns:a16="http://schemas.microsoft.com/office/drawing/2014/main" id="{E156B250-914E-52AF-9B01-35BF6267EF70}"/>
                </a:ext>
              </a:extLst>
            </p:cNvPr>
            <p:cNvSpPr/>
            <p:nvPr/>
          </p:nvSpPr>
          <p:spPr>
            <a:xfrm>
              <a:off x="3343091" y="1226876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FFFF"/>
            </a:solidFill>
            <a:ln w="5275" cap="flat" cmpd="sng">
              <a:solidFill>
                <a:srgbClr val="000041"/>
              </a:solidFill>
              <a:prstDash val="solid"/>
              <a:miter lim="116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928;p38">
              <a:extLst>
                <a:ext uri="{FF2B5EF4-FFF2-40B4-BE49-F238E27FC236}">
                  <a16:creationId xmlns:a16="http://schemas.microsoft.com/office/drawing/2014/main" id="{586BC974-EF6A-3399-903D-D436501954A4}"/>
                </a:ext>
              </a:extLst>
            </p:cNvPr>
            <p:cNvSpPr/>
            <p:nvPr/>
          </p:nvSpPr>
          <p:spPr>
            <a:xfrm>
              <a:off x="3342216" y="1226876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FFFF"/>
            </a:solidFill>
            <a:ln w="5275" cap="flat" cmpd="sng">
              <a:solidFill>
                <a:srgbClr val="000041"/>
              </a:solidFill>
              <a:prstDash val="solid"/>
              <a:miter lim="116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929;p38">
              <a:extLst>
                <a:ext uri="{FF2B5EF4-FFF2-40B4-BE49-F238E27FC236}">
                  <a16:creationId xmlns:a16="http://schemas.microsoft.com/office/drawing/2014/main" id="{F5EB6514-E533-7D36-89F3-1E7D7C2C1942}"/>
                </a:ext>
              </a:extLst>
            </p:cNvPr>
            <p:cNvSpPr/>
            <p:nvPr/>
          </p:nvSpPr>
          <p:spPr>
            <a:xfrm>
              <a:off x="3330516" y="1226876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FFFF"/>
            </a:solidFill>
            <a:ln w="5275" cap="flat" cmpd="sng">
              <a:solidFill>
                <a:srgbClr val="000041"/>
              </a:solidFill>
              <a:prstDash val="solid"/>
              <a:miter lim="116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930;p38">
              <a:extLst>
                <a:ext uri="{FF2B5EF4-FFF2-40B4-BE49-F238E27FC236}">
                  <a16:creationId xmlns:a16="http://schemas.microsoft.com/office/drawing/2014/main" id="{3362DDA9-6B5A-703F-8DDB-ABC351AA3DD4}"/>
                </a:ext>
              </a:extLst>
            </p:cNvPr>
            <p:cNvSpPr/>
            <p:nvPr/>
          </p:nvSpPr>
          <p:spPr>
            <a:xfrm>
              <a:off x="3258566" y="1206401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close/>
                </a:path>
              </a:pathLst>
            </a:custGeom>
            <a:noFill/>
            <a:ln w="5275" cap="flat" cmpd="sng">
              <a:solidFill>
                <a:srgbClr val="000041"/>
              </a:solidFill>
              <a:prstDash val="solid"/>
              <a:miter lim="116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931;p38">
              <a:extLst>
                <a:ext uri="{FF2B5EF4-FFF2-40B4-BE49-F238E27FC236}">
                  <a16:creationId xmlns:a16="http://schemas.microsoft.com/office/drawing/2014/main" id="{10CAF1B9-94A1-94DF-5B5A-3F392B7D6F21}"/>
                </a:ext>
              </a:extLst>
            </p:cNvPr>
            <p:cNvSpPr/>
            <p:nvPr/>
          </p:nvSpPr>
          <p:spPr>
            <a:xfrm>
              <a:off x="3301291" y="1223676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close/>
                </a:path>
              </a:pathLst>
            </a:custGeom>
            <a:noFill/>
            <a:ln w="5275" cap="flat" cmpd="sng">
              <a:solidFill>
                <a:srgbClr val="000041"/>
              </a:solidFill>
              <a:prstDash val="solid"/>
              <a:miter lim="116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932;p38">
              <a:extLst>
                <a:ext uri="{FF2B5EF4-FFF2-40B4-BE49-F238E27FC236}">
                  <a16:creationId xmlns:a16="http://schemas.microsoft.com/office/drawing/2014/main" id="{84D1205A-B06E-F253-AFEB-8A27FAC33463}"/>
                </a:ext>
              </a:extLst>
            </p:cNvPr>
            <p:cNvSpPr/>
            <p:nvPr/>
          </p:nvSpPr>
          <p:spPr>
            <a:xfrm>
              <a:off x="3306541" y="1257951"/>
              <a:ext cx="29575" cy="18675"/>
            </a:xfrm>
            <a:custGeom>
              <a:avLst/>
              <a:gdLst/>
              <a:ahLst/>
              <a:cxnLst/>
              <a:rect l="l" t="t" r="r" b="b"/>
              <a:pathLst>
                <a:path w="1183" h="747" extrusionOk="0">
                  <a:moveTo>
                    <a:pt x="121" y="1"/>
                  </a:moveTo>
                  <a:cubicBezTo>
                    <a:pt x="100" y="1"/>
                    <a:pt x="78" y="8"/>
                    <a:pt x="59" y="21"/>
                  </a:cubicBezTo>
                  <a:cubicBezTo>
                    <a:pt x="12" y="45"/>
                    <a:pt x="1" y="115"/>
                    <a:pt x="24" y="162"/>
                  </a:cubicBezTo>
                  <a:cubicBezTo>
                    <a:pt x="246" y="513"/>
                    <a:pt x="644" y="735"/>
                    <a:pt x="1065" y="747"/>
                  </a:cubicBezTo>
                  <a:cubicBezTo>
                    <a:pt x="1112" y="747"/>
                    <a:pt x="1171" y="700"/>
                    <a:pt x="1182" y="641"/>
                  </a:cubicBezTo>
                  <a:cubicBezTo>
                    <a:pt x="1182" y="583"/>
                    <a:pt x="1135" y="548"/>
                    <a:pt x="1077" y="548"/>
                  </a:cubicBezTo>
                  <a:cubicBezTo>
                    <a:pt x="726" y="524"/>
                    <a:pt x="398" y="337"/>
                    <a:pt x="199" y="45"/>
                  </a:cubicBezTo>
                  <a:cubicBezTo>
                    <a:pt x="185" y="16"/>
                    <a:pt x="154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933;p38">
              <a:extLst>
                <a:ext uri="{FF2B5EF4-FFF2-40B4-BE49-F238E27FC236}">
                  <a16:creationId xmlns:a16="http://schemas.microsoft.com/office/drawing/2014/main" id="{A7D241A6-2B53-4FCF-302C-15959E7936CC}"/>
                </a:ext>
              </a:extLst>
            </p:cNvPr>
            <p:cNvSpPr/>
            <p:nvPr/>
          </p:nvSpPr>
          <p:spPr>
            <a:xfrm>
              <a:off x="3264716" y="1316376"/>
              <a:ext cx="103275" cy="59400"/>
            </a:xfrm>
            <a:custGeom>
              <a:avLst/>
              <a:gdLst/>
              <a:ahLst/>
              <a:cxnLst/>
              <a:rect l="l" t="t" r="r" b="b"/>
              <a:pathLst>
                <a:path w="4131" h="2376" extrusionOk="0">
                  <a:moveTo>
                    <a:pt x="621" y="270"/>
                  </a:moveTo>
                  <a:lnTo>
                    <a:pt x="1" y="913"/>
                  </a:lnTo>
                  <a:lnTo>
                    <a:pt x="1779" y="2376"/>
                  </a:lnTo>
                  <a:lnTo>
                    <a:pt x="2422" y="1791"/>
                  </a:lnTo>
                  <a:lnTo>
                    <a:pt x="1030" y="609"/>
                  </a:lnTo>
                  <a:lnTo>
                    <a:pt x="621" y="270"/>
                  </a:lnTo>
                  <a:close/>
                  <a:moveTo>
                    <a:pt x="3616" y="1"/>
                  </a:moveTo>
                  <a:lnTo>
                    <a:pt x="3358" y="445"/>
                  </a:lnTo>
                  <a:lnTo>
                    <a:pt x="2422" y="1791"/>
                  </a:lnTo>
                  <a:lnTo>
                    <a:pt x="3101" y="2376"/>
                  </a:lnTo>
                  <a:lnTo>
                    <a:pt x="4130" y="551"/>
                  </a:lnTo>
                  <a:lnTo>
                    <a:pt x="3616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934;p38">
              <a:extLst>
                <a:ext uri="{FF2B5EF4-FFF2-40B4-BE49-F238E27FC236}">
                  <a16:creationId xmlns:a16="http://schemas.microsoft.com/office/drawing/2014/main" id="{9D1F0B17-6403-C725-3DEB-18FC4884149D}"/>
                </a:ext>
              </a:extLst>
            </p:cNvPr>
            <p:cNvSpPr/>
            <p:nvPr/>
          </p:nvSpPr>
          <p:spPr>
            <a:xfrm>
              <a:off x="3356566" y="1467601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 w="5275" cap="flat" cmpd="sng">
              <a:solidFill>
                <a:srgbClr val="000041"/>
              </a:solidFill>
              <a:prstDash val="solid"/>
              <a:miter lim="116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935;p38">
              <a:extLst>
                <a:ext uri="{FF2B5EF4-FFF2-40B4-BE49-F238E27FC236}">
                  <a16:creationId xmlns:a16="http://schemas.microsoft.com/office/drawing/2014/main" id="{933C9CD5-146D-B804-7470-954EBC3B0C9B}"/>
                </a:ext>
              </a:extLst>
            </p:cNvPr>
            <p:cNvSpPr/>
            <p:nvPr/>
          </p:nvSpPr>
          <p:spPr>
            <a:xfrm>
              <a:off x="3182241" y="1061926"/>
              <a:ext cx="372650" cy="22550"/>
            </a:xfrm>
            <a:custGeom>
              <a:avLst/>
              <a:gdLst/>
              <a:ahLst/>
              <a:cxnLst/>
              <a:rect l="l" t="t" r="r" b="b"/>
              <a:pathLst>
                <a:path w="14906" h="902" extrusionOk="0">
                  <a:moveTo>
                    <a:pt x="0" y="1"/>
                  </a:moveTo>
                  <a:lnTo>
                    <a:pt x="0" y="901"/>
                  </a:lnTo>
                  <a:lnTo>
                    <a:pt x="14905" y="901"/>
                  </a:lnTo>
                  <a:lnTo>
                    <a:pt x="1490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936;p38">
              <a:extLst>
                <a:ext uri="{FF2B5EF4-FFF2-40B4-BE49-F238E27FC236}">
                  <a16:creationId xmlns:a16="http://schemas.microsoft.com/office/drawing/2014/main" id="{7B93C60A-8F77-E313-AA48-6A1A6419BEBB}"/>
                </a:ext>
              </a:extLst>
            </p:cNvPr>
            <p:cNvSpPr/>
            <p:nvPr/>
          </p:nvSpPr>
          <p:spPr>
            <a:xfrm>
              <a:off x="4751091" y="620301"/>
              <a:ext cx="183400" cy="117000"/>
            </a:xfrm>
            <a:custGeom>
              <a:avLst/>
              <a:gdLst/>
              <a:ahLst/>
              <a:cxnLst/>
              <a:rect l="l" t="t" r="r" b="b"/>
              <a:pathLst>
                <a:path w="7336" h="4680" extrusionOk="0">
                  <a:moveTo>
                    <a:pt x="0" y="0"/>
                  </a:moveTo>
                  <a:lnTo>
                    <a:pt x="0" y="4680"/>
                  </a:lnTo>
                  <a:lnTo>
                    <a:pt x="2305" y="2188"/>
                  </a:lnTo>
                  <a:lnTo>
                    <a:pt x="4306" y="4609"/>
                  </a:lnTo>
                  <a:lnTo>
                    <a:pt x="5850" y="2831"/>
                  </a:lnTo>
                  <a:lnTo>
                    <a:pt x="7336" y="4258"/>
                  </a:lnTo>
                  <a:lnTo>
                    <a:pt x="73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937;p38">
              <a:extLst>
                <a:ext uri="{FF2B5EF4-FFF2-40B4-BE49-F238E27FC236}">
                  <a16:creationId xmlns:a16="http://schemas.microsoft.com/office/drawing/2014/main" id="{2AE7CB22-0FFF-EDEB-B289-7040D3523C6B}"/>
                </a:ext>
              </a:extLst>
            </p:cNvPr>
            <p:cNvSpPr/>
            <p:nvPr/>
          </p:nvSpPr>
          <p:spPr>
            <a:xfrm>
              <a:off x="4751091" y="674976"/>
              <a:ext cx="183400" cy="110300"/>
            </a:xfrm>
            <a:custGeom>
              <a:avLst/>
              <a:gdLst/>
              <a:ahLst/>
              <a:cxnLst/>
              <a:rect l="l" t="t" r="r" b="b"/>
              <a:pathLst>
                <a:path w="7336" h="4412" extrusionOk="0">
                  <a:moveTo>
                    <a:pt x="2305" y="1"/>
                  </a:moveTo>
                  <a:lnTo>
                    <a:pt x="0" y="2493"/>
                  </a:lnTo>
                  <a:lnTo>
                    <a:pt x="0" y="4411"/>
                  </a:lnTo>
                  <a:lnTo>
                    <a:pt x="7336" y="4411"/>
                  </a:lnTo>
                  <a:lnTo>
                    <a:pt x="7336" y="2071"/>
                  </a:lnTo>
                  <a:lnTo>
                    <a:pt x="5850" y="644"/>
                  </a:lnTo>
                  <a:lnTo>
                    <a:pt x="4306" y="2422"/>
                  </a:lnTo>
                  <a:lnTo>
                    <a:pt x="23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938;p38">
              <a:extLst>
                <a:ext uri="{FF2B5EF4-FFF2-40B4-BE49-F238E27FC236}">
                  <a16:creationId xmlns:a16="http://schemas.microsoft.com/office/drawing/2014/main" id="{9F1FB658-0A4E-9028-D777-DE481B10B793}"/>
                </a:ext>
              </a:extLst>
            </p:cNvPr>
            <p:cNvSpPr/>
            <p:nvPr/>
          </p:nvSpPr>
          <p:spPr>
            <a:xfrm>
              <a:off x="4748466" y="670876"/>
              <a:ext cx="188650" cy="117025"/>
            </a:xfrm>
            <a:custGeom>
              <a:avLst/>
              <a:gdLst/>
              <a:ahLst/>
              <a:cxnLst/>
              <a:rect l="l" t="t" r="r" b="b"/>
              <a:pathLst>
                <a:path w="7546" h="4681" extrusionOk="0">
                  <a:moveTo>
                    <a:pt x="2422" y="317"/>
                  </a:moveTo>
                  <a:lnTo>
                    <a:pt x="4411" y="2762"/>
                  </a:lnTo>
                  <a:lnTo>
                    <a:pt x="5967" y="960"/>
                  </a:lnTo>
                  <a:lnTo>
                    <a:pt x="7335" y="2294"/>
                  </a:lnTo>
                  <a:lnTo>
                    <a:pt x="7335" y="4470"/>
                  </a:lnTo>
                  <a:lnTo>
                    <a:pt x="211" y="4470"/>
                  </a:lnTo>
                  <a:lnTo>
                    <a:pt x="211" y="2703"/>
                  </a:lnTo>
                  <a:lnTo>
                    <a:pt x="2422" y="317"/>
                  </a:lnTo>
                  <a:close/>
                  <a:moveTo>
                    <a:pt x="2422" y="1"/>
                  </a:moveTo>
                  <a:lnTo>
                    <a:pt x="0" y="2622"/>
                  </a:lnTo>
                  <a:lnTo>
                    <a:pt x="0" y="4681"/>
                  </a:lnTo>
                  <a:lnTo>
                    <a:pt x="7546" y="4681"/>
                  </a:lnTo>
                  <a:lnTo>
                    <a:pt x="7546" y="2189"/>
                  </a:lnTo>
                  <a:lnTo>
                    <a:pt x="5955" y="644"/>
                  </a:lnTo>
                  <a:lnTo>
                    <a:pt x="4411" y="2423"/>
                  </a:lnTo>
                  <a:lnTo>
                    <a:pt x="24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939;p38">
              <a:extLst>
                <a:ext uri="{FF2B5EF4-FFF2-40B4-BE49-F238E27FC236}">
                  <a16:creationId xmlns:a16="http://schemas.microsoft.com/office/drawing/2014/main" id="{374E642F-A52E-139E-ED1E-2D25C8F8B2B0}"/>
                </a:ext>
              </a:extLst>
            </p:cNvPr>
            <p:cNvSpPr/>
            <p:nvPr/>
          </p:nvSpPr>
          <p:spPr>
            <a:xfrm>
              <a:off x="4846141" y="645151"/>
              <a:ext cx="24000" cy="24300"/>
            </a:xfrm>
            <a:custGeom>
              <a:avLst/>
              <a:gdLst/>
              <a:ahLst/>
              <a:cxnLst/>
              <a:rect l="l" t="t" r="r" b="b"/>
              <a:pathLst>
                <a:path w="960" h="972" extrusionOk="0">
                  <a:moveTo>
                    <a:pt x="480" y="0"/>
                  </a:moveTo>
                  <a:cubicBezTo>
                    <a:pt x="211" y="0"/>
                    <a:pt x="1" y="223"/>
                    <a:pt x="1" y="492"/>
                  </a:cubicBezTo>
                  <a:cubicBezTo>
                    <a:pt x="1" y="749"/>
                    <a:pt x="211" y="971"/>
                    <a:pt x="480" y="971"/>
                  </a:cubicBezTo>
                  <a:cubicBezTo>
                    <a:pt x="749" y="971"/>
                    <a:pt x="960" y="749"/>
                    <a:pt x="960" y="492"/>
                  </a:cubicBezTo>
                  <a:cubicBezTo>
                    <a:pt x="960" y="223"/>
                    <a:pt x="749" y="0"/>
                    <a:pt x="4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940;p38">
              <a:extLst>
                <a:ext uri="{FF2B5EF4-FFF2-40B4-BE49-F238E27FC236}">
                  <a16:creationId xmlns:a16="http://schemas.microsoft.com/office/drawing/2014/main" id="{FEED9A46-49B1-6B7C-AD0A-0554B14F26A3}"/>
                </a:ext>
              </a:extLst>
            </p:cNvPr>
            <p:cNvSpPr/>
            <p:nvPr/>
          </p:nvSpPr>
          <p:spPr>
            <a:xfrm>
              <a:off x="4843516" y="643101"/>
              <a:ext cx="29275" cy="29275"/>
            </a:xfrm>
            <a:custGeom>
              <a:avLst/>
              <a:gdLst/>
              <a:ahLst/>
              <a:cxnLst/>
              <a:rect l="l" t="t" r="r" b="b"/>
              <a:pathLst>
                <a:path w="1171" h="1171" extrusionOk="0">
                  <a:moveTo>
                    <a:pt x="585" y="188"/>
                  </a:moveTo>
                  <a:cubicBezTo>
                    <a:pt x="784" y="188"/>
                    <a:pt x="960" y="363"/>
                    <a:pt x="960" y="574"/>
                  </a:cubicBezTo>
                  <a:cubicBezTo>
                    <a:pt x="960" y="773"/>
                    <a:pt x="784" y="948"/>
                    <a:pt x="585" y="948"/>
                  </a:cubicBezTo>
                  <a:cubicBezTo>
                    <a:pt x="375" y="948"/>
                    <a:pt x="199" y="773"/>
                    <a:pt x="199" y="574"/>
                  </a:cubicBezTo>
                  <a:cubicBezTo>
                    <a:pt x="199" y="363"/>
                    <a:pt x="375" y="188"/>
                    <a:pt x="585" y="188"/>
                  </a:cubicBezTo>
                  <a:close/>
                  <a:moveTo>
                    <a:pt x="585" y="1"/>
                  </a:moveTo>
                  <a:cubicBezTo>
                    <a:pt x="258" y="1"/>
                    <a:pt x="0" y="258"/>
                    <a:pt x="0" y="586"/>
                  </a:cubicBezTo>
                  <a:cubicBezTo>
                    <a:pt x="0" y="901"/>
                    <a:pt x="258" y="1170"/>
                    <a:pt x="585" y="1170"/>
                  </a:cubicBezTo>
                  <a:cubicBezTo>
                    <a:pt x="901" y="1170"/>
                    <a:pt x="1170" y="901"/>
                    <a:pt x="1170" y="586"/>
                  </a:cubicBezTo>
                  <a:cubicBezTo>
                    <a:pt x="1170" y="258"/>
                    <a:pt x="901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41;p38">
              <a:extLst>
                <a:ext uri="{FF2B5EF4-FFF2-40B4-BE49-F238E27FC236}">
                  <a16:creationId xmlns:a16="http://schemas.microsoft.com/office/drawing/2014/main" id="{0C7F2BE1-1C54-E32C-3FD1-E6AD1E21AE69}"/>
                </a:ext>
              </a:extLst>
            </p:cNvPr>
            <p:cNvSpPr/>
            <p:nvPr/>
          </p:nvSpPr>
          <p:spPr>
            <a:xfrm>
              <a:off x="3961691" y="918026"/>
              <a:ext cx="5575" cy="15825"/>
            </a:xfrm>
            <a:custGeom>
              <a:avLst/>
              <a:gdLst/>
              <a:ahLst/>
              <a:cxnLst/>
              <a:rect l="l" t="t" r="r" b="b"/>
              <a:pathLst>
                <a:path w="223" h="633" extrusionOk="0">
                  <a:moveTo>
                    <a:pt x="106" y="1"/>
                  </a:moveTo>
                  <a:cubicBezTo>
                    <a:pt x="47" y="1"/>
                    <a:pt x="1" y="47"/>
                    <a:pt x="1" y="106"/>
                  </a:cubicBezTo>
                  <a:lnTo>
                    <a:pt x="1" y="527"/>
                  </a:lnTo>
                  <a:cubicBezTo>
                    <a:pt x="1" y="586"/>
                    <a:pt x="47" y="632"/>
                    <a:pt x="106" y="632"/>
                  </a:cubicBezTo>
                  <a:cubicBezTo>
                    <a:pt x="164" y="632"/>
                    <a:pt x="223" y="586"/>
                    <a:pt x="199" y="527"/>
                  </a:cubicBezTo>
                  <a:lnTo>
                    <a:pt x="199" y="106"/>
                  </a:lnTo>
                  <a:cubicBezTo>
                    <a:pt x="199" y="36"/>
                    <a:pt x="153" y="1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42;p38">
              <a:extLst>
                <a:ext uri="{FF2B5EF4-FFF2-40B4-BE49-F238E27FC236}">
                  <a16:creationId xmlns:a16="http://schemas.microsoft.com/office/drawing/2014/main" id="{3764B4E5-3087-72CA-E8EC-3E3609E94631}"/>
                </a:ext>
              </a:extLst>
            </p:cNvPr>
            <p:cNvSpPr/>
            <p:nvPr/>
          </p:nvSpPr>
          <p:spPr>
            <a:xfrm>
              <a:off x="3961691" y="948751"/>
              <a:ext cx="5575" cy="147725"/>
            </a:xfrm>
            <a:custGeom>
              <a:avLst/>
              <a:gdLst/>
              <a:ahLst/>
              <a:cxnLst/>
              <a:rect l="l" t="t" r="r" b="b"/>
              <a:pathLst>
                <a:path w="223" h="5909" extrusionOk="0">
                  <a:moveTo>
                    <a:pt x="106" y="0"/>
                  </a:moveTo>
                  <a:cubicBezTo>
                    <a:pt x="47" y="0"/>
                    <a:pt x="1" y="47"/>
                    <a:pt x="1" y="94"/>
                  </a:cubicBezTo>
                  <a:lnTo>
                    <a:pt x="1" y="924"/>
                  </a:lnTo>
                  <a:cubicBezTo>
                    <a:pt x="1" y="983"/>
                    <a:pt x="47" y="1018"/>
                    <a:pt x="106" y="1018"/>
                  </a:cubicBezTo>
                  <a:cubicBezTo>
                    <a:pt x="164" y="1018"/>
                    <a:pt x="223" y="983"/>
                    <a:pt x="199" y="924"/>
                  </a:cubicBezTo>
                  <a:lnTo>
                    <a:pt x="199" y="94"/>
                  </a:lnTo>
                  <a:cubicBezTo>
                    <a:pt x="199" y="35"/>
                    <a:pt x="153" y="0"/>
                    <a:pt x="106" y="0"/>
                  </a:cubicBezTo>
                  <a:close/>
                  <a:moveTo>
                    <a:pt x="106" y="1638"/>
                  </a:moveTo>
                  <a:cubicBezTo>
                    <a:pt x="47" y="1638"/>
                    <a:pt x="1" y="1685"/>
                    <a:pt x="1" y="1743"/>
                  </a:cubicBezTo>
                  <a:lnTo>
                    <a:pt x="1" y="2562"/>
                  </a:lnTo>
                  <a:cubicBezTo>
                    <a:pt x="1" y="2621"/>
                    <a:pt x="47" y="2656"/>
                    <a:pt x="106" y="2656"/>
                  </a:cubicBezTo>
                  <a:cubicBezTo>
                    <a:pt x="164" y="2656"/>
                    <a:pt x="223" y="2597"/>
                    <a:pt x="199" y="2562"/>
                  </a:cubicBezTo>
                  <a:lnTo>
                    <a:pt x="199" y="1743"/>
                  </a:lnTo>
                  <a:cubicBezTo>
                    <a:pt x="199" y="1673"/>
                    <a:pt x="153" y="1638"/>
                    <a:pt x="106" y="1638"/>
                  </a:cubicBezTo>
                  <a:close/>
                  <a:moveTo>
                    <a:pt x="106" y="3264"/>
                  </a:moveTo>
                  <a:cubicBezTo>
                    <a:pt x="47" y="3264"/>
                    <a:pt x="1" y="3299"/>
                    <a:pt x="1" y="3358"/>
                  </a:cubicBezTo>
                  <a:lnTo>
                    <a:pt x="1" y="4177"/>
                  </a:lnTo>
                  <a:cubicBezTo>
                    <a:pt x="1" y="4235"/>
                    <a:pt x="47" y="4282"/>
                    <a:pt x="106" y="4282"/>
                  </a:cubicBezTo>
                  <a:cubicBezTo>
                    <a:pt x="164" y="4282"/>
                    <a:pt x="223" y="4223"/>
                    <a:pt x="199" y="4177"/>
                  </a:cubicBezTo>
                  <a:lnTo>
                    <a:pt x="199" y="3358"/>
                  </a:lnTo>
                  <a:cubicBezTo>
                    <a:pt x="199" y="3299"/>
                    <a:pt x="153" y="3264"/>
                    <a:pt x="106" y="3264"/>
                  </a:cubicBezTo>
                  <a:close/>
                  <a:moveTo>
                    <a:pt x="106" y="4879"/>
                  </a:moveTo>
                  <a:cubicBezTo>
                    <a:pt x="47" y="4879"/>
                    <a:pt x="1" y="4925"/>
                    <a:pt x="1" y="4984"/>
                  </a:cubicBezTo>
                  <a:lnTo>
                    <a:pt x="1" y="5803"/>
                  </a:lnTo>
                  <a:cubicBezTo>
                    <a:pt x="1" y="5861"/>
                    <a:pt x="47" y="5908"/>
                    <a:pt x="106" y="5908"/>
                  </a:cubicBezTo>
                  <a:cubicBezTo>
                    <a:pt x="164" y="5908"/>
                    <a:pt x="223" y="5861"/>
                    <a:pt x="199" y="5803"/>
                  </a:cubicBezTo>
                  <a:lnTo>
                    <a:pt x="199" y="4984"/>
                  </a:lnTo>
                  <a:cubicBezTo>
                    <a:pt x="199" y="4925"/>
                    <a:pt x="153" y="4879"/>
                    <a:pt x="106" y="48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43;p38">
              <a:extLst>
                <a:ext uri="{FF2B5EF4-FFF2-40B4-BE49-F238E27FC236}">
                  <a16:creationId xmlns:a16="http://schemas.microsoft.com/office/drawing/2014/main" id="{B16FA254-865B-DC36-66CF-50E46F8A11AC}"/>
                </a:ext>
              </a:extLst>
            </p:cNvPr>
            <p:cNvSpPr/>
            <p:nvPr/>
          </p:nvSpPr>
          <p:spPr>
            <a:xfrm>
              <a:off x="3961691" y="1111351"/>
              <a:ext cx="5575" cy="15825"/>
            </a:xfrm>
            <a:custGeom>
              <a:avLst/>
              <a:gdLst/>
              <a:ahLst/>
              <a:cxnLst/>
              <a:rect l="l" t="t" r="r" b="b"/>
              <a:pathLst>
                <a:path w="223" h="633" extrusionOk="0">
                  <a:moveTo>
                    <a:pt x="106" y="1"/>
                  </a:moveTo>
                  <a:cubicBezTo>
                    <a:pt x="47" y="1"/>
                    <a:pt x="1" y="48"/>
                    <a:pt x="1" y="106"/>
                  </a:cubicBezTo>
                  <a:lnTo>
                    <a:pt x="1" y="527"/>
                  </a:lnTo>
                  <a:cubicBezTo>
                    <a:pt x="1" y="586"/>
                    <a:pt x="47" y="632"/>
                    <a:pt x="106" y="632"/>
                  </a:cubicBezTo>
                  <a:cubicBezTo>
                    <a:pt x="164" y="632"/>
                    <a:pt x="223" y="586"/>
                    <a:pt x="199" y="527"/>
                  </a:cubicBezTo>
                  <a:lnTo>
                    <a:pt x="199" y="106"/>
                  </a:lnTo>
                  <a:cubicBezTo>
                    <a:pt x="199" y="48"/>
                    <a:pt x="153" y="1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44;p38">
              <a:extLst>
                <a:ext uri="{FF2B5EF4-FFF2-40B4-BE49-F238E27FC236}">
                  <a16:creationId xmlns:a16="http://schemas.microsoft.com/office/drawing/2014/main" id="{97C1EEB6-B451-28BA-D934-A3F603CDC642}"/>
                </a:ext>
              </a:extLst>
            </p:cNvPr>
            <p:cNvSpPr/>
            <p:nvPr/>
          </p:nvSpPr>
          <p:spPr>
            <a:xfrm>
              <a:off x="3931266" y="1185926"/>
              <a:ext cx="78700" cy="90700"/>
            </a:xfrm>
            <a:custGeom>
              <a:avLst/>
              <a:gdLst/>
              <a:ahLst/>
              <a:cxnLst/>
              <a:rect l="l" t="t" r="r" b="b"/>
              <a:pathLst>
                <a:path w="3148" h="3628" extrusionOk="0">
                  <a:moveTo>
                    <a:pt x="1" y="1"/>
                  </a:moveTo>
                  <a:lnTo>
                    <a:pt x="1" y="3628"/>
                  </a:lnTo>
                  <a:lnTo>
                    <a:pt x="3148" y="18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5;p38">
              <a:extLst>
                <a:ext uri="{FF2B5EF4-FFF2-40B4-BE49-F238E27FC236}">
                  <a16:creationId xmlns:a16="http://schemas.microsoft.com/office/drawing/2014/main" id="{3E4DCF3A-47F4-A414-FB2F-27A5DE4D7D59}"/>
                </a:ext>
              </a:extLst>
            </p:cNvPr>
            <p:cNvSpPr/>
            <p:nvPr/>
          </p:nvSpPr>
          <p:spPr>
            <a:xfrm>
              <a:off x="4374091" y="1021326"/>
              <a:ext cx="408325" cy="565300"/>
            </a:xfrm>
            <a:custGeom>
              <a:avLst/>
              <a:gdLst/>
              <a:ahLst/>
              <a:cxnLst/>
              <a:rect l="l" t="t" r="r" b="b"/>
              <a:pathLst>
                <a:path w="16333" h="22612" extrusionOk="0">
                  <a:moveTo>
                    <a:pt x="5896" y="0"/>
                  </a:moveTo>
                  <a:cubicBezTo>
                    <a:pt x="5197" y="0"/>
                    <a:pt x="4460" y="173"/>
                    <a:pt x="3931" y="396"/>
                  </a:cubicBezTo>
                  <a:cubicBezTo>
                    <a:pt x="2644" y="958"/>
                    <a:pt x="1603" y="1952"/>
                    <a:pt x="1077" y="3262"/>
                  </a:cubicBezTo>
                  <a:cubicBezTo>
                    <a:pt x="620" y="4374"/>
                    <a:pt x="538" y="5520"/>
                    <a:pt x="550" y="6714"/>
                  </a:cubicBezTo>
                  <a:cubicBezTo>
                    <a:pt x="550" y="7708"/>
                    <a:pt x="1053" y="8597"/>
                    <a:pt x="831" y="9627"/>
                  </a:cubicBezTo>
                  <a:cubicBezTo>
                    <a:pt x="831" y="9627"/>
                    <a:pt x="831" y="9662"/>
                    <a:pt x="819" y="9685"/>
                  </a:cubicBezTo>
                  <a:cubicBezTo>
                    <a:pt x="690" y="10212"/>
                    <a:pt x="433" y="10726"/>
                    <a:pt x="421" y="11265"/>
                  </a:cubicBezTo>
                  <a:cubicBezTo>
                    <a:pt x="410" y="11814"/>
                    <a:pt x="644" y="12329"/>
                    <a:pt x="784" y="12879"/>
                  </a:cubicBezTo>
                  <a:cubicBezTo>
                    <a:pt x="1065" y="13897"/>
                    <a:pt x="1041" y="14997"/>
                    <a:pt x="714" y="16003"/>
                  </a:cubicBezTo>
                  <a:cubicBezTo>
                    <a:pt x="433" y="16892"/>
                    <a:pt x="0" y="17594"/>
                    <a:pt x="0" y="18565"/>
                  </a:cubicBezTo>
                  <a:cubicBezTo>
                    <a:pt x="12" y="20753"/>
                    <a:pt x="2352" y="22238"/>
                    <a:pt x="4270" y="22507"/>
                  </a:cubicBezTo>
                  <a:cubicBezTo>
                    <a:pt x="4753" y="22582"/>
                    <a:pt x="5239" y="22612"/>
                    <a:pt x="5726" y="22612"/>
                  </a:cubicBezTo>
                  <a:cubicBezTo>
                    <a:pt x="6916" y="22612"/>
                    <a:pt x="8117" y="22436"/>
                    <a:pt x="9313" y="22320"/>
                  </a:cubicBezTo>
                  <a:cubicBezTo>
                    <a:pt x="10471" y="22215"/>
                    <a:pt x="11664" y="22145"/>
                    <a:pt x="12705" y="21653"/>
                  </a:cubicBezTo>
                  <a:cubicBezTo>
                    <a:pt x="13478" y="21279"/>
                    <a:pt x="14121" y="20694"/>
                    <a:pt x="14694" y="20074"/>
                  </a:cubicBezTo>
                  <a:cubicBezTo>
                    <a:pt x="15993" y="18647"/>
                    <a:pt x="16332" y="16705"/>
                    <a:pt x="15139" y="15102"/>
                  </a:cubicBezTo>
                  <a:cubicBezTo>
                    <a:pt x="14495" y="14236"/>
                    <a:pt x="13829" y="13429"/>
                    <a:pt x="13735" y="12306"/>
                  </a:cubicBezTo>
                  <a:cubicBezTo>
                    <a:pt x="13641" y="11417"/>
                    <a:pt x="13934" y="10609"/>
                    <a:pt x="14004" y="9720"/>
                  </a:cubicBezTo>
                  <a:cubicBezTo>
                    <a:pt x="14086" y="8597"/>
                    <a:pt x="14109" y="7474"/>
                    <a:pt x="13887" y="6363"/>
                  </a:cubicBezTo>
                  <a:cubicBezTo>
                    <a:pt x="13817" y="5988"/>
                    <a:pt x="13712" y="5602"/>
                    <a:pt x="13583" y="5240"/>
                  </a:cubicBezTo>
                  <a:cubicBezTo>
                    <a:pt x="13138" y="3953"/>
                    <a:pt x="12436" y="2666"/>
                    <a:pt x="11594" y="1613"/>
                  </a:cubicBezTo>
                  <a:cubicBezTo>
                    <a:pt x="10810" y="646"/>
                    <a:pt x="9889" y="172"/>
                    <a:pt x="8798" y="172"/>
                  </a:cubicBezTo>
                  <a:cubicBezTo>
                    <a:pt x="8425" y="172"/>
                    <a:pt x="8031" y="227"/>
                    <a:pt x="7616" y="338"/>
                  </a:cubicBezTo>
                  <a:cubicBezTo>
                    <a:pt x="7559" y="357"/>
                    <a:pt x="7494" y="376"/>
                    <a:pt x="7434" y="376"/>
                  </a:cubicBezTo>
                  <a:cubicBezTo>
                    <a:pt x="7420" y="376"/>
                    <a:pt x="7407" y="375"/>
                    <a:pt x="7394" y="373"/>
                  </a:cubicBezTo>
                  <a:cubicBezTo>
                    <a:pt x="7324" y="361"/>
                    <a:pt x="7254" y="314"/>
                    <a:pt x="7195" y="279"/>
                  </a:cubicBezTo>
                  <a:cubicBezTo>
                    <a:pt x="6831" y="80"/>
                    <a:pt x="6372" y="0"/>
                    <a:pt x="58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46;p38">
              <a:extLst>
                <a:ext uri="{FF2B5EF4-FFF2-40B4-BE49-F238E27FC236}">
                  <a16:creationId xmlns:a16="http://schemas.microsoft.com/office/drawing/2014/main" id="{852E4DB6-EEAE-F764-59DC-7EF290D46A5D}"/>
                </a:ext>
              </a:extLst>
            </p:cNvPr>
            <p:cNvSpPr/>
            <p:nvPr/>
          </p:nvSpPr>
          <p:spPr>
            <a:xfrm>
              <a:off x="4321741" y="1233526"/>
              <a:ext cx="512150" cy="358850"/>
            </a:xfrm>
            <a:custGeom>
              <a:avLst/>
              <a:gdLst/>
              <a:ahLst/>
              <a:cxnLst/>
              <a:rect l="l" t="t" r="r" b="b"/>
              <a:pathLst>
                <a:path w="20486" h="14354" extrusionOk="0">
                  <a:moveTo>
                    <a:pt x="10703" y="0"/>
                  </a:moveTo>
                  <a:cubicBezTo>
                    <a:pt x="10360" y="0"/>
                    <a:pt x="10019" y="78"/>
                    <a:pt x="9687" y="168"/>
                  </a:cubicBezTo>
                  <a:cubicBezTo>
                    <a:pt x="9196" y="308"/>
                    <a:pt x="8962" y="542"/>
                    <a:pt x="8634" y="905"/>
                  </a:cubicBezTo>
                  <a:cubicBezTo>
                    <a:pt x="8260" y="1314"/>
                    <a:pt x="7932" y="1747"/>
                    <a:pt x="7616" y="2215"/>
                  </a:cubicBezTo>
                  <a:cubicBezTo>
                    <a:pt x="7464" y="2449"/>
                    <a:pt x="7324" y="2706"/>
                    <a:pt x="7183" y="2952"/>
                  </a:cubicBezTo>
                  <a:cubicBezTo>
                    <a:pt x="7113" y="3081"/>
                    <a:pt x="6821" y="3479"/>
                    <a:pt x="6832" y="3619"/>
                  </a:cubicBezTo>
                  <a:cubicBezTo>
                    <a:pt x="7020" y="4894"/>
                    <a:pt x="7183" y="6298"/>
                    <a:pt x="6435" y="7339"/>
                  </a:cubicBezTo>
                  <a:cubicBezTo>
                    <a:pt x="5885" y="8088"/>
                    <a:pt x="4972" y="8462"/>
                    <a:pt x="4106" y="8813"/>
                  </a:cubicBezTo>
                  <a:cubicBezTo>
                    <a:pt x="2621" y="9445"/>
                    <a:pt x="1100" y="10170"/>
                    <a:pt x="70" y="11434"/>
                  </a:cubicBezTo>
                  <a:cubicBezTo>
                    <a:pt x="47" y="11469"/>
                    <a:pt x="35" y="11492"/>
                    <a:pt x="0" y="11539"/>
                  </a:cubicBezTo>
                  <a:cubicBezTo>
                    <a:pt x="35" y="11808"/>
                    <a:pt x="164" y="12089"/>
                    <a:pt x="339" y="12311"/>
                  </a:cubicBezTo>
                  <a:cubicBezTo>
                    <a:pt x="644" y="12709"/>
                    <a:pt x="1041" y="12908"/>
                    <a:pt x="1474" y="13130"/>
                  </a:cubicBezTo>
                  <a:cubicBezTo>
                    <a:pt x="2609" y="13704"/>
                    <a:pt x="3908" y="13809"/>
                    <a:pt x="5148" y="13926"/>
                  </a:cubicBezTo>
                  <a:cubicBezTo>
                    <a:pt x="7399" y="14133"/>
                    <a:pt x="9693" y="14354"/>
                    <a:pt x="11985" y="14354"/>
                  </a:cubicBezTo>
                  <a:cubicBezTo>
                    <a:pt x="12670" y="14354"/>
                    <a:pt x="13355" y="14334"/>
                    <a:pt x="14039" y="14288"/>
                  </a:cubicBezTo>
                  <a:cubicBezTo>
                    <a:pt x="15981" y="14160"/>
                    <a:pt x="18063" y="13949"/>
                    <a:pt x="19725" y="12873"/>
                  </a:cubicBezTo>
                  <a:cubicBezTo>
                    <a:pt x="20427" y="12417"/>
                    <a:pt x="20485" y="11586"/>
                    <a:pt x="20193" y="10861"/>
                  </a:cubicBezTo>
                  <a:cubicBezTo>
                    <a:pt x="19666" y="10147"/>
                    <a:pt x="18941" y="9621"/>
                    <a:pt x="18005" y="9258"/>
                  </a:cubicBezTo>
                  <a:cubicBezTo>
                    <a:pt x="16484" y="8650"/>
                    <a:pt x="14741" y="8205"/>
                    <a:pt x="13372" y="7281"/>
                  </a:cubicBezTo>
                  <a:cubicBezTo>
                    <a:pt x="13197" y="7164"/>
                    <a:pt x="13033" y="7047"/>
                    <a:pt x="12904" y="6883"/>
                  </a:cubicBezTo>
                  <a:cubicBezTo>
                    <a:pt x="12705" y="6661"/>
                    <a:pt x="12577" y="6392"/>
                    <a:pt x="12471" y="6111"/>
                  </a:cubicBezTo>
                  <a:cubicBezTo>
                    <a:pt x="12109" y="5116"/>
                    <a:pt x="12050" y="4028"/>
                    <a:pt x="12062" y="2987"/>
                  </a:cubicBezTo>
                  <a:cubicBezTo>
                    <a:pt x="12085" y="2203"/>
                    <a:pt x="12378" y="963"/>
                    <a:pt x="11746" y="332"/>
                  </a:cubicBezTo>
                  <a:cubicBezTo>
                    <a:pt x="11652" y="250"/>
                    <a:pt x="11535" y="191"/>
                    <a:pt x="11418" y="133"/>
                  </a:cubicBezTo>
                  <a:cubicBezTo>
                    <a:pt x="11180" y="37"/>
                    <a:pt x="10941" y="0"/>
                    <a:pt x="10703" y="0"/>
                  </a:cubicBezTo>
                  <a:close/>
                </a:path>
              </a:pathLst>
            </a:custGeom>
            <a:solidFill>
              <a:srgbClr val="195C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47;p38">
              <a:extLst>
                <a:ext uri="{FF2B5EF4-FFF2-40B4-BE49-F238E27FC236}">
                  <a16:creationId xmlns:a16="http://schemas.microsoft.com/office/drawing/2014/main" id="{5AA5873F-6D39-5B2E-E032-F5124016AC13}"/>
                </a:ext>
              </a:extLst>
            </p:cNvPr>
            <p:cNvSpPr/>
            <p:nvPr/>
          </p:nvSpPr>
          <p:spPr>
            <a:xfrm>
              <a:off x="4318516" y="1231051"/>
              <a:ext cx="517700" cy="364075"/>
            </a:xfrm>
            <a:custGeom>
              <a:avLst/>
              <a:gdLst/>
              <a:ahLst/>
              <a:cxnLst/>
              <a:rect l="l" t="t" r="r" b="b"/>
              <a:pathLst>
                <a:path w="20708" h="14563" extrusionOk="0">
                  <a:moveTo>
                    <a:pt x="10875" y="210"/>
                  </a:moveTo>
                  <a:cubicBezTo>
                    <a:pt x="11098" y="210"/>
                    <a:pt x="11319" y="242"/>
                    <a:pt x="11536" y="325"/>
                  </a:cubicBezTo>
                  <a:cubicBezTo>
                    <a:pt x="11653" y="395"/>
                    <a:pt x="11746" y="431"/>
                    <a:pt x="11816" y="501"/>
                  </a:cubicBezTo>
                  <a:cubicBezTo>
                    <a:pt x="12273" y="957"/>
                    <a:pt x="12191" y="1776"/>
                    <a:pt x="12132" y="2501"/>
                  </a:cubicBezTo>
                  <a:cubicBezTo>
                    <a:pt x="12121" y="2700"/>
                    <a:pt x="12109" y="2899"/>
                    <a:pt x="12109" y="3086"/>
                  </a:cubicBezTo>
                  <a:cubicBezTo>
                    <a:pt x="12097" y="3987"/>
                    <a:pt x="12132" y="5157"/>
                    <a:pt x="12530" y="6257"/>
                  </a:cubicBezTo>
                  <a:cubicBezTo>
                    <a:pt x="12624" y="6491"/>
                    <a:pt x="12752" y="6806"/>
                    <a:pt x="12975" y="7064"/>
                  </a:cubicBezTo>
                  <a:cubicBezTo>
                    <a:pt x="13127" y="7228"/>
                    <a:pt x="13302" y="7368"/>
                    <a:pt x="13466" y="7473"/>
                  </a:cubicBezTo>
                  <a:cubicBezTo>
                    <a:pt x="14496" y="8152"/>
                    <a:pt x="15701" y="8585"/>
                    <a:pt x="16894" y="9006"/>
                  </a:cubicBezTo>
                  <a:cubicBezTo>
                    <a:pt x="17303" y="9146"/>
                    <a:pt x="17725" y="9298"/>
                    <a:pt x="18122" y="9462"/>
                  </a:cubicBezTo>
                  <a:cubicBezTo>
                    <a:pt x="19023" y="9813"/>
                    <a:pt x="19725" y="10316"/>
                    <a:pt x="20252" y="11018"/>
                  </a:cubicBezTo>
                  <a:cubicBezTo>
                    <a:pt x="20486" y="11638"/>
                    <a:pt x="20497" y="12445"/>
                    <a:pt x="19819" y="12878"/>
                  </a:cubicBezTo>
                  <a:cubicBezTo>
                    <a:pt x="18192" y="13920"/>
                    <a:pt x="16215" y="14118"/>
                    <a:pt x="14168" y="14270"/>
                  </a:cubicBezTo>
                  <a:cubicBezTo>
                    <a:pt x="13504" y="14313"/>
                    <a:pt x="12837" y="14331"/>
                    <a:pt x="12170" y="14331"/>
                  </a:cubicBezTo>
                  <a:cubicBezTo>
                    <a:pt x="9887" y="14331"/>
                    <a:pt x="7597" y="14116"/>
                    <a:pt x="5370" y="13908"/>
                  </a:cubicBezTo>
                  <a:lnTo>
                    <a:pt x="5136" y="13884"/>
                  </a:lnTo>
                  <a:cubicBezTo>
                    <a:pt x="3943" y="13791"/>
                    <a:pt x="2715" y="13674"/>
                    <a:pt x="1650" y="13124"/>
                  </a:cubicBezTo>
                  <a:cubicBezTo>
                    <a:pt x="1252" y="12925"/>
                    <a:pt x="843" y="12715"/>
                    <a:pt x="539" y="12340"/>
                  </a:cubicBezTo>
                  <a:cubicBezTo>
                    <a:pt x="375" y="12130"/>
                    <a:pt x="258" y="11896"/>
                    <a:pt x="234" y="11662"/>
                  </a:cubicBezTo>
                  <a:cubicBezTo>
                    <a:pt x="246" y="11650"/>
                    <a:pt x="258" y="11638"/>
                    <a:pt x="281" y="11603"/>
                  </a:cubicBezTo>
                  <a:cubicBezTo>
                    <a:pt x="1334" y="10316"/>
                    <a:pt x="2890" y="9603"/>
                    <a:pt x="4282" y="9018"/>
                  </a:cubicBezTo>
                  <a:lnTo>
                    <a:pt x="4341" y="8983"/>
                  </a:lnTo>
                  <a:cubicBezTo>
                    <a:pt x="5207" y="8620"/>
                    <a:pt x="6096" y="8257"/>
                    <a:pt x="6657" y="7497"/>
                  </a:cubicBezTo>
                  <a:cubicBezTo>
                    <a:pt x="7429" y="6456"/>
                    <a:pt x="7277" y="5052"/>
                    <a:pt x="7078" y="3706"/>
                  </a:cubicBezTo>
                  <a:cubicBezTo>
                    <a:pt x="7078" y="3624"/>
                    <a:pt x="7254" y="3344"/>
                    <a:pt x="7324" y="3238"/>
                  </a:cubicBezTo>
                  <a:cubicBezTo>
                    <a:pt x="7359" y="3180"/>
                    <a:pt x="7394" y="3121"/>
                    <a:pt x="7418" y="3098"/>
                  </a:cubicBezTo>
                  <a:cubicBezTo>
                    <a:pt x="7558" y="2841"/>
                    <a:pt x="7710" y="2607"/>
                    <a:pt x="7850" y="2373"/>
                  </a:cubicBezTo>
                  <a:cubicBezTo>
                    <a:pt x="8155" y="1893"/>
                    <a:pt x="8494" y="1460"/>
                    <a:pt x="8845" y="1074"/>
                  </a:cubicBezTo>
                  <a:cubicBezTo>
                    <a:pt x="9172" y="723"/>
                    <a:pt x="9406" y="489"/>
                    <a:pt x="9851" y="372"/>
                  </a:cubicBezTo>
                  <a:cubicBezTo>
                    <a:pt x="10185" y="287"/>
                    <a:pt x="10531" y="210"/>
                    <a:pt x="10875" y="210"/>
                  </a:cubicBezTo>
                  <a:close/>
                  <a:moveTo>
                    <a:pt x="10820" y="0"/>
                  </a:moveTo>
                  <a:cubicBezTo>
                    <a:pt x="10452" y="0"/>
                    <a:pt x="10096" y="83"/>
                    <a:pt x="9769" y="173"/>
                  </a:cubicBezTo>
                  <a:cubicBezTo>
                    <a:pt x="9254" y="302"/>
                    <a:pt x="8985" y="571"/>
                    <a:pt x="8658" y="934"/>
                  </a:cubicBezTo>
                  <a:cubicBezTo>
                    <a:pt x="8307" y="1331"/>
                    <a:pt x="7956" y="1776"/>
                    <a:pt x="7640" y="2267"/>
                  </a:cubicBezTo>
                  <a:cubicBezTo>
                    <a:pt x="7500" y="2501"/>
                    <a:pt x="7347" y="2747"/>
                    <a:pt x="7207" y="2993"/>
                  </a:cubicBezTo>
                  <a:cubicBezTo>
                    <a:pt x="7195" y="3028"/>
                    <a:pt x="7149" y="3063"/>
                    <a:pt x="7113" y="3121"/>
                  </a:cubicBezTo>
                  <a:cubicBezTo>
                    <a:pt x="6938" y="3390"/>
                    <a:pt x="6821" y="3589"/>
                    <a:pt x="6844" y="3741"/>
                  </a:cubicBezTo>
                  <a:cubicBezTo>
                    <a:pt x="7043" y="5040"/>
                    <a:pt x="7172" y="6397"/>
                    <a:pt x="6458" y="7380"/>
                  </a:cubicBezTo>
                  <a:cubicBezTo>
                    <a:pt x="5944" y="8082"/>
                    <a:pt x="5066" y="8444"/>
                    <a:pt x="4235" y="8795"/>
                  </a:cubicBezTo>
                  <a:lnTo>
                    <a:pt x="4177" y="8830"/>
                  </a:lnTo>
                  <a:cubicBezTo>
                    <a:pt x="2773" y="9415"/>
                    <a:pt x="1182" y="10164"/>
                    <a:pt x="94" y="11474"/>
                  </a:cubicBezTo>
                  <a:cubicBezTo>
                    <a:pt x="82" y="11486"/>
                    <a:pt x="71" y="11521"/>
                    <a:pt x="59" y="11533"/>
                  </a:cubicBezTo>
                  <a:lnTo>
                    <a:pt x="0" y="11603"/>
                  </a:lnTo>
                  <a:lnTo>
                    <a:pt x="0" y="11650"/>
                  </a:lnTo>
                  <a:cubicBezTo>
                    <a:pt x="24" y="11942"/>
                    <a:pt x="153" y="12235"/>
                    <a:pt x="363" y="12481"/>
                  </a:cubicBezTo>
                  <a:cubicBezTo>
                    <a:pt x="702" y="12913"/>
                    <a:pt x="1124" y="13124"/>
                    <a:pt x="1545" y="13335"/>
                  </a:cubicBezTo>
                  <a:cubicBezTo>
                    <a:pt x="2644" y="13884"/>
                    <a:pt x="3896" y="14001"/>
                    <a:pt x="5101" y="14118"/>
                  </a:cubicBezTo>
                  <a:lnTo>
                    <a:pt x="5335" y="14142"/>
                  </a:lnTo>
                  <a:cubicBezTo>
                    <a:pt x="7546" y="14341"/>
                    <a:pt x="9816" y="14563"/>
                    <a:pt x="12074" y="14563"/>
                  </a:cubicBezTo>
                  <a:cubicBezTo>
                    <a:pt x="12776" y="14563"/>
                    <a:pt x="13466" y="14551"/>
                    <a:pt x="14156" y="14504"/>
                  </a:cubicBezTo>
                  <a:cubicBezTo>
                    <a:pt x="16157" y="14352"/>
                    <a:pt x="18228" y="14142"/>
                    <a:pt x="19901" y="13065"/>
                  </a:cubicBezTo>
                  <a:cubicBezTo>
                    <a:pt x="20708" y="12539"/>
                    <a:pt x="20684" y="11627"/>
                    <a:pt x="20415" y="10936"/>
                  </a:cubicBezTo>
                  <a:lnTo>
                    <a:pt x="20392" y="10901"/>
                  </a:lnTo>
                  <a:cubicBezTo>
                    <a:pt x="19854" y="10176"/>
                    <a:pt x="19093" y="9614"/>
                    <a:pt x="18157" y="9252"/>
                  </a:cubicBezTo>
                  <a:cubicBezTo>
                    <a:pt x="17748" y="9088"/>
                    <a:pt x="17327" y="8947"/>
                    <a:pt x="16917" y="8795"/>
                  </a:cubicBezTo>
                  <a:cubicBezTo>
                    <a:pt x="15747" y="8386"/>
                    <a:pt x="14531" y="7965"/>
                    <a:pt x="13536" y="7298"/>
                  </a:cubicBezTo>
                  <a:cubicBezTo>
                    <a:pt x="13396" y="7193"/>
                    <a:pt x="13220" y="7076"/>
                    <a:pt x="13080" y="6912"/>
                  </a:cubicBezTo>
                  <a:cubicBezTo>
                    <a:pt x="12893" y="6678"/>
                    <a:pt x="12776" y="6385"/>
                    <a:pt x="12694" y="6163"/>
                  </a:cubicBezTo>
                  <a:cubicBezTo>
                    <a:pt x="12308" y="5110"/>
                    <a:pt x="12261" y="3964"/>
                    <a:pt x="12284" y="3086"/>
                  </a:cubicBezTo>
                  <a:cubicBezTo>
                    <a:pt x="12284" y="2911"/>
                    <a:pt x="12296" y="2712"/>
                    <a:pt x="12308" y="2513"/>
                  </a:cubicBezTo>
                  <a:cubicBezTo>
                    <a:pt x="12366" y="1788"/>
                    <a:pt x="12437" y="887"/>
                    <a:pt x="11933" y="360"/>
                  </a:cubicBezTo>
                  <a:cubicBezTo>
                    <a:pt x="11840" y="267"/>
                    <a:pt x="11723" y="197"/>
                    <a:pt x="11583" y="138"/>
                  </a:cubicBezTo>
                  <a:cubicBezTo>
                    <a:pt x="11327" y="39"/>
                    <a:pt x="11071" y="0"/>
                    <a:pt x="108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48;p38">
              <a:extLst>
                <a:ext uri="{FF2B5EF4-FFF2-40B4-BE49-F238E27FC236}">
                  <a16:creationId xmlns:a16="http://schemas.microsoft.com/office/drawing/2014/main" id="{5164ABF2-7598-FD7D-364E-43ECD810CB42}"/>
                </a:ext>
              </a:extLst>
            </p:cNvPr>
            <p:cNvSpPr/>
            <p:nvPr/>
          </p:nvSpPr>
          <p:spPr>
            <a:xfrm>
              <a:off x="3793516" y="1505626"/>
              <a:ext cx="1063475" cy="513300"/>
            </a:xfrm>
            <a:custGeom>
              <a:avLst/>
              <a:gdLst/>
              <a:ahLst/>
              <a:cxnLst/>
              <a:rect l="l" t="t" r="r" b="b"/>
              <a:pathLst>
                <a:path w="42539" h="20532" extrusionOk="0">
                  <a:moveTo>
                    <a:pt x="41322" y="0"/>
                  </a:moveTo>
                  <a:cubicBezTo>
                    <a:pt x="41614" y="714"/>
                    <a:pt x="41556" y="1544"/>
                    <a:pt x="40854" y="2001"/>
                  </a:cubicBezTo>
                  <a:cubicBezTo>
                    <a:pt x="39192" y="3065"/>
                    <a:pt x="37098" y="3276"/>
                    <a:pt x="35168" y="3416"/>
                  </a:cubicBezTo>
                  <a:cubicBezTo>
                    <a:pt x="34460" y="3466"/>
                    <a:pt x="33750" y="3488"/>
                    <a:pt x="33040" y="3488"/>
                  </a:cubicBezTo>
                  <a:cubicBezTo>
                    <a:pt x="30773" y="3488"/>
                    <a:pt x="28504" y="3267"/>
                    <a:pt x="26277" y="3054"/>
                  </a:cubicBezTo>
                  <a:cubicBezTo>
                    <a:pt x="25037" y="2937"/>
                    <a:pt x="23738" y="2831"/>
                    <a:pt x="22603" y="2258"/>
                  </a:cubicBezTo>
                  <a:cubicBezTo>
                    <a:pt x="22170" y="2047"/>
                    <a:pt x="21773" y="1837"/>
                    <a:pt x="21457" y="1439"/>
                  </a:cubicBezTo>
                  <a:cubicBezTo>
                    <a:pt x="21281" y="1228"/>
                    <a:pt x="21141" y="948"/>
                    <a:pt x="21117" y="667"/>
                  </a:cubicBezTo>
                  <a:cubicBezTo>
                    <a:pt x="18450" y="4001"/>
                    <a:pt x="19047" y="8774"/>
                    <a:pt x="18848" y="13056"/>
                  </a:cubicBezTo>
                  <a:lnTo>
                    <a:pt x="1" y="16964"/>
                  </a:lnTo>
                  <a:lnTo>
                    <a:pt x="199" y="20532"/>
                  </a:lnTo>
                  <a:lnTo>
                    <a:pt x="38596" y="20532"/>
                  </a:lnTo>
                  <a:cubicBezTo>
                    <a:pt x="39789" y="20532"/>
                    <a:pt x="40795" y="19654"/>
                    <a:pt x="40982" y="18461"/>
                  </a:cubicBezTo>
                  <a:cubicBezTo>
                    <a:pt x="41602" y="14390"/>
                    <a:pt x="42269" y="9804"/>
                    <a:pt x="42468" y="5885"/>
                  </a:cubicBezTo>
                  <a:cubicBezTo>
                    <a:pt x="42515" y="4621"/>
                    <a:pt x="42538" y="3334"/>
                    <a:pt x="42258" y="2106"/>
                  </a:cubicBezTo>
                  <a:cubicBezTo>
                    <a:pt x="42070" y="1287"/>
                    <a:pt x="41766" y="585"/>
                    <a:pt x="41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49;p38">
              <a:extLst>
                <a:ext uri="{FF2B5EF4-FFF2-40B4-BE49-F238E27FC236}">
                  <a16:creationId xmlns:a16="http://schemas.microsoft.com/office/drawing/2014/main" id="{3FAF1A70-A0E1-6E6C-DD8C-02E443D8684B}"/>
                </a:ext>
              </a:extLst>
            </p:cNvPr>
            <p:cNvSpPr/>
            <p:nvPr/>
          </p:nvSpPr>
          <p:spPr>
            <a:xfrm>
              <a:off x="3790591" y="1487201"/>
              <a:ext cx="1069025" cy="534075"/>
            </a:xfrm>
            <a:custGeom>
              <a:avLst/>
              <a:gdLst/>
              <a:ahLst/>
              <a:cxnLst/>
              <a:rect l="l" t="t" r="r" b="b"/>
              <a:pathLst>
                <a:path w="42761" h="21363" extrusionOk="0">
                  <a:moveTo>
                    <a:pt x="41719" y="1357"/>
                  </a:moveTo>
                  <a:lnTo>
                    <a:pt x="41719" y="1357"/>
                  </a:lnTo>
                  <a:cubicBezTo>
                    <a:pt x="41953" y="1802"/>
                    <a:pt x="42141" y="2316"/>
                    <a:pt x="42281" y="2866"/>
                  </a:cubicBezTo>
                  <a:cubicBezTo>
                    <a:pt x="42550" y="4095"/>
                    <a:pt x="42527" y="5393"/>
                    <a:pt x="42468" y="6622"/>
                  </a:cubicBezTo>
                  <a:cubicBezTo>
                    <a:pt x="42293" y="10412"/>
                    <a:pt x="41661" y="14729"/>
                    <a:pt x="40994" y="19186"/>
                  </a:cubicBezTo>
                  <a:cubicBezTo>
                    <a:pt x="40807" y="20333"/>
                    <a:pt x="39859" y="21152"/>
                    <a:pt x="38713" y="21152"/>
                  </a:cubicBezTo>
                  <a:lnTo>
                    <a:pt x="422" y="21152"/>
                  </a:lnTo>
                  <a:lnTo>
                    <a:pt x="246" y="17794"/>
                  </a:lnTo>
                  <a:lnTo>
                    <a:pt x="19093" y="13898"/>
                  </a:lnTo>
                  <a:lnTo>
                    <a:pt x="19093" y="13805"/>
                  </a:lnTo>
                  <a:cubicBezTo>
                    <a:pt x="19140" y="12963"/>
                    <a:pt x="19140" y="12062"/>
                    <a:pt x="19152" y="11219"/>
                  </a:cubicBezTo>
                  <a:cubicBezTo>
                    <a:pt x="19187" y="7815"/>
                    <a:pt x="19234" y="4305"/>
                    <a:pt x="21188" y="1673"/>
                  </a:cubicBezTo>
                  <a:cubicBezTo>
                    <a:pt x="21246" y="1872"/>
                    <a:pt x="21351" y="2082"/>
                    <a:pt x="21492" y="2258"/>
                  </a:cubicBezTo>
                  <a:cubicBezTo>
                    <a:pt x="21831" y="2679"/>
                    <a:pt x="22252" y="2901"/>
                    <a:pt x="22685" y="3100"/>
                  </a:cubicBezTo>
                  <a:cubicBezTo>
                    <a:pt x="23773" y="3662"/>
                    <a:pt x="25037" y="3779"/>
                    <a:pt x="26230" y="3896"/>
                  </a:cubicBezTo>
                  <a:lnTo>
                    <a:pt x="26464" y="3908"/>
                  </a:lnTo>
                  <a:cubicBezTo>
                    <a:pt x="28674" y="4121"/>
                    <a:pt x="30931" y="4342"/>
                    <a:pt x="33184" y="4342"/>
                  </a:cubicBezTo>
                  <a:cubicBezTo>
                    <a:pt x="33889" y="4342"/>
                    <a:pt x="34594" y="4320"/>
                    <a:pt x="35297" y="4270"/>
                  </a:cubicBezTo>
                  <a:cubicBezTo>
                    <a:pt x="37309" y="4130"/>
                    <a:pt x="39380" y="3908"/>
                    <a:pt x="41053" y="2843"/>
                  </a:cubicBezTo>
                  <a:cubicBezTo>
                    <a:pt x="41614" y="2469"/>
                    <a:pt x="41778" y="1907"/>
                    <a:pt x="41719" y="1357"/>
                  </a:cubicBezTo>
                  <a:close/>
                  <a:moveTo>
                    <a:pt x="41018" y="0"/>
                  </a:moveTo>
                  <a:lnTo>
                    <a:pt x="41322" y="772"/>
                  </a:lnTo>
                  <a:cubicBezTo>
                    <a:pt x="41579" y="1392"/>
                    <a:pt x="41591" y="2211"/>
                    <a:pt x="40901" y="2644"/>
                  </a:cubicBezTo>
                  <a:cubicBezTo>
                    <a:pt x="39274" y="3685"/>
                    <a:pt x="37309" y="3896"/>
                    <a:pt x="35262" y="4036"/>
                  </a:cubicBezTo>
                  <a:cubicBezTo>
                    <a:pt x="34580" y="4079"/>
                    <a:pt x="33897" y="4098"/>
                    <a:pt x="33213" y="4098"/>
                  </a:cubicBezTo>
                  <a:cubicBezTo>
                    <a:pt x="30940" y="4098"/>
                    <a:pt x="28665" y="3889"/>
                    <a:pt x="26452" y="3674"/>
                  </a:cubicBezTo>
                  <a:lnTo>
                    <a:pt x="26218" y="3662"/>
                  </a:lnTo>
                  <a:cubicBezTo>
                    <a:pt x="25037" y="3557"/>
                    <a:pt x="23808" y="3440"/>
                    <a:pt x="22744" y="2890"/>
                  </a:cubicBezTo>
                  <a:cubicBezTo>
                    <a:pt x="22346" y="2691"/>
                    <a:pt x="21936" y="2492"/>
                    <a:pt x="21632" y="2106"/>
                  </a:cubicBezTo>
                  <a:cubicBezTo>
                    <a:pt x="21457" y="1884"/>
                    <a:pt x="21351" y="1638"/>
                    <a:pt x="21316" y="1392"/>
                  </a:cubicBezTo>
                  <a:lnTo>
                    <a:pt x="21293" y="1123"/>
                  </a:lnTo>
                  <a:lnTo>
                    <a:pt x="21129" y="1334"/>
                  </a:lnTo>
                  <a:cubicBezTo>
                    <a:pt x="18976" y="4036"/>
                    <a:pt x="18941" y="7675"/>
                    <a:pt x="18906" y="11208"/>
                  </a:cubicBezTo>
                  <a:cubicBezTo>
                    <a:pt x="18895" y="12027"/>
                    <a:pt x="18895" y="12869"/>
                    <a:pt x="18848" y="13688"/>
                  </a:cubicBezTo>
                  <a:lnTo>
                    <a:pt x="82" y="17584"/>
                  </a:lnTo>
                  <a:lnTo>
                    <a:pt x="1" y="17595"/>
                  </a:lnTo>
                  <a:lnTo>
                    <a:pt x="223" y="21362"/>
                  </a:lnTo>
                  <a:lnTo>
                    <a:pt x="38713" y="21362"/>
                  </a:lnTo>
                  <a:cubicBezTo>
                    <a:pt x="39965" y="21362"/>
                    <a:pt x="41018" y="20462"/>
                    <a:pt x="41193" y="19222"/>
                  </a:cubicBezTo>
                  <a:cubicBezTo>
                    <a:pt x="41883" y="14753"/>
                    <a:pt x="42492" y="10424"/>
                    <a:pt x="42667" y="6645"/>
                  </a:cubicBezTo>
                  <a:cubicBezTo>
                    <a:pt x="42714" y="5393"/>
                    <a:pt x="42761" y="4083"/>
                    <a:pt x="42468" y="2819"/>
                  </a:cubicBezTo>
                  <a:cubicBezTo>
                    <a:pt x="42281" y="1989"/>
                    <a:pt x="41953" y="1264"/>
                    <a:pt x="41521" y="679"/>
                  </a:cubicBezTo>
                  <a:lnTo>
                    <a:pt x="410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50;p38">
              <a:extLst>
                <a:ext uri="{FF2B5EF4-FFF2-40B4-BE49-F238E27FC236}">
                  <a16:creationId xmlns:a16="http://schemas.microsoft.com/office/drawing/2014/main" id="{AEB7C0B5-190C-3542-A403-EBAB25E488B3}"/>
                </a:ext>
              </a:extLst>
            </p:cNvPr>
            <p:cNvSpPr/>
            <p:nvPr/>
          </p:nvSpPr>
          <p:spPr>
            <a:xfrm>
              <a:off x="4428766" y="1475451"/>
              <a:ext cx="94800" cy="22300"/>
            </a:xfrm>
            <a:custGeom>
              <a:avLst/>
              <a:gdLst/>
              <a:ahLst/>
              <a:cxnLst/>
              <a:rect l="l" t="t" r="r" b="b"/>
              <a:pathLst>
                <a:path w="3792" h="892" extrusionOk="0">
                  <a:moveTo>
                    <a:pt x="120" y="0"/>
                  </a:moveTo>
                  <a:cubicBezTo>
                    <a:pt x="62" y="0"/>
                    <a:pt x="24" y="43"/>
                    <a:pt x="24" y="96"/>
                  </a:cubicBezTo>
                  <a:cubicBezTo>
                    <a:pt x="1" y="154"/>
                    <a:pt x="48" y="213"/>
                    <a:pt x="106" y="213"/>
                  </a:cubicBezTo>
                  <a:cubicBezTo>
                    <a:pt x="446" y="248"/>
                    <a:pt x="761" y="295"/>
                    <a:pt x="1101" y="330"/>
                  </a:cubicBezTo>
                  <a:cubicBezTo>
                    <a:pt x="1744" y="400"/>
                    <a:pt x="2423" y="470"/>
                    <a:pt x="3078" y="564"/>
                  </a:cubicBezTo>
                  <a:cubicBezTo>
                    <a:pt x="3324" y="599"/>
                    <a:pt x="3476" y="692"/>
                    <a:pt x="3569" y="856"/>
                  </a:cubicBezTo>
                  <a:cubicBezTo>
                    <a:pt x="3593" y="879"/>
                    <a:pt x="3628" y="891"/>
                    <a:pt x="3663" y="891"/>
                  </a:cubicBezTo>
                  <a:cubicBezTo>
                    <a:pt x="3674" y="891"/>
                    <a:pt x="3686" y="891"/>
                    <a:pt x="3733" y="879"/>
                  </a:cubicBezTo>
                  <a:cubicBezTo>
                    <a:pt x="3780" y="856"/>
                    <a:pt x="3791" y="774"/>
                    <a:pt x="3768" y="739"/>
                  </a:cubicBezTo>
                  <a:cubicBezTo>
                    <a:pt x="3569" y="458"/>
                    <a:pt x="3312" y="388"/>
                    <a:pt x="3101" y="353"/>
                  </a:cubicBezTo>
                  <a:cubicBezTo>
                    <a:pt x="2446" y="271"/>
                    <a:pt x="1779" y="189"/>
                    <a:pt x="1136" y="119"/>
                  </a:cubicBezTo>
                  <a:cubicBezTo>
                    <a:pt x="797" y="72"/>
                    <a:pt x="469" y="49"/>
                    <a:pt x="141" y="2"/>
                  </a:cubicBezTo>
                  <a:cubicBezTo>
                    <a:pt x="134" y="1"/>
                    <a:pt x="127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951;p38">
              <a:extLst>
                <a:ext uri="{FF2B5EF4-FFF2-40B4-BE49-F238E27FC236}">
                  <a16:creationId xmlns:a16="http://schemas.microsoft.com/office/drawing/2014/main" id="{DF6A1A27-DDD9-769C-DA46-CFFAB700D681}"/>
                </a:ext>
              </a:extLst>
            </p:cNvPr>
            <p:cNvSpPr/>
            <p:nvPr/>
          </p:nvSpPr>
          <p:spPr>
            <a:xfrm>
              <a:off x="4567716" y="1475501"/>
              <a:ext cx="112025" cy="22250"/>
            </a:xfrm>
            <a:custGeom>
              <a:avLst/>
              <a:gdLst/>
              <a:ahLst/>
              <a:cxnLst/>
              <a:rect l="l" t="t" r="r" b="b"/>
              <a:pathLst>
                <a:path w="4481" h="890" extrusionOk="0">
                  <a:moveTo>
                    <a:pt x="4364" y="0"/>
                  </a:moveTo>
                  <a:cubicBezTo>
                    <a:pt x="3966" y="47"/>
                    <a:pt x="3568" y="82"/>
                    <a:pt x="3182" y="117"/>
                  </a:cubicBezTo>
                  <a:cubicBezTo>
                    <a:pt x="2398" y="187"/>
                    <a:pt x="1603" y="269"/>
                    <a:pt x="807" y="351"/>
                  </a:cubicBezTo>
                  <a:cubicBezTo>
                    <a:pt x="562" y="386"/>
                    <a:pt x="257" y="456"/>
                    <a:pt x="47" y="737"/>
                  </a:cubicBezTo>
                  <a:cubicBezTo>
                    <a:pt x="0" y="772"/>
                    <a:pt x="23" y="854"/>
                    <a:pt x="59" y="877"/>
                  </a:cubicBezTo>
                  <a:cubicBezTo>
                    <a:pt x="82" y="889"/>
                    <a:pt x="94" y="889"/>
                    <a:pt x="117" y="889"/>
                  </a:cubicBezTo>
                  <a:cubicBezTo>
                    <a:pt x="164" y="889"/>
                    <a:pt x="199" y="877"/>
                    <a:pt x="222" y="866"/>
                  </a:cubicBezTo>
                  <a:cubicBezTo>
                    <a:pt x="339" y="702"/>
                    <a:pt x="526" y="620"/>
                    <a:pt x="842" y="573"/>
                  </a:cubicBezTo>
                  <a:cubicBezTo>
                    <a:pt x="1615" y="480"/>
                    <a:pt x="2422" y="410"/>
                    <a:pt x="3194" y="339"/>
                  </a:cubicBezTo>
                  <a:cubicBezTo>
                    <a:pt x="3592" y="293"/>
                    <a:pt x="3978" y="269"/>
                    <a:pt x="4375" y="222"/>
                  </a:cubicBezTo>
                  <a:cubicBezTo>
                    <a:pt x="4434" y="222"/>
                    <a:pt x="4481" y="164"/>
                    <a:pt x="4481" y="105"/>
                  </a:cubicBezTo>
                  <a:cubicBezTo>
                    <a:pt x="4481" y="47"/>
                    <a:pt x="4422" y="0"/>
                    <a:pt x="4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952;p38">
              <a:extLst>
                <a:ext uri="{FF2B5EF4-FFF2-40B4-BE49-F238E27FC236}">
                  <a16:creationId xmlns:a16="http://schemas.microsoft.com/office/drawing/2014/main" id="{988475C2-8B4C-B9E5-A4B3-351EC50EAFD2}"/>
                </a:ext>
              </a:extLst>
            </p:cNvPr>
            <p:cNvSpPr/>
            <p:nvPr/>
          </p:nvSpPr>
          <p:spPr>
            <a:xfrm>
              <a:off x="4233991" y="1886426"/>
              <a:ext cx="74600" cy="34525"/>
            </a:xfrm>
            <a:custGeom>
              <a:avLst/>
              <a:gdLst/>
              <a:ahLst/>
              <a:cxnLst/>
              <a:rect l="l" t="t" r="r" b="b"/>
              <a:pathLst>
                <a:path w="2984" h="1381" extrusionOk="0">
                  <a:moveTo>
                    <a:pt x="1510" y="211"/>
                  </a:moveTo>
                  <a:cubicBezTo>
                    <a:pt x="1650" y="234"/>
                    <a:pt x="2048" y="620"/>
                    <a:pt x="2410" y="1030"/>
                  </a:cubicBezTo>
                  <a:lnTo>
                    <a:pt x="468" y="562"/>
                  </a:lnTo>
                  <a:cubicBezTo>
                    <a:pt x="890" y="281"/>
                    <a:pt x="1416" y="211"/>
                    <a:pt x="1510" y="211"/>
                  </a:cubicBezTo>
                  <a:close/>
                  <a:moveTo>
                    <a:pt x="1474" y="0"/>
                  </a:moveTo>
                  <a:cubicBezTo>
                    <a:pt x="1451" y="0"/>
                    <a:pt x="656" y="59"/>
                    <a:pt x="152" y="527"/>
                  </a:cubicBezTo>
                  <a:lnTo>
                    <a:pt x="0" y="655"/>
                  </a:lnTo>
                  <a:lnTo>
                    <a:pt x="2984" y="1381"/>
                  </a:lnTo>
                  <a:lnTo>
                    <a:pt x="2785" y="1147"/>
                  </a:lnTo>
                  <a:cubicBezTo>
                    <a:pt x="2633" y="948"/>
                    <a:pt x="1849" y="35"/>
                    <a:pt x="15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953;p38">
              <a:extLst>
                <a:ext uri="{FF2B5EF4-FFF2-40B4-BE49-F238E27FC236}">
                  <a16:creationId xmlns:a16="http://schemas.microsoft.com/office/drawing/2014/main" id="{DB9175D7-407A-F8D4-A8B9-92863DB6C7B9}"/>
                </a:ext>
              </a:extLst>
            </p:cNvPr>
            <p:cNvSpPr/>
            <p:nvPr/>
          </p:nvSpPr>
          <p:spPr>
            <a:xfrm>
              <a:off x="4268791" y="1617001"/>
              <a:ext cx="437575" cy="403975"/>
            </a:xfrm>
            <a:custGeom>
              <a:avLst/>
              <a:gdLst/>
              <a:ahLst/>
              <a:cxnLst/>
              <a:rect l="l" t="t" r="r" b="b"/>
              <a:pathLst>
                <a:path w="17503" h="16159" extrusionOk="0">
                  <a:moveTo>
                    <a:pt x="17376" y="0"/>
                  </a:moveTo>
                  <a:cubicBezTo>
                    <a:pt x="17330" y="0"/>
                    <a:pt x="17300" y="33"/>
                    <a:pt x="17280" y="84"/>
                  </a:cubicBezTo>
                  <a:cubicBezTo>
                    <a:pt x="16976" y="2214"/>
                    <a:pt x="16309" y="8297"/>
                    <a:pt x="16215" y="9081"/>
                  </a:cubicBezTo>
                  <a:lnTo>
                    <a:pt x="106" y="10766"/>
                  </a:lnTo>
                  <a:cubicBezTo>
                    <a:pt x="59" y="10766"/>
                    <a:pt x="24" y="10812"/>
                    <a:pt x="12" y="10847"/>
                  </a:cubicBezTo>
                  <a:cubicBezTo>
                    <a:pt x="1" y="10894"/>
                    <a:pt x="24" y="10953"/>
                    <a:pt x="71" y="10964"/>
                  </a:cubicBezTo>
                  <a:cubicBezTo>
                    <a:pt x="2106" y="11900"/>
                    <a:pt x="2352" y="16018"/>
                    <a:pt x="2352" y="16053"/>
                  </a:cubicBezTo>
                  <a:cubicBezTo>
                    <a:pt x="2352" y="16112"/>
                    <a:pt x="2399" y="16159"/>
                    <a:pt x="2457" y="16159"/>
                  </a:cubicBezTo>
                  <a:cubicBezTo>
                    <a:pt x="2516" y="16159"/>
                    <a:pt x="2563" y="16112"/>
                    <a:pt x="2574" y="16030"/>
                  </a:cubicBezTo>
                  <a:cubicBezTo>
                    <a:pt x="2563" y="15866"/>
                    <a:pt x="2340" y="12134"/>
                    <a:pt x="469" y="10929"/>
                  </a:cubicBezTo>
                  <a:lnTo>
                    <a:pt x="16332" y="9268"/>
                  </a:lnTo>
                  <a:cubicBezTo>
                    <a:pt x="16379" y="9268"/>
                    <a:pt x="16426" y="9233"/>
                    <a:pt x="16426" y="9186"/>
                  </a:cubicBezTo>
                  <a:cubicBezTo>
                    <a:pt x="16426" y="9128"/>
                    <a:pt x="17163" y="2366"/>
                    <a:pt x="17491" y="119"/>
                  </a:cubicBezTo>
                  <a:cubicBezTo>
                    <a:pt x="17502" y="61"/>
                    <a:pt x="17456" y="14"/>
                    <a:pt x="17397" y="2"/>
                  </a:cubicBezTo>
                  <a:cubicBezTo>
                    <a:pt x="17390" y="1"/>
                    <a:pt x="17382" y="0"/>
                    <a:pt x="173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954;p38">
              <a:extLst>
                <a:ext uri="{FF2B5EF4-FFF2-40B4-BE49-F238E27FC236}">
                  <a16:creationId xmlns:a16="http://schemas.microsoft.com/office/drawing/2014/main" id="{E5744DCC-CA1F-3BE3-8245-5E0206C691BA}"/>
                </a:ext>
              </a:extLst>
            </p:cNvPr>
            <p:cNvSpPr/>
            <p:nvPr/>
          </p:nvSpPr>
          <p:spPr>
            <a:xfrm>
              <a:off x="4033341" y="1889976"/>
              <a:ext cx="295725" cy="148825"/>
            </a:xfrm>
            <a:custGeom>
              <a:avLst/>
              <a:gdLst/>
              <a:ahLst/>
              <a:cxnLst/>
              <a:rect l="l" t="t" r="r" b="b"/>
              <a:pathLst>
                <a:path w="11829" h="5953" extrusionOk="0">
                  <a:moveTo>
                    <a:pt x="5199" y="1"/>
                  </a:moveTo>
                  <a:cubicBezTo>
                    <a:pt x="4920" y="1"/>
                    <a:pt x="4640" y="20"/>
                    <a:pt x="4353" y="45"/>
                  </a:cubicBezTo>
                  <a:cubicBezTo>
                    <a:pt x="3124" y="151"/>
                    <a:pt x="1919" y="338"/>
                    <a:pt x="714" y="607"/>
                  </a:cubicBezTo>
                  <a:cubicBezTo>
                    <a:pt x="539" y="642"/>
                    <a:pt x="363" y="689"/>
                    <a:pt x="235" y="794"/>
                  </a:cubicBezTo>
                  <a:cubicBezTo>
                    <a:pt x="106" y="899"/>
                    <a:pt x="1" y="1087"/>
                    <a:pt x="59" y="1250"/>
                  </a:cubicBezTo>
                  <a:cubicBezTo>
                    <a:pt x="130" y="1449"/>
                    <a:pt x="375" y="1508"/>
                    <a:pt x="586" y="1555"/>
                  </a:cubicBezTo>
                  <a:cubicBezTo>
                    <a:pt x="1178" y="1646"/>
                    <a:pt x="1782" y="1696"/>
                    <a:pt x="2386" y="1696"/>
                  </a:cubicBezTo>
                  <a:cubicBezTo>
                    <a:pt x="2628" y="1696"/>
                    <a:pt x="2871" y="1688"/>
                    <a:pt x="3113" y="1672"/>
                  </a:cubicBezTo>
                  <a:lnTo>
                    <a:pt x="3113" y="1672"/>
                  </a:lnTo>
                  <a:cubicBezTo>
                    <a:pt x="2516" y="2081"/>
                    <a:pt x="1931" y="2479"/>
                    <a:pt x="1346" y="2888"/>
                  </a:cubicBezTo>
                  <a:cubicBezTo>
                    <a:pt x="1054" y="3087"/>
                    <a:pt x="773" y="3309"/>
                    <a:pt x="597" y="3614"/>
                  </a:cubicBezTo>
                  <a:cubicBezTo>
                    <a:pt x="527" y="3731"/>
                    <a:pt x="469" y="3848"/>
                    <a:pt x="516" y="3976"/>
                  </a:cubicBezTo>
                  <a:cubicBezTo>
                    <a:pt x="577" y="4169"/>
                    <a:pt x="719" y="4238"/>
                    <a:pt x="891" y="4238"/>
                  </a:cubicBezTo>
                  <a:cubicBezTo>
                    <a:pt x="1243" y="4238"/>
                    <a:pt x="1723" y="3950"/>
                    <a:pt x="1919" y="3824"/>
                  </a:cubicBezTo>
                  <a:lnTo>
                    <a:pt x="1919" y="3824"/>
                  </a:lnTo>
                  <a:cubicBezTo>
                    <a:pt x="1604" y="4082"/>
                    <a:pt x="1346" y="4362"/>
                    <a:pt x="1487" y="4795"/>
                  </a:cubicBezTo>
                  <a:cubicBezTo>
                    <a:pt x="1545" y="4971"/>
                    <a:pt x="1697" y="5123"/>
                    <a:pt x="1884" y="5146"/>
                  </a:cubicBezTo>
                  <a:cubicBezTo>
                    <a:pt x="1914" y="5152"/>
                    <a:pt x="1943" y="5155"/>
                    <a:pt x="1973" y="5155"/>
                  </a:cubicBezTo>
                  <a:cubicBezTo>
                    <a:pt x="2110" y="5155"/>
                    <a:pt x="2247" y="5094"/>
                    <a:pt x="2352" y="5017"/>
                  </a:cubicBezTo>
                  <a:cubicBezTo>
                    <a:pt x="2504" y="4936"/>
                    <a:pt x="2621" y="4819"/>
                    <a:pt x="2762" y="4737"/>
                  </a:cubicBezTo>
                  <a:lnTo>
                    <a:pt x="2762" y="4737"/>
                  </a:lnTo>
                  <a:cubicBezTo>
                    <a:pt x="2645" y="4936"/>
                    <a:pt x="2586" y="5181"/>
                    <a:pt x="2645" y="5404"/>
                  </a:cubicBezTo>
                  <a:cubicBezTo>
                    <a:pt x="2692" y="5614"/>
                    <a:pt x="2855" y="5825"/>
                    <a:pt x="3066" y="5907"/>
                  </a:cubicBezTo>
                  <a:cubicBezTo>
                    <a:pt x="3139" y="5939"/>
                    <a:pt x="3218" y="5953"/>
                    <a:pt x="3298" y="5953"/>
                  </a:cubicBezTo>
                  <a:cubicBezTo>
                    <a:pt x="3565" y="5953"/>
                    <a:pt x="3854" y="5804"/>
                    <a:pt x="4060" y="5696"/>
                  </a:cubicBezTo>
                  <a:cubicBezTo>
                    <a:pt x="4470" y="5485"/>
                    <a:pt x="4868" y="5251"/>
                    <a:pt x="5254" y="4994"/>
                  </a:cubicBezTo>
                  <a:cubicBezTo>
                    <a:pt x="5406" y="4877"/>
                    <a:pt x="5570" y="4760"/>
                    <a:pt x="5745" y="4655"/>
                  </a:cubicBezTo>
                  <a:cubicBezTo>
                    <a:pt x="5780" y="4643"/>
                    <a:pt x="5804" y="4620"/>
                    <a:pt x="5839" y="4620"/>
                  </a:cubicBezTo>
                  <a:cubicBezTo>
                    <a:pt x="5862" y="4620"/>
                    <a:pt x="5897" y="4643"/>
                    <a:pt x="5909" y="4655"/>
                  </a:cubicBezTo>
                  <a:cubicBezTo>
                    <a:pt x="6365" y="4959"/>
                    <a:pt x="6739" y="5310"/>
                    <a:pt x="7219" y="5544"/>
                  </a:cubicBezTo>
                  <a:cubicBezTo>
                    <a:pt x="7722" y="5790"/>
                    <a:pt x="8249" y="5872"/>
                    <a:pt x="8787" y="5883"/>
                  </a:cubicBezTo>
                  <a:cubicBezTo>
                    <a:pt x="8830" y="5884"/>
                    <a:pt x="8874" y="5884"/>
                    <a:pt x="8918" y="5884"/>
                  </a:cubicBezTo>
                  <a:cubicBezTo>
                    <a:pt x="9626" y="5884"/>
                    <a:pt x="10439" y="5791"/>
                    <a:pt x="11045" y="5439"/>
                  </a:cubicBezTo>
                  <a:cubicBezTo>
                    <a:pt x="11279" y="5310"/>
                    <a:pt x="11653" y="4994"/>
                    <a:pt x="11805" y="4760"/>
                  </a:cubicBezTo>
                  <a:cubicBezTo>
                    <a:pt x="11805" y="4760"/>
                    <a:pt x="11805" y="4760"/>
                    <a:pt x="11805" y="4760"/>
                  </a:cubicBezTo>
                  <a:cubicBezTo>
                    <a:pt x="11828" y="4760"/>
                    <a:pt x="11744" y="1997"/>
                    <a:pt x="10600" y="946"/>
                  </a:cubicBezTo>
                  <a:cubicBezTo>
                    <a:pt x="9699" y="92"/>
                    <a:pt x="8155" y="431"/>
                    <a:pt x="6950" y="197"/>
                  </a:cubicBezTo>
                  <a:cubicBezTo>
                    <a:pt x="6482" y="104"/>
                    <a:pt x="6014" y="22"/>
                    <a:pt x="5523" y="10"/>
                  </a:cubicBezTo>
                  <a:cubicBezTo>
                    <a:pt x="5415" y="4"/>
                    <a:pt x="5307" y="1"/>
                    <a:pt x="5199" y="1"/>
                  </a:cubicBezTo>
                  <a:close/>
                </a:path>
              </a:pathLst>
            </a:custGeom>
            <a:solidFill>
              <a:srgbClr val="195C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955;p38">
              <a:extLst>
                <a:ext uri="{FF2B5EF4-FFF2-40B4-BE49-F238E27FC236}">
                  <a16:creationId xmlns:a16="http://schemas.microsoft.com/office/drawing/2014/main" id="{5DCDE5A4-F89C-2BFA-857D-18A2FD754A8C}"/>
                </a:ext>
              </a:extLst>
            </p:cNvPr>
            <p:cNvSpPr/>
            <p:nvPr/>
          </p:nvSpPr>
          <p:spPr>
            <a:xfrm>
              <a:off x="4030141" y="1887801"/>
              <a:ext cx="301550" cy="153650"/>
            </a:xfrm>
            <a:custGeom>
              <a:avLst/>
              <a:gdLst/>
              <a:ahLst/>
              <a:cxnLst/>
              <a:rect l="l" t="t" r="r" b="b"/>
              <a:pathLst>
                <a:path w="12062" h="6146" extrusionOk="0">
                  <a:moveTo>
                    <a:pt x="5313" y="187"/>
                  </a:moveTo>
                  <a:cubicBezTo>
                    <a:pt x="5405" y="187"/>
                    <a:pt x="5498" y="188"/>
                    <a:pt x="5592" y="191"/>
                  </a:cubicBezTo>
                  <a:cubicBezTo>
                    <a:pt x="6049" y="214"/>
                    <a:pt x="6505" y="296"/>
                    <a:pt x="6996" y="390"/>
                  </a:cubicBezTo>
                  <a:cubicBezTo>
                    <a:pt x="7394" y="460"/>
                    <a:pt x="7839" y="472"/>
                    <a:pt x="8260" y="483"/>
                  </a:cubicBezTo>
                  <a:cubicBezTo>
                    <a:pt x="9161" y="518"/>
                    <a:pt x="10026" y="542"/>
                    <a:pt x="10611" y="1103"/>
                  </a:cubicBezTo>
                  <a:cubicBezTo>
                    <a:pt x="11652" y="2063"/>
                    <a:pt x="11793" y="4508"/>
                    <a:pt x="11816" y="4835"/>
                  </a:cubicBezTo>
                  <a:cubicBezTo>
                    <a:pt x="11664" y="5046"/>
                    <a:pt x="11325" y="5338"/>
                    <a:pt x="11114" y="5455"/>
                  </a:cubicBezTo>
                  <a:cubicBezTo>
                    <a:pt x="10611" y="5748"/>
                    <a:pt x="9862" y="5888"/>
                    <a:pt x="8915" y="5888"/>
                  </a:cubicBezTo>
                  <a:cubicBezTo>
                    <a:pt x="8306" y="5888"/>
                    <a:pt x="7815" y="5783"/>
                    <a:pt x="7394" y="5561"/>
                  </a:cubicBezTo>
                  <a:cubicBezTo>
                    <a:pt x="7090" y="5397"/>
                    <a:pt x="6821" y="5210"/>
                    <a:pt x="6528" y="4988"/>
                  </a:cubicBezTo>
                  <a:cubicBezTo>
                    <a:pt x="6388" y="4871"/>
                    <a:pt x="6236" y="4777"/>
                    <a:pt x="6095" y="4672"/>
                  </a:cubicBezTo>
                  <a:cubicBezTo>
                    <a:pt x="6060" y="4637"/>
                    <a:pt x="6025" y="4613"/>
                    <a:pt x="5967" y="4613"/>
                  </a:cubicBezTo>
                  <a:cubicBezTo>
                    <a:pt x="5959" y="4612"/>
                    <a:pt x="5951" y="4611"/>
                    <a:pt x="5943" y="4611"/>
                  </a:cubicBezTo>
                  <a:cubicBezTo>
                    <a:pt x="5893" y="4611"/>
                    <a:pt x="5845" y="4640"/>
                    <a:pt x="5815" y="4660"/>
                  </a:cubicBezTo>
                  <a:cubicBezTo>
                    <a:pt x="5686" y="4742"/>
                    <a:pt x="5557" y="4835"/>
                    <a:pt x="5440" y="4917"/>
                  </a:cubicBezTo>
                  <a:lnTo>
                    <a:pt x="5323" y="5011"/>
                  </a:lnTo>
                  <a:cubicBezTo>
                    <a:pt x="4949" y="5268"/>
                    <a:pt x="4563" y="5502"/>
                    <a:pt x="4153" y="5713"/>
                  </a:cubicBezTo>
                  <a:cubicBezTo>
                    <a:pt x="3969" y="5805"/>
                    <a:pt x="3684" y="5947"/>
                    <a:pt x="3434" y="5947"/>
                  </a:cubicBezTo>
                  <a:cubicBezTo>
                    <a:pt x="3366" y="5947"/>
                    <a:pt x="3301" y="5937"/>
                    <a:pt x="3241" y="5912"/>
                  </a:cubicBezTo>
                  <a:cubicBezTo>
                    <a:pt x="3065" y="5842"/>
                    <a:pt x="2937" y="5666"/>
                    <a:pt x="2890" y="5479"/>
                  </a:cubicBezTo>
                  <a:cubicBezTo>
                    <a:pt x="2843" y="5280"/>
                    <a:pt x="2890" y="5069"/>
                    <a:pt x="2995" y="4894"/>
                  </a:cubicBezTo>
                  <a:cubicBezTo>
                    <a:pt x="3018" y="4847"/>
                    <a:pt x="3007" y="4789"/>
                    <a:pt x="2983" y="4754"/>
                  </a:cubicBezTo>
                  <a:cubicBezTo>
                    <a:pt x="2960" y="4742"/>
                    <a:pt x="2937" y="4730"/>
                    <a:pt x="2901" y="4730"/>
                  </a:cubicBezTo>
                  <a:cubicBezTo>
                    <a:pt x="2890" y="4730"/>
                    <a:pt x="2878" y="4742"/>
                    <a:pt x="2808" y="4789"/>
                  </a:cubicBezTo>
                  <a:cubicBezTo>
                    <a:pt x="2703" y="4847"/>
                    <a:pt x="2632" y="4906"/>
                    <a:pt x="2539" y="4964"/>
                  </a:cubicBezTo>
                  <a:cubicBezTo>
                    <a:pt x="2480" y="5011"/>
                    <a:pt x="2434" y="5046"/>
                    <a:pt x="2375" y="5081"/>
                  </a:cubicBezTo>
                  <a:cubicBezTo>
                    <a:pt x="2256" y="5170"/>
                    <a:pt x="2145" y="5201"/>
                    <a:pt x="2043" y="5201"/>
                  </a:cubicBezTo>
                  <a:cubicBezTo>
                    <a:pt x="2025" y="5201"/>
                    <a:pt x="2007" y="5200"/>
                    <a:pt x="1989" y="5198"/>
                  </a:cubicBezTo>
                  <a:cubicBezTo>
                    <a:pt x="1849" y="5163"/>
                    <a:pt x="1720" y="5046"/>
                    <a:pt x="1673" y="4906"/>
                  </a:cubicBezTo>
                  <a:cubicBezTo>
                    <a:pt x="1556" y="4543"/>
                    <a:pt x="1732" y="4309"/>
                    <a:pt x="2071" y="4028"/>
                  </a:cubicBezTo>
                  <a:cubicBezTo>
                    <a:pt x="2118" y="3981"/>
                    <a:pt x="2118" y="3923"/>
                    <a:pt x="2083" y="3876"/>
                  </a:cubicBezTo>
                  <a:cubicBezTo>
                    <a:pt x="2068" y="3848"/>
                    <a:pt x="2037" y="3832"/>
                    <a:pt x="2004" y="3832"/>
                  </a:cubicBezTo>
                  <a:cubicBezTo>
                    <a:pt x="1983" y="3832"/>
                    <a:pt x="1961" y="3839"/>
                    <a:pt x="1942" y="3853"/>
                  </a:cubicBezTo>
                  <a:cubicBezTo>
                    <a:pt x="1646" y="4050"/>
                    <a:pt x="1240" y="4248"/>
                    <a:pt x="974" y="4248"/>
                  </a:cubicBezTo>
                  <a:cubicBezTo>
                    <a:pt x="925" y="4248"/>
                    <a:pt x="880" y="4242"/>
                    <a:pt x="842" y="4227"/>
                  </a:cubicBezTo>
                  <a:cubicBezTo>
                    <a:pt x="749" y="4204"/>
                    <a:pt x="714" y="4145"/>
                    <a:pt x="679" y="4052"/>
                  </a:cubicBezTo>
                  <a:cubicBezTo>
                    <a:pt x="655" y="3970"/>
                    <a:pt x="679" y="3876"/>
                    <a:pt x="749" y="3759"/>
                  </a:cubicBezTo>
                  <a:cubicBezTo>
                    <a:pt x="924" y="3467"/>
                    <a:pt x="1193" y="3244"/>
                    <a:pt x="1474" y="3057"/>
                  </a:cubicBezTo>
                  <a:lnTo>
                    <a:pt x="2434" y="2402"/>
                  </a:lnTo>
                  <a:cubicBezTo>
                    <a:pt x="2714" y="2215"/>
                    <a:pt x="2983" y="2039"/>
                    <a:pt x="3252" y="1852"/>
                  </a:cubicBezTo>
                  <a:cubicBezTo>
                    <a:pt x="3299" y="1829"/>
                    <a:pt x="3311" y="1770"/>
                    <a:pt x="3299" y="1735"/>
                  </a:cubicBezTo>
                  <a:cubicBezTo>
                    <a:pt x="3288" y="1688"/>
                    <a:pt x="3241" y="1653"/>
                    <a:pt x="3194" y="1653"/>
                  </a:cubicBezTo>
                  <a:cubicBezTo>
                    <a:pt x="2939" y="1671"/>
                    <a:pt x="2685" y="1680"/>
                    <a:pt x="2430" y="1680"/>
                  </a:cubicBezTo>
                  <a:cubicBezTo>
                    <a:pt x="1854" y="1680"/>
                    <a:pt x="1278" y="1634"/>
                    <a:pt x="702" y="1536"/>
                  </a:cubicBezTo>
                  <a:cubicBezTo>
                    <a:pt x="433" y="1501"/>
                    <a:pt x="293" y="1419"/>
                    <a:pt x="246" y="1302"/>
                  </a:cubicBezTo>
                  <a:cubicBezTo>
                    <a:pt x="199" y="1185"/>
                    <a:pt x="269" y="1045"/>
                    <a:pt x="374" y="975"/>
                  </a:cubicBezTo>
                  <a:cubicBezTo>
                    <a:pt x="491" y="869"/>
                    <a:pt x="632" y="834"/>
                    <a:pt x="807" y="799"/>
                  </a:cubicBezTo>
                  <a:cubicBezTo>
                    <a:pt x="2001" y="530"/>
                    <a:pt x="3229" y="343"/>
                    <a:pt x="4446" y="238"/>
                  </a:cubicBezTo>
                  <a:cubicBezTo>
                    <a:pt x="4723" y="202"/>
                    <a:pt x="5014" y="187"/>
                    <a:pt x="5313" y="187"/>
                  </a:cubicBezTo>
                  <a:close/>
                  <a:moveTo>
                    <a:pt x="5433" y="1"/>
                  </a:moveTo>
                  <a:cubicBezTo>
                    <a:pt x="5098" y="1"/>
                    <a:pt x="4768" y="22"/>
                    <a:pt x="4469" y="51"/>
                  </a:cubicBezTo>
                  <a:cubicBezTo>
                    <a:pt x="3241" y="132"/>
                    <a:pt x="2012" y="320"/>
                    <a:pt x="819" y="600"/>
                  </a:cubicBezTo>
                  <a:cubicBezTo>
                    <a:pt x="608" y="647"/>
                    <a:pt x="433" y="694"/>
                    <a:pt x="293" y="811"/>
                  </a:cubicBezTo>
                  <a:cubicBezTo>
                    <a:pt x="129" y="940"/>
                    <a:pt x="0" y="1174"/>
                    <a:pt x="82" y="1396"/>
                  </a:cubicBezTo>
                  <a:cubicBezTo>
                    <a:pt x="187" y="1642"/>
                    <a:pt x="480" y="1723"/>
                    <a:pt x="702" y="1759"/>
                  </a:cubicBezTo>
                  <a:cubicBezTo>
                    <a:pt x="1260" y="1850"/>
                    <a:pt x="1826" y="1899"/>
                    <a:pt x="2398" y="1899"/>
                  </a:cubicBezTo>
                  <a:cubicBezTo>
                    <a:pt x="2558" y="1899"/>
                    <a:pt x="2718" y="1895"/>
                    <a:pt x="2878" y="1887"/>
                  </a:cubicBezTo>
                  <a:lnTo>
                    <a:pt x="2878" y="1887"/>
                  </a:lnTo>
                  <a:cubicBezTo>
                    <a:pt x="2714" y="1993"/>
                    <a:pt x="2539" y="2110"/>
                    <a:pt x="2375" y="2227"/>
                  </a:cubicBezTo>
                  <a:lnTo>
                    <a:pt x="1416" y="2882"/>
                  </a:lnTo>
                  <a:cubicBezTo>
                    <a:pt x="1123" y="3092"/>
                    <a:pt x="831" y="3326"/>
                    <a:pt x="644" y="3642"/>
                  </a:cubicBezTo>
                  <a:cubicBezTo>
                    <a:pt x="562" y="3771"/>
                    <a:pt x="491" y="3923"/>
                    <a:pt x="550" y="4098"/>
                  </a:cubicBezTo>
                  <a:cubicBezTo>
                    <a:pt x="608" y="4239"/>
                    <a:pt x="714" y="4356"/>
                    <a:pt x="842" y="4403"/>
                  </a:cubicBezTo>
                  <a:cubicBezTo>
                    <a:pt x="905" y="4422"/>
                    <a:pt x="971" y="4431"/>
                    <a:pt x="1040" y="4431"/>
                  </a:cubicBezTo>
                  <a:cubicBezTo>
                    <a:pt x="1219" y="4431"/>
                    <a:pt x="1414" y="4373"/>
                    <a:pt x="1591" y="4297"/>
                  </a:cubicBezTo>
                  <a:lnTo>
                    <a:pt x="1591" y="4297"/>
                  </a:lnTo>
                  <a:cubicBezTo>
                    <a:pt x="1498" y="4473"/>
                    <a:pt x="1463" y="4683"/>
                    <a:pt x="1544" y="4929"/>
                  </a:cubicBezTo>
                  <a:cubicBezTo>
                    <a:pt x="1615" y="5151"/>
                    <a:pt x="1790" y="5327"/>
                    <a:pt x="2012" y="5350"/>
                  </a:cubicBezTo>
                  <a:cubicBezTo>
                    <a:pt x="2047" y="5358"/>
                    <a:pt x="2084" y="5361"/>
                    <a:pt x="2121" y="5361"/>
                  </a:cubicBezTo>
                  <a:cubicBezTo>
                    <a:pt x="2256" y="5361"/>
                    <a:pt x="2403" y="5311"/>
                    <a:pt x="2551" y="5210"/>
                  </a:cubicBezTo>
                  <a:lnTo>
                    <a:pt x="2679" y="5128"/>
                  </a:lnTo>
                  <a:lnTo>
                    <a:pt x="2679" y="5128"/>
                  </a:lnTo>
                  <a:cubicBezTo>
                    <a:pt x="2656" y="5257"/>
                    <a:pt x="2656" y="5385"/>
                    <a:pt x="2679" y="5514"/>
                  </a:cubicBezTo>
                  <a:cubicBezTo>
                    <a:pt x="2749" y="5783"/>
                    <a:pt x="2937" y="6005"/>
                    <a:pt x="3171" y="6099"/>
                  </a:cubicBezTo>
                  <a:cubicBezTo>
                    <a:pt x="3252" y="6134"/>
                    <a:pt x="3346" y="6146"/>
                    <a:pt x="3428" y="6146"/>
                  </a:cubicBezTo>
                  <a:cubicBezTo>
                    <a:pt x="3744" y="6146"/>
                    <a:pt x="4048" y="6005"/>
                    <a:pt x="4235" y="5912"/>
                  </a:cubicBezTo>
                  <a:cubicBezTo>
                    <a:pt x="4656" y="5701"/>
                    <a:pt x="5054" y="5455"/>
                    <a:pt x="5440" y="5198"/>
                  </a:cubicBezTo>
                  <a:lnTo>
                    <a:pt x="5557" y="5104"/>
                  </a:lnTo>
                  <a:cubicBezTo>
                    <a:pt x="5674" y="5023"/>
                    <a:pt x="5791" y="4929"/>
                    <a:pt x="5920" y="4859"/>
                  </a:cubicBezTo>
                  <a:cubicBezTo>
                    <a:pt x="5932" y="4847"/>
                    <a:pt x="5943" y="4847"/>
                    <a:pt x="5943" y="4847"/>
                  </a:cubicBezTo>
                  <a:lnTo>
                    <a:pt x="5978" y="4859"/>
                  </a:lnTo>
                  <a:cubicBezTo>
                    <a:pt x="6142" y="4964"/>
                    <a:pt x="6271" y="5058"/>
                    <a:pt x="6411" y="5163"/>
                  </a:cubicBezTo>
                  <a:cubicBezTo>
                    <a:pt x="6704" y="5374"/>
                    <a:pt x="6996" y="5596"/>
                    <a:pt x="7324" y="5748"/>
                  </a:cubicBezTo>
                  <a:cubicBezTo>
                    <a:pt x="7792" y="5982"/>
                    <a:pt x="8306" y="6099"/>
                    <a:pt x="8950" y="6099"/>
                  </a:cubicBezTo>
                  <a:cubicBezTo>
                    <a:pt x="9013" y="6100"/>
                    <a:pt x="9074" y="6101"/>
                    <a:pt x="9135" y="6101"/>
                  </a:cubicBezTo>
                  <a:cubicBezTo>
                    <a:pt x="10041" y="6101"/>
                    <a:pt x="10750" y="5939"/>
                    <a:pt x="11255" y="5654"/>
                  </a:cubicBezTo>
                  <a:cubicBezTo>
                    <a:pt x="11500" y="5514"/>
                    <a:pt x="11886" y="5163"/>
                    <a:pt x="12050" y="4929"/>
                  </a:cubicBezTo>
                  <a:cubicBezTo>
                    <a:pt x="12062" y="4917"/>
                    <a:pt x="12062" y="4882"/>
                    <a:pt x="12062" y="4871"/>
                  </a:cubicBezTo>
                  <a:cubicBezTo>
                    <a:pt x="12062" y="4754"/>
                    <a:pt x="11957" y="2051"/>
                    <a:pt x="10798" y="975"/>
                  </a:cubicBezTo>
                  <a:cubicBezTo>
                    <a:pt x="10155" y="355"/>
                    <a:pt x="9219" y="331"/>
                    <a:pt x="8318" y="296"/>
                  </a:cubicBezTo>
                  <a:cubicBezTo>
                    <a:pt x="7909" y="284"/>
                    <a:pt x="7464" y="261"/>
                    <a:pt x="7090" y="191"/>
                  </a:cubicBezTo>
                  <a:cubicBezTo>
                    <a:pt x="6575" y="109"/>
                    <a:pt x="6119" y="15"/>
                    <a:pt x="5651" y="4"/>
                  </a:cubicBezTo>
                  <a:cubicBezTo>
                    <a:pt x="5578" y="2"/>
                    <a:pt x="5506" y="1"/>
                    <a:pt x="54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956;p38">
              <a:extLst>
                <a:ext uri="{FF2B5EF4-FFF2-40B4-BE49-F238E27FC236}">
                  <a16:creationId xmlns:a16="http://schemas.microsoft.com/office/drawing/2014/main" id="{53C4FB70-C728-D88F-D5C1-0468E1667CC4}"/>
                </a:ext>
              </a:extLst>
            </p:cNvPr>
            <p:cNvSpPr/>
            <p:nvPr/>
          </p:nvSpPr>
          <p:spPr>
            <a:xfrm>
              <a:off x="4081616" y="1947551"/>
              <a:ext cx="68450" cy="38050"/>
            </a:xfrm>
            <a:custGeom>
              <a:avLst/>
              <a:gdLst/>
              <a:ahLst/>
              <a:cxnLst/>
              <a:rect l="l" t="t" r="r" b="b"/>
              <a:pathLst>
                <a:path w="2738" h="1522" extrusionOk="0">
                  <a:moveTo>
                    <a:pt x="2738" y="0"/>
                  </a:moveTo>
                  <a:cubicBezTo>
                    <a:pt x="2047" y="106"/>
                    <a:pt x="0" y="1521"/>
                    <a:pt x="0" y="1521"/>
                  </a:cubicBezTo>
                  <a:lnTo>
                    <a:pt x="27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957;p38">
              <a:extLst>
                <a:ext uri="{FF2B5EF4-FFF2-40B4-BE49-F238E27FC236}">
                  <a16:creationId xmlns:a16="http://schemas.microsoft.com/office/drawing/2014/main" id="{B3EB394C-569A-EE3C-5BE7-595FDB29AFD6}"/>
                </a:ext>
              </a:extLst>
            </p:cNvPr>
            <p:cNvSpPr/>
            <p:nvPr/>
          </p:nvSpPr>
          <p:spPr>
            <a:xfrm>
              <a:off x="4078691" y="1945151"/>
              <a:ext cx="74300" cy="43375"/>
            </a:xfrm>
            <a:custGeom>
              <a:avLst/>
              <a:gdLst/>
              <a:ahLst/>
              <a:cxnLst/>
              <a:rect l="l" t="t" r="r" b="b"/>
              <a:pathLst>
                <a:path w="2972" h="1735" extrusionOk="0">
                  <a:moveTo>
                    <a:pt x="2850" y="1"/>
                  </a:moveTo>
                  <a:cubicBezTo>
                    <a:pt x="2844" y="1"/>
                    <a:pt x="2837" y="2"/>
                    <a:pt x="2831" y="3"/>
                  </a:cubicBezTo>
                  <a:cubicBezTo>
                    <a:pt x="2129" y="108"/>
                    <a:pt x="141" y="1489"/>
                    <a:pt x="59" y="1547"/>
                  </a:cubicBezTo>
                  <a:cubicBezTo>
                    <a:pt x="12" y="1570"/>
                    <a:pt x="0" y="1641"/>
                    <a:pt x="24" y="1687"/>
                  </a:cubicBezTo>
                  <a:cubicBezTo>
                    <a:pt x="47" y="1722"/>
                    <a:pt x="82" y="1734"/>
                    <a:pt x="117" y="1734"/>
                  </a:cubicBezTo>
                  <a:cubicBezTo>
                    <a:pt x="141" y="1734"/>
                    <a:pt x="164" y="1722"/>
                    <a:pt x="176" y="1722"/>
                  </a:cubicBezTo>
                  <a:cubicBezTo>
                    <a:pt x="199" y="1699"/>
                    <a:pt x="2211" y="319"/>
                    <a:pt x="2866" y="213"/>
                  </a:cubicBezTo>
                  <a:cubicBezTo>
                    <a:pt x="2925" y="213"/>
                    <a:pt x="2972" y="155"/>
                    <a:pt x="2948" y="96"/>
                  </a:cubicBezTo>
                  <a:cubicBezTo>
                    <a:pt x="2948" y="44"/>
                    <a:pt x="2901" y="1"/>
                    <a:pt x="28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958;p38">
              <a:extLst>
                <a:ext uri="{FF2B5EF4-FFF2-40B4-BE49-F238E27FC236}">
                  <a16:creationId xmlns:a16="http://schemas.microsoft.com/office/drawing/2014/main" id="{5224D725-7452-A616-6562-705178C3431A}"/>
                </a:ext>
              </a:extLst>
            </p:cNvPr>
            <p:cNvSpPr/>
            <p:nvPr/>
          </p:nvSpPr>
          <p:spPr>
            <a:xfrm>
              <a:off x="4102666" y="1969201"/>
              <a:ext cx="70800" cy="39800"/>
            </a:xfrm>
            <a:custGeom>
              <a:avLst/>
              <a:gdLst/>
              <a:ahLst/>
              <a:cxnLst/>
              <a:rect l="l" t="t" r="r" b="b"/>
              <a:pathLst>
                <a:path w="2832" h="1592" extrusionOk="0">
                  <a:moveTo>
                    <a:pt x="2832" y="0"/>
                  </a:moveTo>
                  <a:cubicBezTo>
                    <a:pt x="1732" y="234"/>
                    <a:pt x="0" y="1591"/>
                    <a:pt x="0" y="1591"/>
                  </a:cubicBezTo>
                  <a:lnTo>
                    <a:pt x="28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959;p38">
              <a:extLst>
                <a:ext uri="{FF2B5EF4-FFF2-40B4-BE49-F238E27FC236}">
                  <a16:creationId xmlns:a16="http://schemas.microsoft.com/office/drawing/2014/main" id="{D9913160-C1ED-9B29-D751-83CC1523B197}"/>
                </a:ext>
              </a:extLst>
            </p:cNvPr>
            <p:cNvSpPr/>
            <p:nvPr/>
          </p:nvSpPr>
          <p:spPr>
            <a:xfrm>
              <a:off x="4099741" y="1966501"/>
              <a:ext cx="76650" cy="44825"/>
            </a:xfrm>
            <a:custGeom>
              <a:avLst/>
              <a:gdLst/>
              <a:ahLst/>
              <a:cxnLst/>
              <a:rect l="l" t="t" r="r" b="b"/>
              <a:pathLst>
                <a:path w="3066" h="1793" extrusionOk="0">
                  <a:moveTo>
                    <a:pt x="2936" y="1"/>
                  </a:moveTo>
                  <a:cubicBezTo>
                    <a:pt x="2929" y="1"/>
                    <a:pt x="2921" y="1"/>
                    <a:pt x="2914" y="3"/>
                  </a:cubicBezTo>
                  <a:cubicBezTo>
                    <a:pt x="1802" y="237"/>
                    <a:pt x="117" y="1547"/>
                    <a:pt x="47" y="1606"/>
                  </a:cubicBezTo>
                  <a:cubicBezTo>
                    <a:pt x="1" y="1641"/>
                    <a:pt x="1" y="1711"/>
                    <a:pt x="36" y="1758"/>
                  </a:cubicBezTo>
                  <a:cubicBezTo>
                    <a:pt x="59" y="1781"/>
                    <a:pt x="94" y="1793"/>
                    <a:pt x="117" y="1793"/>
                  </a:cubicBezTo>
                  <a:cubicBezTo>
                    <a:pt x="141" y="1793"/>
                    <a:pt x="159" y="1788"/>
                    <a:pt x="169" y="1788"/>
                  </a:cubicBezTo>
                  <a:cubicBezTo>
                    <a:pt x="173" y="1788"/>
                    <a:pt x="176" y="1789"/>
                    <a:pt x="176" y="1793"/>
                  </a:cubicBezTo>
                  <a:cubicBezTo>
                    <a:pt x="199" y="1781"/>
                    <a:pt x="1896" y="459"/>
                    <a:pt x="2960" y="225"/>
                  </a:cubicBezTo>
                  <a:cubicBezTo>
                    <a:pt x="3019" y="202"/>
                    <a:pt x="3066" y="143"/>
                    <a:pt x="3042" y="85"/>
                  </a:cubicBezTo>
                  <a:cubicBezTo>
                    <a:pt x="3032" y="34"/>
                    <a:pt x="2986" y="1"/>
                    <a:pt x="2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960;p38">
              <a:extLst>
                <a:ext uri="{FF2B5EF4-FFF2-40B4-BE49-F238E27FC236}">
                  <a16:creationId xmlns:a16="http://schemas.microsoft.com/office/drawing/2014/main" id="{5AACFC71-E78C-A3F6-42EE-EC8FA2A51142}"/>
                </a:ext>
              </a:extLst>
            </p:cNvPr>
            <p:cNvSpPr/>
            <p:nvPr/>
          </p:nvSpPr>
          <p:spPr>
            <a:xfrm>
              <a:off x="4312966" y="1611776"/>
              <a:ext cx="51200" cy="267650"/>
            </a:xfrm>
            <a:custGeom>
              <a:avLst/>
              <a:gdLst/>
              <a:ahLst/>
              <a:cxnLst/>
              <a:rect l="l" t="t" r="r" b="b"/>
              <a:pathLst>
                <a:path w="2048" h="10706" extrusionOk="0">
                  <a:moveTo>
                    <a:pt x="1743" y="1"/>
                  </a:moveTo>
                  <a:cubicBezTo>
                    <a:pt x="714" y="738"/>
                    <a:pt x="59" y="1966"/>
                    <a:pt x="24" y="3218"/>
                  </a:cubicBezTo>
                  <a:cubicBezTo>
                    <a:pt x="0" y="4482"/>
                    <a:pt x="585" y="5733"/>
                    <a:pt x="1580" y="6517"/>
                  </a:cubicBezTo>
                  <a:lnTo>
                    <a:pt x="1591" y="6529"/>
                  </a:lnTo>
                  <a:cubicBezTo>
                    <a:pt x="1661" y="6587"/>
                    <a:pt x="1743" y="6646"/>
                    <a:pt x="1778" y="6716"/>
                  </a:cubicBezTo>
                  <a:cubicBezTo>
                    <a:pt x="1825" y="6810"/>
                    <a:pt x="1825" y="6892"/>
                    <a:pt x="1825" y="6997"/>
                  </a:cubicBezTo>
                  <a:lnTo>
                    <a:pt x="1849" y="10705"/>
                  </a:lnTo>
                  <a:lnTo>
                    <a:pt x="2047" y="10694"/>
                  </a:lnTo>
                  <a:lnTo>
                    <a:pt x="2036" y="6985"/>
                  </a:lnTo>
                  <a:cubicBezTo>
                    <a:pt x="2036" y="6880"/>
                    <a:pt x="2036" y="6728"/>
                    <a:pt x="1977" y="6611"/>
                  </a:cubicBezTo>
                  <a:cubicBezTo>
                    <a:pt x="1919" y="6494"/>
                    <a:pt x="1813" y="6424"/>
                    <a:pt x="1720" y="6353"/>
                  </a:cubicBezTo>
                  <a:lnTo>
                    <a:pt x="1708" y="6342"/>
                  </a:lnTo>
                  <a:cubicBezTo>
                    <a:pt x="772" y="5605"/>
                    <a:pt x="199" y="4411"/>
                    <a:pt x="234" y="3218"/>
                  </a:cubicBezTo>
                  <a:cubicBezTo>
                    <a:pt x="258" y="2036"/>
                    <a:pt x="878" y="867"/>
                    <a:pt x="1860" y="176"/>
                  </a:cubicBezTo>
                  <a:lnTo>
                    <a:pt x="17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961;p38">
              <a:extLst>
                <a:ext uri="{FF2B5EF4-FFF2-40B4-BE49-F238E27FC236}">
                  <a16:creationId xmlns:a16="http://schemas.microsoft.com/office/drawing/2014/main" id="{4229CE31-C650-6334-6430-236B0CCACDA0}"/>
                </a:ext>
              </a:extLst>
            </p:cNvPr>
            <p:cNvSpPr/>
            <p:nvPr/>
          </p:nvSpPr>
          <p:spPr>
            <a:xfrm>
              <a:off x="4423216" y="1122776"/>
              <a:ext cx="252425" cy="240225"/>
            </a:xfrm>
            <a:custGeom>
              <a:avLst/>
              <a:gdLst/>
              <a:ahLst/>
              <a:cxnLst/>
              <a:rect l="l" t="t" r="r" b="b"/>
              <a:pathLst>
                <a:path w="10097" h="9609" extrusionOk="0">
                  <a:moveTo>
                    <a:pt x="2107" y="0"/>
                  </a:moveTo>
                  <a:cubicBezTo>
                    <a:pt x="1931" y="0"/>
                    <a:pt x="1908" y="363"/>
                    <a:pt x="1861" y="503"/>
                  </a:cubicBezTo>
                  <a:cubicBezTo>
                    <a:pt x="1685" y="1053"/>
                    <a:pt x="1486" y="1579"/>
                    <a:pt x="1217" y="2071"/>
                  </a:cubicBezTo>
                  <a:cubicBezTo>
                    <a:pt x="960" y="2527"/>
                    <a:pt x="668" y="3089"/>
                    <a:pt x="317" y="3475"/>
                  </a:cubicBezTo>
                  <a:cubicBezTo>
                    <a:pt x="258" y="3557"/>
                    <a:pt x="188" y="3627"/>
                    <a:pt x="106" y="3685"/>
                  </a:cubicBezTo>
                  <a:cubicBezTo>
                    <a:pt x="71" y="3709"/>
                    <a:pt x="36" y="3755"/>
                    <a:pt x="24" y="3802"/>
                  </a:cubicBezTo>
                  <a:cubicBezTo>
                    <a:pt x="1" y="3837"/>
                    <a:pt x="24" y="3907"/>
                    <a:pt x="36" y="3943"/>
                  </a:cubicBezTo>
                  <a:cubicBezTo>
                    <a:pt x="398" y="5335"/>
                    <a:pt x="738" y="6961"/>
                    <a:pt x="1498" y="8201"/>
                  </a:cubicBezTo>
                  <a:cubicBezTo>
                    <a:pt x="1720" y="8564"/>
                    <a:pt x="2001" y="8903"/>
                    <a:pt x="2329" y="9149"/>
                  </a:cubicBezTo>
                  <a:cubicBezTo>
                    <a:pt x="2771" y="9480"/>
                    <a:pt x="3183" y="9608"/>
                    <a:pt x="3657" y="9608"/>
                  </a:cubicBezTo>
                  <a:cubicBezTo>
                    <a:pt x="3836" y="9608"/>
                    <a:pt x="4023" y="9590"/>
                    <a:pt x="4224" y="9558"/>
                  </a:cubicBezTo>
                  <a:cubicBezTo>
                    <a:pt x="4949" y="9453"/>
                    <a:pt x="5640" y="9160"/>
                    <a:pt x="6225" y="8716"/>
                  </a:cubicBezTo>
                  <a:cubicBezTo>
                    <a:pt x="7125" y="8014"/>
                    <a:pt x="7745" y="6938"/>
                    <a:pt x="7886" y="5803"/>
                  </a:cubicBezTo>
                  <a:cubicBezTo>
                    <a:pt x="8249" y="5756"/>
                    <a:pt x="8564" y="5803"/>
                    <a:pt x="8915" y="5639"/>
                  </a:cubicBezTo>
                  <a:cubicBezTo>
                    <a:pt x="9243" y="5499"/>
                    <a:pt x="9524" y="5241"/>
                    <a:pt x="9734" y="4937"/>
                  </a:cubicBezTo>
                  <a:cubicBezTo>
                    <a:pt x="10097" y="4375"/>
                    <a:pt x="10097" y="3580"/>
                    <a:pt x="9746" y="3007"/>
                  </a:cubicBezTo>
                  <a:cubicBezTo>
                    <a:pt x="9521" y="2632"/>
                    <a:pt x="9173" y="2467"/>
                    <a:pt x="8805" y="2467"/>
                  </a:cubicBezTo>
                  <a:cubicBezTo>
                    <a:pt x="8543" y="2467"/>
                    <a:pt x="8270" y="2551"/>
                    <a:pt x="8026" y="2702"/>
                  </a:cubicBezTo>
                  <a:cubicBezTo>
                    <a:pt x="7734" y="2890"/>
                    <a:pt x="7523" y="3135"/>
                    <a:pt x="7359" y="3428"/>
                  </a:cubicBezTo>
                  <a:cubicBezTo>
                    <a:pt x="7246" y="3645"/>
                    <a:pt x="7110" y="3924"/>
                    <a:pt x="6858" y="3924"/>
                  </a:cubicBezTo>
                  <a:cubicBezTo>
                    <a:pt x="6798" y="3924"/>
                    <a:pt x="6731" y="3908"/>
                    <a:pt x="6657" y="3872"/>
                  </a:cubicBezTo>
                  <a:cubicBezTo>
                    <a:pt x="6470" y="3767"/>
                    <a:pt x="6353" y="3568"/>
                    <a:pt x="6295" y="3358"/>
                  </a:cubicBezTo>
                  <a:cubicBezTo>
                    <a:pt x="6236" y="3159"/>
                    <a:pt x="6236" y="2936"/>
                    <a:pt x="6189" y="2714"/>
                  </a:cubicBezTo>
                  <a:cubicBezTo>
                    <a:pt x="5897" y="2632"/>
                    <a:pt x="5640" y="2492"/>
                    <a:pt x="5371" y="2352"/>
                  </a:cubicBezTo>
                  <a:cubicBezTo>
                    <a:pt x="4388" y="1825"/>
                    <a:pt x="3475" y="1182"/>
                    <a:pt x="2621" y="468"/>
                  </a:cubicBezTo>
                  <a:cubicBezTo>
                    <a:pt x="2539" y="398"/>
                    <a:pt x="2224" y="0"/>
                    <a:pt x="2107" y="0"/>
                  </a:cubicBezTo>
                  <a:close/>
                </a:path>
              </a:pathLst>
            </a:custGeom>
            <a:solidFill>
              <a:srgbClr val="195C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962;p38">
              <a:extLst>
                <a:ext uri="{FF2B5EF4-FFF2-40B4-BE49-F238E27FC236}">
                  <a16:creationId xmlns:a16="http://schemas.microsoft.com/office/drawing/2014/main" id="{F3607F34-848A-A57B-4140-DCEE8B7825B6}"/>
                </a:ext>
              </a:extLst>
            </p:cNvPr>
            <p:cNvSpPr/>
            <p:nvPr/>
          </p:nvSpPr>
          <p:spPr>
            <a:xfrm>
              <a:off x="4420891" y="1119851"/>
              <a:ext cx="257400" cy="245975"/>
            </a:xfrm>
            <a:custGeom>
              <a:avLst/>
              <a:gdLst/>
              <a:ahLst/>
              <a:cxnLst/>
              <a:rect l="l" t="t" r="r" b="b"/>
              <a:pathLst>
                <a:path w="10296" h="9839" extrusionOk="0">
                  <a:moveTo>
                    <a:pt x="2211" y="211"/>
                  </a:moveTo>
                  <a:cubicBezTo>
                    <a:pt x="2281" y="246"/>
                    <a:pt x="2457" y="433"/>
                    <a:pt x="2527" y="526"/>
                  </a:cubicBezTo>
                  <a:lnTo>
                    <a:pt x="2656" y="655"/>
                  </a:lnTo>
                  <a:cubicBezTo>
                    <a:pt x="3475" y="1357"/>
                    <a:pt x="4399" y="2001"/>
                    <a:pt x="5428" y="2550"/>
                  </a:cubicBezTo>
                  <a:cubicBezTo>
                    <a:pt x="5721" y="2702"/>
                    <a:pt x="5955" y="2819"/>
                    <a:pt x="6212" y="2901"/>
                  </a:cubicBezTo>
                  <a:cubicBezTo>
                    <a:pt x="6224" y="2983"/>
                    <a:pt x="6224" y="3053"/>
                    <a:pt x="6247" y="3135"/>
                  </a:cubicBezTo>
                  <a:cubicBezTo>
                    <a:pt x="6259" y="3252"/>
                    <a:pt x="6271" y="3369"/>
                    <a:pt x="6306" y="3486"/>
                  </a:cubicBezTo>
                  <a:cubicBezTo>
                    <a:pt x="6364" y="3767"/>
                    <a:pt x="6516" y="3978"/>
                    <a:pt x="6715" y="4071"/>
                  </a:cubicBezTo>
                  <a:cubicBezTo>
                    <a:pt x="6807" y="4119"/>
                    <a:pt x="6889" y="4140"/>
                    <a:pt x="6964" y="4140"/>
                  </a:cubicBezTo>
                  <a:cubicBezTo>
                    <a:pt x="7252" y="4140"/>
                    <a:pt x="7423" y="3834"/>
                    <a:pt x="7534" y="3638"/>
                  </a:cubicBezTo>
                  <a:lnTo>
                    <a:pt x="7546" y="3603"/>
                  </a:lnTo>
                  <a:cubicBezTo>
                    <a:pt x="7721" y="3299"/>
                    <a:pt x="7920" y="3065"/>
                    <a:pt x="8178" y="2901"/>
                  </a:cubicBezTo>
                  <a:cubicBezTo>
                    <a:pt x="8404" y="2762"/>
                    <a:pt x="8657" y="2687"/>
                    <a:pt x="8896" y="2687"/>
                  </a:cubicBezTo>
                  <a:cubicBezTo>
                    <a:pt x="8979" y="2687"/>
                    <a:pt x="9059" y="2696"/>
                    <a:pt x="9137" y="2714"/>
                  </a:cubicBezTo>
                  <a:cubicBezTo>
                    <a:pt x="9406" y="2773"/>
                    <a:pt x="9605" y="2936"/>
                    <a:pt x="9757" y="3182"/>
                  </a:cubicBezTo>
                  <a:cubicBezTo>
                    <a:pt x="10085" y="3744"/>
                    <a:pt x="10073" y="4469"/>
                    <a:pt x="9734" y="5007"/>
                  </a:cubicBezTo>
                  <a:cubicBezTo>
                    <a:pt x="9558" y="5288"/>
                    <a:pt x="9301" y="5522"/>
                    <a:pt x="8973" y="5674"/>
                  </a:cubicBezTo>
                  <a:cubicBezTo>
                    <a:pt x="8739" y="5768"/>
                    <a:pt x="8529" y="5791"/>
                    <a:pt x="8306" y="5803"/>
                  </a:cubicBezTo>
                  <a:cubicBezTo>
                    <a:pt x="8201" y="5814"/>
                    <a:pt x="8096" y="5814"/>
                    <a:pt x="7979" y="5826"/>
                  </a:cubicBezTo>
                  <a:lnTo>
                    <a:pt x="7897" y="5850"/>
                  </a:lnTo>
                  <a:lnTo>
                    <a:pt x="7885" y="5931"/>
                  </a:lnTo>
                  <a:cubicBezTo>
                    <a:pt x="7733" y="7055"/>
                    <a:pt x="7148" y="8084"/>
                    <a:pt x="6259" y="8774"/>
                  </a:cubicBezTo>
                  <a:cubicBezTo>
                    <a:pt x="5686" y="9195"/>
                    <a:pt x="5019" y="9488"/>
                    <a:pt x="4294" y="9593"/>
                  </a:cubicBezTo>
                  <a:cubicBezTo>
                    <a:pt x="4108" y="9622"/>
                    <a:pt x="3938" y="9636"/>
                    <a:pt x="3778" y="9636"/>
                  </a:cubicBezTo>
                  <a:cubicBezTo>
                    <a:pt x="3285" y="9636"/>
                    <a:pt x="2896" y="9496"/>
                    <a:pt x="2480" y="9195"/>
                  </a:cubicBezTo>
                  <a:cubicBezTo>
                    <a:pt x="2188" y="8973"/>
                    <a:pt x="1919" y="8669"/>
                    <a:pt x="1685" y="8271"/>
                  </a:cubicBezTo>
                  <a:cubicBezTo>
                    <a:pt x="1041" y="7207"/>
                    <a:pt x="702" y="5908"/>
                    <a:pt x="374" y="4633"/>
                  </a:cubicBezTo>
                  <a:cubicBezTo>
                    <a:pt x="339" y="4434"/>
                    <a:pt x="293" y="4223"/>
                    <a:pt x="234" y="4036"/>
                  </a:cubicBezTo>
                  <a:cubicBezTo>
                    <a:pt x="222" y="4001"/>
                    <a:pt x="222" y="3966"/>
                    <a:pt x="222" y="3943"/>
                  </a:cubicBezTo>
                  <a:cubicBezTo>
                    <a:pt x="222" y="3931"/>
                    <a:pt x="246" y="3907"/>
                    <a:pt x="281" y="3872"/>
                  </a:cubicBezTo>
                  <a:cubicBezTo>
                    <a:pt x="351" y="3814"/>
                    <a:pt x="410" y="3744"/>
                    <a:pt x="480" y="3674"/>
                  </a:cubicBezTo>
                  <a:cubicBezTo>
                    <a:pt x="831" y="3276"/>
                    <a:pt x="1112" y="2773"/>
                    <a:pt x="1416" y="2223"/>
                  </a:cubicBezTo>
                  <a:cubicBezTo>
                    <a:pt x="1661" y="1767"/>
                    <a:pt x="1884" y="1240"/>
                    <a:pt x="2071" y="643"/>
                  </a:cubicBezTo>
                  <a:cubicBezTo>
                    <a:pt x="2094" y="608"/>
                    <a:pt x="2094" y="562"/>
                    <a:pt x="2106" y="503"/>
                  </a:cubicBezTo>
                  <a:cubicBezTo>
                    <a:pt x="2153" y="316"/>
                    <a:pt x="2176" y="211"/>
                    <a:pt x="2211" y="211"/>
                  </a:cubicBezTo>
                  <a:close/>
                  <a:moveTo>
                    <a:pt x="2188" y="0"/>
                  </a:moveTo>
                  <a:cubicBezTo>
                    <a:pt x="1977" y="0"/>
                    <a:pt x="1919" y="281"/>
                    <a:pt x="1872" y="468"/>
                  </a:cubicBezTo>
                  <a:cubicBezTo>
                    <a:pt x="1860" y="515"/>
                    <a:pt x="1860" y="550"/>
                    <a:pt x="1837" y="585"/>
                  </a:cubicBezTo>
                  <a:cubicBezTo>
                    <a:pt x="1650" y="1182"/>
                    <a:pt x="1427" y="1685"/>
                    <a:pt x="1193" y="2129"/>
                  </a:cubicBezTo>
                  <a:cubicBezTo>
                    <a:pt x="983" y="2539"/>
                    <a:pt x="690" y="3100"/>
                    <a:pt x="316" y="3510"/>
                  </a:cubicBezTo>
                  <a:cubicBezTo>
                    <a:pt x="257" y="3580"/>
                    <a:pt x="199" y="3650"/>
                    <a:pt x="129" y="3709"/>
                  </a:cubicBezTo>
                  <a:cubicBezTo>
                    <a:pt x="82" y="3755"/>
                    <a:pt x="47" y="3802"/>
                    <a:pt x="12" y="3872"/>
                  </a:cubicBezTo>
                  <a:cubicBezTo>
                    <a:pt x="0" y="3943"/>
                    <a:pt x="12" y="4036"/>
                    <a:pt x="23" y="4083"/>
                  </a:cubicBezTo>
                  <a:cubicBezTo>
                    <a:pt x="70" y="4282"/>
                    <a:pt x="117" y="4469"/>
                    <a:pt x="176" y="4680"/>
                  </a:cubicBezTo>
                  <a:cubicBezTo>
                    <a:pt x="480" y="5908"/>
                    <a:pt x="831" y="7300"/>
                    <a:pt x="1486" y="8377"/>
                  </a:cubicBezTo>
                  <a:cubicBezTo>
                    <a:pt x="1755" y="8786"/>
                    <a:pt x="2036" y="9125"/>
                    <a:pt x="2352" y="9359"/>
                  </a:cubicBezTo>
                  <a:cubicBezTo>
                    <a:pt x="2796" y="9699"/>
                    <a:pt x="3229" y="9839"/>
                    <a:pt x="3767" y="9839"/>
                  </a:cubicBezTo>
                  <a:cubicBezTo>
                    <a:pt x="3943" y="9839"/>
                    <a:pt x="4118" y="9827"/>
                    <a:pt x="4317" y="9780"/>
                  </a:cubicBezTo>
                  <a:cubicBezTo>
                    <a:pt x="5054" y="9663"/>
                    <a:pt x="5779" y="9371"/>
                    <a:pt x="6364" y="8915"/>
                  </a:cubicBezTo>
                  <a:cubicBezTo>
                    <a:pt x="7277" y="8213"/>
                    <a:pt x="7897" y="7160"/>
                    <a:pt x="8061" y="6025"/>
                  </a:cubicBezTo>
                  <a:cubicBezTo>
                    <a:pt x="8143" y="6025"/>
                    <a:pt x="8213" y="6013"/>
                    <a:pt x="8295" y="6013"/>
                  </a:cubicBezTo>
                  <a:cubicBezTo>
                    <a:pt x="8529" y="5990"/>
                    <a:pt x="8774" y="5978"/>
                    <a:pt x="9032" y="5861"/>
                  </a:cubicBezTo>
                  <a:cubicBezTo>
                    <a:pt x="9406" y="5697"/>
                    <a:pt x="9710" y="5440"/>
                    <a:pt x="9898" y="5112"/>
                  </a:cubicBezTo>
                  <a:cubicBezTo>
                    <a:pt x="10284" y="4504"/>
                    <a:pt x="10295" y="3685"/>
                    <a:pt x="9933" y="3065"/>
                  </a:cubicBezTo>
                  <a:cubicBezTo>
                    <a:pt x="9745" y="2773"/>
                    <a:pt x="9488" y="2586"/>
                    <a:pt x="9184" y="2515"/>
                  </a:cubicBezTo>
                  <a:cubicBezTo>
                    <a:pt x="9089" y="2490"/>
                    <a:pt x="8989" y="2477"/>
                    <a:pt x="8887" y="2477"/>
                  </a:cubicBezTo>
                  <a:cubicBezTo>
                    <a:pt x="8614" y="2477"/>
                    <a:pt x="8325" y="2567"/>
                    <a:pt x="8061" y="2738"/>
                  </a:cubicBezTo>
                  <a:cubicBezTo>
                    <a:pt x="7768" y="2925"/>
                    <a:pt x="7546" y="3170"/>
                    <a:pt x="7359" y="3510"/>
                  </a:cubicBezTo>
                  <a:lnTo>
                    <a:pt x="7335" y="3533"/>
                  </a:lnTo>
                  <a:cubicBezTo>
                    <a:pt x="7220" y="3774"/>
                    <a:pt x="7124" y="3933"/>
                    <a:pt x="6966" y="3933"/>
                  </a:cubicBezTo>
                  <a:cubicBezTo>
                    <a:pt x="6917" y="3933"/>
                    <a:pt x="6861" y="3918"/>
                    <a:pt x="6797" y="3884"/>
                  </a:cubicBezTo>
                  <a:cubicBezTo>
                    <a:pt x="6610" y="3802"/>
                    <a:pt x="6516" y="3580"/>
                    <a:pt x="6493" y="3451"/>
                  </a:cubicBezTo>
                  <a:cubicBezTo>
                    <a:pt x="6458" y="3346"/>
                    <a:pt x="6446" y="3241"/>
                    <a:pt x="6435" y="3124"/>
                  </a:cubicBezTo>
                  <a:cubicBezTo>
                    <a:pt x="6423" y="3030"/>
                    <a:pt x="6399" y="2913"/>
                    <a:pt x="6376" y="2808"/>
                  </a:cubicBezTo>
                  <a:lnTo>
                    <a:pt x="6364" y="2749"/>
                  </a:lnTo>
                  <a:lnTo>
                    <a:pt x="6306" y="2738"/>
                  </a:lnTo>
                  <a:cubicBezTo>
                    <a:pt x="6037" y="2644"/>
                    <a:pt x="5791" y="2527"/>
                    <a:pt x="5499" y="2363"/>
                  </a:cubicBezTo>
                  <a:cubicBezTo>
                    <a:pt x="4504" y="1813"/>
                    <a:pt x="3580" y="1182"/>
                    <a:pt x="2773" y="480"/>
                  </a:cubicBezTo>
                  <a:cubicBezTo>
                    <a:pt x="2749" y="468"/>
                    <a:pt x="2703" y="421"/>
                    <a:pt x="2656" y="363"/>
                  </a:cubicBezTo>
                  <a:cubicBezTo>
                    <a:pt x="2422" y="117"/>
                    <a:pt x="2305" y="0"/>
                    <a:pt x="2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963;p38">
              <a:extLst>
                <a:ext uri="{FF2B5EF4-FFF2-40B4-BE49-F238E27FC236}">
                  <a16:creationId xmlns:a16="http://schemas.microsoft.com/office/drawing/2014/main" id="{B6EA06ED-01AA-9299-BDBD-175995AEB227}"/>
                </a:ext>
              </a:extLst>
            </p:cNvPr>
            <p:cNvSpPr/>
            <p:nvPr/>
          </p:nvSpPr>
          <p:spPr>
            <a:xfrm>
              <a:off x="4496916" y="1288551"/>
              <a:ext cx="43800" cy="31225"/>
            </a:xfrm>
            <a:custGeom>
              <a:avLst/>
              <a:gdLst/>
              <a:ahLst/>
              <a:cxnLst/>
              <a:rect l="l" t="t" r="r" b="b"/>
              <a:pathLst>
                <a:path w="1752" h="1249" extrusionOk="0">
                  <a:moveTo>
                    <a:pt x="1699" y="0"/>
                  </a:moveTo>
                  <a:cubicBezTo>
                    <a:pt x="1682" y="0"/>
                    <a:pt x="1664" y="8"/>
                    <a:pt x="1650" y="26"/>
                  </a:cubicBezTo>
                  <a:cubicBezTo>
                    <a:pt x="1379" y="602"/>
                    <a:pt x="864" y="1087"/>
                    <a:pt x="220" y="1087"/>
                  </a:cubicBezTo>
                  <a:cubicBezTo>
                    <a:pt x="171" y="1087"/>
                    <a:pt x="121" y="1084"/>
                    <a:pt x="71" y="1079"/>
                  </a:cubicBezTo>
                  <a:cubicBezTo>
                    <a:pt x="24" y="1079"/>
                    <a:pt x="1" y="1149"/>
                    <a:pt x="48" y="1161"/>
                  </a:cubicBezTo>
                  <a:cubicBezTo>
                    <a:pt x="180" y="1222"/>
                    <a:pt x="312" y="1249"/>
                    <a:pt x="442" y="1249"/>
                  </a:cubicBezTo>
                  <a:cubicBezTo>
                    <a:pt x="1058" y="1249"/>
                    <a:pt x="1609" y="629"/>
                    <a:pt x="1744" y="49"/>
                  </a:cubicBezTo>
                  <a:cubicBezTo>
                    <a:pt x="1751" y="20"/>
                    <a:pt x="1727" y="0"/>
                    <a:pt x="16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964;p38">
              <a:extLst>
                <a:ext uri="{FF2B5EF4-FFF2-40B4-BE49-F238E27FC236}">
                  <a16:creationId xmlns:a16="http://schemas.microsoft.com/office/drawing/2014/main" id="{5279E33E-1712-BC9E-31B9-EF74AE08772D}"/>
                </a:ext>
              </a:extLst>
            </p:cNvPr>
            <p:cNvSpPr/>
            <p:nvPr/>
          </p:nvSpPr>
          <p:spPr>
            <a:xfrm>
              <a:off x="4486691" y="1021226"/>
              <a:ext cx="186300" cy="145500"/>
            </a:xfrm>
            <a:custGeom>
              <a:avLst/>
              <a:gdLst/>
              <a:ahLst/>
              <a:cxnLst/>
              <a:rect l="l" t="t" r="r" b="b"/>
              <a:pathLst>
                <a:path w="7452" h="5820" extrusionOk="0">
                  <a:moveTo>
                    <a:pt x="1814" y="1"/>
                  </a:moveTo>
                  <a:cubicBezTo>
                    <a:pt x="1261" y="1"/>
                    <a:pt x="657" y="88"/>
                    <a:pt x="0" y="283"/>
                  </a:cubicBezTo>
                  <a:cubicBezTo>
                    <a:pt x="0" y="283"/>
                    <a:pt x="171" y="251"/>
                    <a:pt x="457" y="251"/>
                  </a:cubicBezTo>
                  <a:cubicBezTo>
                    <a:pt x="1592" y="251"/>
                    <a:pt x="4547" y="751"/>
                    <a:pt x="5920" y="5712"/>
                  </a:cubicBezTo>
                  <a:cubicBezTo>
                    <a:pt x="5920" y="5712"/>
                    <a:pt x="6146" y="5819"/>
                    <a:pt x="6488" y="5819"/>
                  </a:cubicBezTo>
                  <a:cubicBezTo>
                    <a:pt x="6754" y="5819"/>
                    <a:pt x="7088" y="5754"/>
                    <a:pt x="7441" y="5524"/>
                  </a:cubicBezTo>
                  <a:cubicBezTo>
                    <a:pt x="7451" y="5524"/>
                    <a:pt x="6224" y="1"/>
                    <a:pt x="18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965;p38">
              <a:extLst>
                <a:ext uri="{FF2B5EF4-FFF2-40B4-BE49-F238E27FC236}">
                  <a16:creationId xmlns:a16="http://schemas.microsoft.com/office/drawing/2014/main" id="{2B7E18C6-76A8-78A1-0B6A-65F97B86BD8E}"/>
                </a:ext>
              </a:extLst>
            </p:cNvPr>
            <p:cNvSpPr/>
            <p:nvPr/>
          </p:nvSpPr>
          <p:spPr>
            <a:xfrm>
              <a:off x="4485816" y="1018701"/>
              <a:ext cx="189825" cy="150600"/>
            </a:xfrm>
            <a:custGeom>
              <a:avLst/>
              <a:gdLst/>
              <a:ahLst/>
              <a:cxnLst/>
              <a:rect l="l" t="t" r="r" b="b"/>
              <a:pathLst>
                <a:path w="7593" h="6024" extrusionOk="0">
                  <a:moveTo>
                    <a:pt x="1861" y="200"/>
                  </a:moveTo>
                  <a:cubicBezTo>
                    <a:pt x="2711" y="200"/>
                    <a:pt x="3494" y="407"/>
                    <a:pt x="4200" y="829"/>
                  </a:cubicBezTo>
                  <a:cubicBezTo>
                    <a:pt x="6411" y="2127"/>
                    <a:pt x="7254" y="5099"/>
                    <a:pt x="7371" y="5579"/>
                  </a:cubicBezTo>
                  <a:cubicBezTo>
                    <a:pt x="7061" y="5772"/>
                    <a:pt x="6765" y="5827"/>
                    <a:pt x="6530" y="5827"/>
                  </a:cubicBezTo>
                  <a:cubicBezTo>
                    <a:pt x="6294" y="5827"/>
                    <a:pt x="6119" y="5772"/>
                    <a:pt x="6049" y="5742"/>
                  </a:cubicBezTo>
                  <a:cubicBezTo>
                    <a:pt x="4785" y="1308"/>
                    <a:pt x="2270" y="431"/>
                    <a:pt x="925" y="279"/>
                  </a:cubicBezTo>
                  <a:cubicBezTo>
                    <a:pt x="1245" y="227"/>
                    <a:pt x="1557" y="200"/>
                    <a:pt x="1861" y="200"/>
                  </a:cubicBezTo>
                  <a:close/>
                  <a:moveTo>
                    <a:pt x="1835" y="0"/>
                  </a:moveTo>
                  <a:cubicBezTo>
                    <a:pt x="1252" y="0"/>
                    <a:pt x="640" y="96"/>
                    <a:pt x="0" y="291"/>
                  </a:cubicBezTo>
                  <a:lnTo>
                    <a:pt x="47" y="478"/>
                  </a:lnTo>
                  <a:cubicBezTo>
                    <a:pt x="52" y="478"/>
                    <a:pt x="219" y="448"/>
                    <a:pt x="497" y="448"/>
                  </a:cubicBezTo>
                  <a:cubicBezTo>
                    <a:pt x="914" y="448"/>
                    <a:pt x="1580" y="515"/>
                    <a:pt x="2317" y="852"/>
                  </a:cubicBezTo>
                  <a:cubicBezTo>
                    <a:pt x="3943" y="1613"/>
                    <a:pt x="5171" y="3332"/>
                    <a:pt x="5873" y="5848"/>
                  </a:cubicBezTo>
                  <a:lnTo>
                    <a:pt x="5873" y="5883"/>
                  </a:lnTo>
                  <a:lnTo>
                    <a:pt x="5908" y="5906"/>
                  </a:lnTo>
                  <a:cubicBezTo>
                    <a:pt x="5943" y="5918"/>
                    <a:pt x="6177" y="6023"/>
                    <a:pt x="6528" y="6023"/>
                  </a:cubicBezTo>
                  <a:cubicBezTo>
                    <a:pt x="6809" y="6023"/>
                    <a:pt x="7172" y="5941"/>
                    <a:pt x="7534" y="5707"/>
                  </a:cubicBezTo>
                  <a:lnTo>
                    <a:pt x="7593" y="5672"/>
                  </a:lnTo>
                  <a:lnTo>
                    <a:pt x="7581" y="5590"/>
                  </a:lnTo>
                  <a:cubicBezTo>
                    <a:pt x="7570" y="5567"/>
                    <a:pt x="6774" y="2116"/>
                    <a:pt x="4294" y="653"/>
                  </a:cubicBezTo>
                  <a:cubicBezTo>
                    <a:pt x="3545" y="222"/>
                    <a:pt x="2724" y="0"/>
                    <a:pt x="18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966;p38">
              <a:extLst>
                <a:ext uri="{FF2B5EF4-FFF2-40B4-BE49-F238E27FC236}">
                  <a16:creationId xmlns:a16="http://schemas.microsoft.com/office/drawing/2014/main" id="{6793DDFE-AF7F-94F1-62A3-2AB1757F0262}"/>
                </a:ext>
              </a:extLst>
            </p:cNvPr>
            <p:cNvSpPr/>
            <p:nvPr/>
          </p:nvSpPr>
          <p:spPr>
            <a:xfrm>
              <a:off x="4608641" y="1159326"/>
              <a:ext cx="93050" cy="92725"/>
            </a:xfrm>
            <a:custGeom>
              <a:avLst/>
              <a:gdLst/>
              <a:ahLst/>
              <a:cxnLst/>
              <a:rect l="l" t="t" r="r" b="b"/>
              <a:pathLst>
                <a:path w="3722" h="3709" extrusionOk="0">
                  <a:moveTo>
                    <a:pt x="1861" y="0"/>
                  </a:moveTo>
                  <a:cubicBezTo>
                    <a:pt x="843" y="0"/>
                    <a:pt x="1" y="831"/>
                    <a:pt x="1" y="1861"/>
                  </a:cubicBezTo>
                  <a:cubicBezTo>
                    <a:pt x="1" y="2878"/>
                    <a:pt x="843" y="3709"/>
                    <a:pt x="1861" y="3709"/>
                  </a:cubicBezTo>
                  <a:cubicBezTo>
                    <a:pt x="2891" y="3709"/>
                    <a:pt x="3721" y="2878"/>
                    <a:pt x="3721" y="1861"/>
                  </a:cubicBezTo>
                  <a:cubicBezTo>
                    <a:pt x="3721" y="831"/>
                    <a:pt x="2891" y="0"/>
                    <a:pt x="18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967;p38">
              <a:extLst>
                <a:ext uri="{FF2B5EF4-FFF2-40B4-BE49-F238E27FC236}">
                  <a16:creationId xmlns:a16="http://schemas.microsoft.com/office/drawing/2014/main" id="{9AB03D5F-FDB6-49D7-7EAF-A8D009D6827A}"/>
                </a:ext>
              </a:extLst>
            </p:cNvPr>
            <p:cNvSpPr/>
            <p:nvPr/>
          </p:nvSpPr>
          <p:spPr>
            <a:xfrm>
              <a:off x="4606316" y="1156701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954" y="211"/>
                  </a:moveTo>
                  <a:cubicBezTo>
                    <a:pt x="2925" y="211"/>
                    <a:pt x="3709" y="995"/>
                    <a:pt x="3709" y="1966"/>
                  </a:cubicBezTo>
                  <a:cubicBezTo>
                    <a:pt x="3709" y="2925"/>
                    <a:pt x="2925" y="3720"/>
                    <a:pt x="1954" y="3720"/>
                  </a:cubicBezTo>
                  <a:cubicBezTo>
                    <a:pt x="995" y="3720"/>
                    <a:pt x="199" y="2925"/>
                    <a:pt x="199" y="1966"/>
                  </a:cubicBezTo>
                  <a:cubicBezTo>
                    <a:pt x="199" y="995"/>
                    <a:pt x="995" y="211"/>
                    <a:pt x="1954" y="211"/>
                  </a:cubicBezTo>
                  <a:close/>
                  <a:moveTo>
                    <a:pt x="1954" y="0"/>
                  </a:moveTo>
                  <a:cubicBezTo>
                    <a:pt x="878" y="0"/>
                    <a:pt x="0" y="878"/>
                    <a:pt x="0" y="1966"/>
                  </a:cubicBezTo>
                  <a:cubicBezTo>
                    <a:pt x="0" y="3042"/>
                    <a:pt x="878" y="3919"/>
                    <a:pt x="1954" y="3919"/>
                  </a:cubicBezTo>
                  <a:cubicBezTo>
                    <a:pt x="3042" y="3919"/>
                    <a:pt x="3920" y="3042"/>
                    <a:pt x="3920" y="1966"/>
                  </a:cubicBezTo>
                  <a:cubicBezTo>
                    <a:pt x="3920" y="878"/>
                    <a:pt x="3042" y="0"/>
                    <a:pt x="1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968;p38">
              <a:extLst>
                <a:ext uri="{FF2B5EF4-FFF2-40B4-BE49-F238E27FC236}">
                  <a16:creationId xmlns:a16="http://schemas.microsoft.com/office/drawing/2014/main" id="{6F9F373C-23B3-655B-ADD0-E6993FF1B538}"/>
                </a:ext>
              </a:extLst>
            </p:cNvPr>
            <p:cNvSpPr/>
            <p:nvPr/>
          </p:nvSpPr>
          <p:spPr>
            <a:xfrm>
              <a:off x="4626791" y="1172776"/>
              <a:ext cx="65825" cy="65825"/>
            </a:xfrm>
            <a:custGeom>
              <a:avLst/>
              <a:gdLst/>
              <a:ahLst/>
              <a:cxnLst/>
              <a:rect l="l" t="t" r="r" b="b"/>
              <a:pathLst>
                <a:path w="2633" h="2633" extrusionOk="0">
                  <a:moveTo>
                    <a:pt x="1311" y="1"/>
                  </a:moveTo>
                  <a:cubicBezTo>
                    <a:pt x="585" y="1"/>
                    <a:pt x="0" y="597"/>
                    <a:pt x="0" y="1323"/>
                  </a:cubicBezTo>
                  <a:cubicBezTo>
                    <a:pt x="0" y="2048"/>
                    <a:pt x="585" y="2633"/>
                    <a:pt x="1311" y="2633"/>
                  </a:cubicBezTo>
                  <a:cubicBezTo>
                    <a:pt x="2048" y="2633"/>
                    <a:pt x="2633" y="2048"/>
                    <a:pt x="2633" y="1323"/>
                  </a:cubicBezTo>
                  <a:cubicBezTo>
                    <a:pt x="2633" y="585"/>
                    <a:pt x="2048" y="1"/>
                    <a:pt x="13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969;p38">
              <a:extLst>
                <a:ext uri="{FF2B5EF4-FFF2-40B4-BE49-F238E27FC236}">
                  <a16:creationId xmlns:a16="http://schemas.microsoft.com/office/drawing/2014/main" id="{06B55BE0-F9BD-6618-A51B-BD422433B3C3}"/>
                </a:ext>
              </a:extLst>
            </p:cNvPr>
            <p:cNvSpPr/>
            <p:nvPr/>
          </p:nvSpPr>
          <p:spPr>
            <a:xfrm>
              <a:off x="4623866" y="1170151"/>
              <a:ext cx="70800" cy="71100"/>
            </a:xfrm>
            <a:custGeom>
              <a:avLst/>
              <a:gdLst/>
              <a:ahLst/>
              <a:cxnLst/>
              <a:rect l="l" t="t" r="r" b="b"/>
              <a:pathLst>
                <a:path w="2832" h="2844" extrusionOk="0">
                  <a:moveTo>
                    <a:pt x="1416" y="223"/>
                  </a:moveTo>
                  <a:cubicBezTo>
                    <a:pt x="2083" y="223"/>
                    <a:pt x="2609" y="761"/>
                    <a:pt x="2609" y="1428"/>
                  </a:cubicBezTo>
                  <a:cubicBezTo>
                    <a:pt x="2609" y="2083"/>
                    <a:pt x="2071" y="2621"/>
                    <a:pt x="1416" y="2621"/>
                  </a:cubicBezTo>
                  <a:cubicBezTo>
                    <a:pt x="761" y="2621"/>
                    <a:pt x="211" y="2083"/>
                    <a:pt x="211" y="1428"/>
                  </a:cubicBezTo>
                  <a:cubicBezTo>
                    <a:pt x="211" y="761"/>
                    <a:pt x="761" y="223"/>
                    <a:pt x="1416" y="223"/>
                  </a:cubicBezTo>
                  <a:close/>
                  <a:moveTo>
                    <a:pt x="1416" y="0"/>
                  </a:moveTo>
                  <a:cubicBezTo>
                    <a:pt x="644" y="0"/>
                    <a:pt x="0" y="644"/>
                    <a:pt x="0" y="1428"/>
                  </a:cubicBezTo>
                  <a:cubicBezTo>
                    <a:pt x="0" y="2200"/>
                    <a:pt x="644" y="2843"/>
                    <a:pt x="1416" y="2843"/>
                  </a:cubicBezTo>
                  <a:cubicBezTo>
                    <a:pt x="2200" y="2843"/>
                    <a:pt x="2831" y="2200"/>
                    <a:pt x="2831" y="1428"/>
                  </a:cubicBezTo>
                  <a:cubicBezTo>
                    <a:pt x="2831" y="644"/>
                    <a:pt x="2188" y="0"/>
                    <a:pt x="14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970;p38">
              <a:extLst>
                <a:ext uri="{FF2B5EF4-FFF2-40B4-BE49-F238E27FC236}">
                  <a16:creationId xmlns:a16="http://schemas.microsoft.com/office/drawing/2014/main" id="{C8C5BB25-BFC0-2FDD-DBC0-19CB9385569A}"/>
                </a:ext>
              </a:extLst>
            </p:cNvPr>
            <p:cNvSpPr/>
            <p:nvPr/>
          </p:nvSpPr>
          <p:spPr>
            <a:xfrm>
              <a:off x="4643466" y="1197901"/>
              <a:ext cx="35400" cy="18800"/>
            </a:xfrm>
            <a:custGeom>
              <a:avLst/>
              <a:gdLst/>
              <a:ahLst/>
              <a:cxnLst/>
              <a:rect l="l" t="t" r="r" b="b"/>
              <a:pathLst>
                <a:path w="1416" h="752" extrusionOk="0">
                  <a:moveTo>
                    <a:pt x="1203" y="0"/>
                  </a:moveTo>
                  <a:cubicBezTo>
                    <a:pt x="1196" y="0"/>
                    <a:pt x="1189" y="1"/>
                    <a:pt x="1182" y="2"/>
                  </a:cubicBezTo>
                  <a:lnTo>
                    <a:pt x="129" y="177"/>
                  </a:lnTo>
                  <a:cubicBezTo>
                    <a:pt x="59" y="201"/>
                    <a:pt x="0" y="282"/>
                    <a:pt x="12" y="353"/>
                  </a:cubicBezTo>
                  <a:lnTo>
                    <a:pt x="59" y="633"/>
                  </a:lnTo>
                  <a:cubicBezTo>
                    <a:pt x="69" y="698"/>
                    <a:pt x="148" y="752"/>
                    <a:pt x="215" y="752"/>
                  </a:cubicBezTo>
                  <a:cubicBezTo>
                    <a:pt x="222" y="752"/>
                    <a:pt x="228" y="751"/>
                    <a:pt x="234" y="750"/>
                  </a:cubicBezTo>
                  <a:lnTo>
                    <a:pt x="1287" y="575"/>
                  </a:lnTo>
                  <a:cubicBezTo>
                    <a:pt x="1357" y="563"/>
                    <a:pt x="1416" y="493"/>
                    <a:pt x="1404" y="399"/>
                  </a:cubicBezTo>
                  <a:lnTo>
                    <a:pt x="1357" y="119"/>
                  </a:lnTo>
                  <a:cubicBezTo>
                    <a:pt x="1346" y="55"/>
                    <a:pt x="1277" y="0"/>
                    <a:pt x="1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971;p38">
              <a:extLst>
                <a:ext uri="{FF2B5EF4-FFF2-40B4-BE49-F238E27FC236}">
                  <a16:creationId xmlns:a16="http://schemas.microsoft.com/office/drawing/2014/main" id="{A60166D3-A243-FE09-1DC6-312049B52C5C}"/>
                </a:ext>
              </a:extLst>
            </p:cNvPr>
            <p:cNvSpPr/>
            <p:nvPr/>
          </p:nvSpPr>
          <p:spPr>
            <a:xfrm>
              <a:off x="4608066" y="1252026"/>
              <a:ext cx="37175" cy="37475"/>
            </a:xfrm>
            <a:custGeom>
              <a:avLst/>
              <a:gdLst/>
              <a:ahLst/>
              <a:cxnLst/>
              <a:rect l="l" t="t" r="r" b="b"/>
              <a:pathLst>
                <a:path w="1487" h="1499" extrusionOk="0">
                  <a:moveTo>
                    <a:pt x="749" y="1"/>
                  </a:moveTo>
                  <a:cubicBezTo>
                    <a:pt x="340" y="1"/>
                    <a:pt x="1" y="340"/>
                    <a:pt x="1" y="750"/>
                  </a:cubicBezTo>
                  <a:cubicBezTo>
                    <a:pt x="1" y="1159"/>
                    <a:pt x="340" y="1498"/>
                    <a:pt x="749" y="1498"/>
                  </a:cubicBezTo>
                  <a:cubicBezTo>
                    <a:pt x="1159" y="1498"/>
                    <a:pt x="1486" y="1159"/>
                    <a:pt x="1486" y="750"/>
                  </a:cubicBezTo>
                  <a:cubicBezTo>
                    <a:pt x="1486" y="340"/>
                    <a:pt x="1159" y="1"/>
                    <a:pt x="7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972;p38">
              <a:extLst>
                <a:ext uri="{FF2B5EF4-FFF2-40B4-BE49-F238E27FC236}">
                  <a16:creationId xmlns:a16="http://schemas.microsoft.com/office/drawing/2014/main" id="{7674904F-101B-AFE7-8E73-E6D6D333BF5A}"/>
                </a:ext>
              </a:extLst>
            </p:cNvPr>
            <p:cNvSpPr/>
            <p:nvPr/>
          </p:nvSpPr>
          <p:spPr>
            <a:xfrm>
              <a:off x="4605141" y="1249101"/>
              <a:ext cx="43025" cy="43325"/>
            </a:xfrm>
            <a:custGeom>
              <a:avLst/>
              <a:gdLst/>
              <a:ahLst/>
              <a:cxnLst/>
              <a:rect l="l" t="t" r="r" b="b"/>
              <a:pathLst>
                <a:path w="1721" h="1733" extrusionOk="0">
                  <a:moveTo>
                    <a:pt x="866" y="223"/>
                  </a:moveTo>
                  <a:cubicBezTo>
                    <a:pt x="1217" y="223"/>
                    <a:pt x="1498" y="516"/>
                    <a:pt x="1498" y="867"/>
                  </a:cubicBezTo>
                  <a:cubicBezTo>
                    <a:pt x="1498" y="1218"/>
                    <a:pt x="1206" y="1510"/>
                    <a:pt x="866" y="1510"/>
                  </a:cubicBezTo>
                  <a:cubicBezTo>
                    <a:pt x="515" y="1510"/>
                    <a:pt x="223" y="1218"/>
                    <a:pt x="223" y="867"/>
                  </a:cubicBezTo>
                  <a:cubicBezTo>
                    <a:pt x="223" y="516"/>
                    <a:pt x="515" y="223"/>
                    <a:pt x="866" y="223"/>
                  </a:cubicBezTo>
                  <a:close/>
                  <a:moveTo>
                    <a:pt x="866" y="1"/>
                  </a:moveTo>
                  <a:cubicBezTo>
                    <a:pt x="375" y="1"/>
                    <a:pt x="1" y="399"/>
                    <a:pt x="1" y="867"/>
                  </a:cubicBezTo>
                  <a:cubicBezTo>
                    <a:pt x="1" y="1346"/>
                    <a:pt x="398" y="1732"/>
                    <a:pt x="866" y="1732"/>
                  </a:cubicBezTo>
                  <a:cubicBezTo>
                    <a:pt x="1334" y="1732"/>
                    <a:pt x="1709" y="1335"/>
                    <a:pt x="1720" y="867"/>
                  </a:cubicBezTo>
                  <a:cubicBezTo>
                    <a:pt x="1720" y="387"/>
                    <a:pt x="1346" y="1"/>
                    <a:pt x="8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973;p38">
              <a:extLst>
                <a:ext uri="{FF2B5EF4-FFF2-40B4-BE49-F238E27FC236}">
                  <a16:creationId xmlns:a16="http://schemas.microsoft.com/office/drawing/2014/main" id="{884EE382-E564-58FC-C29A-1DDA48C95038}"/>
                </a:ext>
              </a:extLst>
            </p:cNvPr>
            <p:cNvSpPr/>
            <p:nvPr/>
          </p:nvSpPr>
          <p:spPr>
            <a:xfrm>
              <a:off x="3197166" y="2018626"/>
              <a:ext cx="1787925" cy="43300"/>
            </a:xfrm>
            <a:custGeom>
              <a:avLst/>
              <a:gdLst/>
              <a:ahLst/>
              <a:cxnLst/>
              <a:rect l="l" t="t" r="r" b="b"/>
              <a:pathLst>
                <a:path w="71517" h="1732" extrusionOk="0">
                  <a:moveTo>
                    <a:pt x="0" y="0"/>
                  </a:moveTo>
                  <a:lnTo>
                    <a:pt x="0" y="1732"/>
                  </a:lnTo>
                  <a:lnTo>
                    <a:pt x="71517" y="1732"/>
                  </a:lnTo>
                  <a:lnTo>
                    <a:pt x="715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974;p38">
              <a:extLst>
                <a:ext uri="{FF2B5EF4-FFF2-40B4-BE49-F238E27FC236}">
                  <a16:creationId xmlns:a16="http://schemas.microsoft.com/office/drawing/2014/main" id="{5BB539A9-9FF0-B25B-0BD0-DD021ED0BF56}"/>
                </a:ext>
              </a:extLst>
            </p:cNvPr>
            <p:cNvSpPr/>
            <p:nvPr/>
          </p:nvSpPr>
          <p:spPr>
            <a:xfrm>
              <a:off x="3194516" y="2016276"/>
              <a:ext cx="1792925" cy="48275"/>
            </a:xfrm>
            <a:custGeom>
              <a:avLst/>
              <a:gdLst/>
              <a:ahLst/>
              <a:cxnLst/>
              <a:rect l="l" t="t" r="r" b="b"/>
              <a:pathLst>
                <a:path w="71717" h="1931" extrusionOk="0">
                  <a:moveTo>
                    <a:pt x="71506" y="199"/>
                  </a:moveTo>
                  <a:lnTo>
                    <a:pt x="71506" y="1709"/>
                  </a:lnTo>
                  <a:lnTo>
                    <a:pt x="211" y="1709"/>
                  </a:lnTo>
                  <a:lnTo>
                    <a:pt x="211" y="199"/>
                  </a:lnTo>
                  <a:close/>
                  <a:moveTo>
                    <a:pt x="106" y="1"/>
                  </a:moveTo>
                  <a:cubicBezTo>
                    <a:pt x="48" y="1"/>
                    <a:pt x="1" y="36"/>
                    <a:pt x="1" y="94"/>
                  </a:cubicBezTo>
                  <a:lnTo>
                    <a:pt x="1" y="1826"/>
                  </a:lnTo>
                  <a:cubicBezTo>
                    <a:pt x="1" y="1884"/>
                    <a:pt x="48" y="1931"/>
                    <a:pt x="106" y="1931"/>
                  </a:cubicBezTo>
                  <a:lnTo>
                    <a:pt x="71623" y="1931"/>
                  </a:lnTo>
                  <a:cubicBezTo>
                    <a:pt x="71669" y="1931"/>
                    <a:pt x="71716" y="1884"/>
                    <a:pt x="71716" y="1826"/>
                  </a:cubicBezTo>
                  <a:lnTo>
                    <a:pt x="71716" y="94"/>
                  </a:lnTo>
                  <a:cubicBezTo>
                    <a:pt x="71716" y="36"/>
                    <a:pt x="71669" y="1"/>
                    <a:pt x="716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975;p38">
              <a:extLst>
                <a:ext uri="{FF2B5EF4-FFF2-40B4-BE49-F238E27FC236}">
                  <a16:creationId xmlns:a16="http://schemas.microsoft.com/office/drawing/2014/main" id="{94508709-9E02-DE72-4B1C-062CD0831E7B}"/>
                </a:ext>
              </a:extLst>
            </p:cNvPr>
            <p:cNvSpPr/>
            <p:nvPr/>
          </p:nvSpPr>
          <p:spPr>
            <a:xfrm>
              <a:off x="4906966" y="1575776"/>
              <a:ext cx="141000" cy="422275"/>
            </a:xfrm>
            <a:custGeom>
              <a:avLst/>
              <a:gdLst/>
              <a:ahLst/>
              <a:cxnLst/>
              <a:rect l="l" t="t" r="r" b="b"/>
              <a:pathLst>
                <a:path w="5640" h="16891" extrusionOk="0">
                  <a:moveTo>
                    <a:pt x="5301" y="0"/>
                  </a:moveTo>
                  <a:cubicBezTo>
                    <a:pt x="5203" y="0"/>
                    <a:pt x="5105" y="50"/>
                    <a:pt x="5055" y="142"/>
                  </a:cubicBezTo>
                  <a:cubicBezTo>
                    <a:pt x="4891" y="446"/>
                    <a:pt x="4716" y="727"/>
                    <a:pt x="4505" y="961"/>
                  </a:cubicBezTo>
                  <a:cubicBezTo>
                    <a:pt x="4306" y="1195"/>
                    <a:pt x="4061" y="1382"/>
                    <a:pt x="3780" y="1722"/>
                  </a:cubicBezTo>
                  <a:cubicBezTo>
                    <a:pt x="3651" y="1885"/>
                    <a:pt x="3511" y="2061"/>
                    <a:pt x="3417" y="2248"/>
                  </a:cubicBezTo>
                  <a:cubicBezTo>
                    <a:pt x="3300" y="2435"/>
                    <a:pt x="3207" y="2622"/>
                    <a:pt x="3136" y="2821"/>
                  </a:cubicBezTo>
                  <a:cubicBezTo>
                    <a:pt x="3043" y="3008"/>
                    <a:pt x="2984" y="3196"/>
                    <a:pt x="2926" y="3406"/>
                  </a:cubicBezTo>
                  <a:cubicBezTo>
                    <a:pt x="2867" y="3605"/>
                    <a:pt x="2832" y="3816"/>
                    <a:pt x="2797" y="4050"/>
                  </a:cubicBezTo>
                  <a:cubicBezTo>
                    <a:pt x="2774" y="4284"/>
                    <a:pt x="2774" y="4518"/>
                    <a:pt x="2774" y="4728"/>
                  </a:cubicBezTo>
                  <a:cubicBezTo>
                    <a:pt x="2785" y="4951"/>
                    <a:pt x="2797" y="5138"/>
                    <a:pt x="2797" y="5290"/>
                  </a:cubicBezTo>
                  <a:cubicBezTo>
                    <a:pt x="2809" y="5430"/>
                    <a:pt x="2797" y="5547"/>
                    <a:pt x="2785" y="5664"/>
                  </a:cubicBezTo>
                  <a:cubicBezTo>
                    <a:pt x="2774" y="5723"/>
                    <a:pt x="2774" y="5781"/>
                    <a:pt x="2750" y="5840"/>
                  </a:cubicBezTo>
                  <a:lnTo>
                    <a:pt x="2739" y="5933"/>
                  </a:lnTo>
                  <a:lnTo>
                    <a:pt x="2715" y="6039"/>
                  </a:lnTo>
                  <a:cubicBezTo>
                    <a:pt x="2633" y="6296"/>
                    <a:pt x="2551" y="6588"/>
                    <a:pt x="2446" y="6799"/>
                  </a:cubicBezTo>
                  <a:cubicBezTo>
                    <a:pt x="2341" y="7021"/>
                    <a:pt x="2259" y="7150"/>
                    <a:pt x="2037" y="7431"/>
                  </a:cubicBezTo>
                  <a:cubicBezTo>
                    <a:pt x="1931" y="7571"/>
                    <a:pt x="1803" y="7758"/>
                    <a:pt x="1674" y="7969"/>
                  </a:cubicBezTo>
                  <a:cubicBezTo>
                    <a:pt x="1557" y="8191"/>
                    <a:pt x="1440" y="8402"/>
                    <a:pt x="1346" y="8624"/>
                  </a:cubicBezTo>
                  <a:cubicBezTo>
                    <a:pt x="1264" y="8846"/>
                    <a:pt x="1206" y="9069"/>
                    <a:pt x="1147" y="9267"/>
                  </a:cubicBezTo>
                  <a:cubicBezTo>
                    <a:pt x="1112" y="9373"/>
                    <a:pt x="1101" y="9490"/>
                    <a:pt x="1077" y="9595"/>
                  </a:cubicBezTo>
                  <a:lnTo>
                    <a:pt x="1042" y="9747"/>
                  </a:lnTo>
                  <a:lnTo>
                    <a:pt x="1019" y="9923"/>
                  </a:lnTo>
                  <a:lnTo>
                    <a:pt x="984" y="10098"/>
                  </a:lnTo>
                  <a:lnTo>
                    <a:pt x="972" y="10274"/>
                  </a:lnTo>
                  <a:cubicBezTo>
                    <a:pt x="949" y="10391"/>
                    <a:pt x="949" y="10531"/>
                    <a:pt x="949" y="10648"/>
                  </a:cubicBezTo>
                  <a:cubicBezTo>
                    <a:pt x="949" y="10882"/>
                    <a:pt x="984" y="11139"/>
                    <a:pt x="1007" y="11350"/>
                  </a:cubicBezTo>
                  <a:lnTo>
                    <a:pt x="1089" y="11841"/>
                  </a:lnTo>
                  <a:cubicBezTo>
                    <a:pt x="1101" y="11958"/>
                    <a:pt x="1112" y="12064"/>
                    <a:pt x="1112" y="12181"/>
                  </a:cubicBezTo>
                  <a:cubicBezTo>
                    <a:pt x="1124" y="12239"/>
                    <a:pt x="1112" y="12298"/>
                    <a:pt x="1112" y="12356"/>
                  </a:cubicBezTo>
                  <a:cubicBezTo>
                    <a:pt x="1112" y="12415"/>
                    <a:pt x="1101" y="12485"/>
                    <a:pt x="1101" y="12543"/>
                  </a:cubicBezTo>
                  <a:cubicBezTo>
                    <a:pt x="1089" y="12672"/>
                    <a:pt x="1077" y="12824"/>
                    <a:pt x="1042" y="12953"/>
                  </a:cubicBezTo>
                  <a:cubicBezTo>
                    <a:pt x="1007" y="13105"/>
                    <a:pt x="984" y="13222"/>
                    <a:pt x="949" y="13339"/>
                  </a:cubicBezTo>
                  <a:cubicBezTo>
                    <a:pt x="925" y="13456"/>
                    <a:pt x="890" y="13549"/>
                    <a:pt x="832" y="13666"/>
                  </a:cubicBezTo>
                  <a:cubicBezTo>
                    <a:pt x="820" y="13725"/>
                    <a:pt x="785" y="13807"/>
                    <a:pt x="750" y="13865"/>
                  </a:cubicBezTo>
                  <a:lnTo>
                    <a:pt x="621" y="14099"/>
                  </a:lnTo>
                  <a:cubicBezTo>
                    <a:pt x="527" y="14275"/>
                    <a:pt x="410" y="14462"/>
                    <a:pt x="329" y="14684"/>
                  </a:cubicBezTo>
                  <a:cubicBezTo>
                    <a:pt x="153" y="15105"/>
                    <a:pt x="59" y="15538"/>
                    <a:pt x="36" y="15948"/>
                  </a:cubicBezTo>
                  <a:cubicBezTo>
                    <a:pt x="1" y="16299"/>
                    <a:pt x="176" y="16638"/>
                    <a:pt x="516" y="16802"/>
                  </a:cubicBezTo>
                  <a:cubicBezTo>
                    <a:pt x="636" y="16862"/>
                    <a:pt x="762" y="16891"/>
                    <a:pt x="888" y="16891"/>
                  </a:cubicBezTo>
                  <a:cubicBezTo>
                    <a:pt x="1008" y="16891"/>
                    <a:pt x="1127" y="16865"/>
                    <a:pt x="1241" y="16813"/>
                  </a:cubicBezTo>
                  <a:cubicBezTo>
                    <a:pt x="1370" y="16767"/>
                    <a:pt x="1463" y="16696"/>
                    <a:pt x="1557" y="16591"/>
                  </a:cubicBezTo>
                  <a:cubicBezTo>
                    <a:pt x="1674" y="16451"/>
                    <a:pt x="1732" y="16275"/>
                    <a:pt x="1814" y="16111"/>
                  </a:cubicBezTo>
                  <a:cubicBezTo>
                    <a:pt x="1908" y="15948"/>
                    <a:pt x="2002" y="15796"/>
                    <a:pt x="2118" y="15643"/>
                  </a:cubicBezTo>
                  <a:cubicBezTo>
                    <a:pt x="2200" y="15562"/>
                    <a:pt x="2282" y="15456"/>
                    <a:pt x="2388" y="15339"/>
                  </a:cubicBezTo>
                  <a:cubicBezTo>
                    <a:pt x="2446" y="15281"/>
                    <a:pt x="2505" y="15211"/>
                    <a:pt x="2563" y="15129"/>
                  </a:cubicBezTo>
                  <a:cubicBezTo>
                    <a:pt x="2633" y="15047"/>
                    <a:pt x="2692" y="14977"/>
                    <a:pt x="2762" y="14871"/>
                  </a:cubicBezTo>
                  <a:cubicBezTo>
                    <a:pt x="2902" y="14684"/>
                    <a:pt x="3031" y="14462"/>
                    <a:pt x="3136" y="14251"/>
                  </a:cubicBezTo>
                  <a:cubicBezTo>
                    <a:pt x="3230" y="14052"/>
                    <a:pt x="3312" y="13830"/>
                    <a:pt x="3382" y="13631"/>
                  </a:cubicBezTo>
                  <a:cubicBezTo>
                    <a:pt x="3452" y="13421"/>
                    <a:pt x="3511" y="13222"/>
                    <a:pt x="3557" y="12999"/>
                  </a:cubicBezTo>
                  <a:cubicBezTo>
                    <a:pt x="3569" y="12882"/>
                    <a:pt x="3604" y="12777"/>
                    <a:pt x="3616" y="12660"/>
                  </a:cubicBezTo>
                  <a:cubicBezTo>
                    <a:pt x="3628" y="12543"/>
                    <a:pt x="3663" y="12426"/>
                    <a:pt x="3663" y="12309"/>
                  </a:cubicBezTo>
                  <a:cubicBezTo>
                    <a:pt x="3686" y="12075"/>
                    <a:pt x="3674" y="11830"/>
                    <a:pt x="3663" y="11596"/>
                  </a:cubicBezTo>
                  <a:cubicBezTo>
                    <a:pt x="3639" y="11362"/>
                    <a:pt x="3616" y="11186"/>
                    <a:pt x="3604" y="11034"/>
                  </a:cubicBezTo>
                  <a:cubicBezTo>
                    <a:pt x="3581" y="10894"/>
                    <a:pt x="3581" y="10800"/>
                    <a:pt x="3581" y="10683"/>
                  </a:cubicBezTo>
                  <a:cubicBezTo>
                    <a:pt x="3604" y="10648"/>
                    <a:pt x="3581" y="10589"/>
                    <a:pt x="3604" y="10531"/>
                  </a:cubicBezTo>
                  <a:lnTo>
                    <a:pt x="3616" y="10437"/>
                  </a:lnTo>
                  <a:lnTo>
                    <a:pt x="3628" y="10355"/>
                  </a:lnTo>
                  <a:cubicBezTo>
                    <a:pt x="3674" y="10122"/>
                    <a:pt x="3745" y="9829"/>
                    <a:pt x="3815" y="9607"/>
                  </a:cubicBezTo>
                  <a:cubicBezTo>
                    <a:pt x="3908" y="9384"/>
                    <a:pt x="3979" y="9244"/>
                    <a:pt x="4166" y="8952"/>
                  </a:cubicBezTo>
                  <a:cubicBezTo>
                    <a:pt x="4271" y="8788"/>
                    <a:pt x="4388" y="8601"/>
                    <a:pt x="4505" y="8390"/>
                  </a:cubicBezTo>
                  <a:cubicBezTo>
                    <a:pt x="4622" y="8191"/>
                    <a:pt x="4727" y="7957"/>
                    <a:pt x="4798" y="7735"/>
                  </a:cubicBezTo>
                  <a:cubicBezTo>
                    <a:pt x="4868" y="7513"/>
                    <a:pt x="4926" y="7290"/>
                    <a:pt x="4973" y="7091"/>
                  </a:cubicBezTo>
                  <a:cubicBezTo>
                    <a:pt x="5008" y="6986"/>
                    <a:pt x="5020" y="6869"/>
                    <a:pt x="5032" y="6764"/>
                  </a:cubicBezTo>
                  <a:lnTo>
                    <a:pt x="5067" y="6612"/>
                  </a:lnTo>
                  <a:lnTo>
                    <a:pt x="5078" y="6448"/>
                  </a:lnTo>
                  <a:lnTo>
                    <a:pt x="5090" y="6284"/>
                  </a:lnTo>
                  <a:lnTo>
                    <a:pt x="5090" y="6109"/>
                  </a:lnTo>
                  <a:cubicBezTo>
                    <a:pt x="5113" y="5992"/>
                    <a:pt x="5090" y="5875"/>
                    <a:pt x="5090" y="5758"/>
                  </a:cubicBezTo>
                  <a:cubicBezTo>
                    <a:pt x="5078" y="5524"/>
                    <a:pt x="5043" y="5290"/>
                    <a:pt x="5008" y="5091"/>
                  </a:cubicBezTo>
                  <a:cubicBezTo>
                    <a:pt x="4961" y="4880"/>
                    <a:pt x="4915" y="4717"/>
                    <a:pt x="4891" y="4588"/>
                  </a:cubicBezTo>
                  <a:cubicBezTo>
                    <a:pt x="4856" y="4459"/>
                    <a:pt x="4833" y="4342"/>
                    <a:pt x="4821" y="4213"/>
                  </a:cubicBezTo>
                  <a:cubicBezTo>
                    <a:pt x="4798" y="4073"/>
                    <a:pt x="4798" y="3944"/>
                    <a:pt x="4798" y="3804"/>
                  </a:cubicBezTo>
                  <a:cubicBezTo>
                    <a:pt x="4798" y="3652"/>
                    <a:pt x="4821" y="3488"/>
                    <a:pt x="4833" y="3348"/>
                  </a:cubicBezTo>
                  <a:cubicBezTo>
                    <a:pt x="4879" y="3055"/>
                    <a:pt x="4915" y="2786"/>
                    <a:pt x="5020" y="2517"/>
                  </a:cubicBezTo>
                  <a:cubicBezTo>
                    <a:pt x="5125" y="2248"/>
                    <a:pt x="5324" y="1897"/>
                    <a:pt x="5464" y="1499"/>
                  </a:cubicBezTo>
                  <a:cubicBezTo>
                    <a:pt x="5593" y="1113"/>
                    <a:pt x="5640" y="715"/>
                    <a:pt x="5640" y="329"/>
                  </a:cubicBezTo>
                  <a:cubicBezTo>
                    <a:pt x="5640" y="248"/>
                    <a:pt x="5593" y="142"/>
                    <a:pt x="5418" y="25"/>
                  </a:cubicBezTo>
                  <a:cubicBezTo>
                    <a:pt x="5381" y="8"/>
                    <a:pt x="5341" y="0"/>
                    <a:pt x="53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976;p38">
              <a:extLst>
                <a:ext uri="{FF2B5EF4-FFF2-40B4-BE49-F238E27FC236}">
                  <a16:creationId xmlns:a16="http://schemas.microsoft.com/office/drawing/2014/main" id="{5A3BF89B-68D8-3583-1F2E-EDDBAA585F87}"/>
                </a:ext>
              </a:extLst>
            </p:cNvPr>
            <p:cNvSpPr/>
            <p:nvPr/>
          </p:nvSpPr>
          <p:spPr>
            <a:xfrm>
              <a:off x="4904941" y="1574051"/>
              <a:ext cx="143925" cy="427925"/>
            </a:xfrm>
            <a:custGeom>
              <a:avLst/>
              <a:gdLst/>
              <a:ahLst/>
              <a:cxnLst/>
              <a:rect l="l" t="t" r="r" b="b"/>
              <a:pathLst>
                <a:path w="5757" h="17117" extrusionOk="0">
                  <a:moveTo>
                    <a:pt x="5452" y="246"/>
                  </a:moveTo>
                  <a:cubicBezTo>
                    <a:pt x="5487" y="246"/>
                    <a:pt x="5499" y="258"/>
                    <a:pt x="5545" y="293"/>
                  </a:cubicBezTo>
                  <a:cubicBezTo>
                    <a:pt x="5604" y="328"/>
                    <a:pt x="5627" y="387"/>
                    <a:pt x="5627" y="445"/>
                  </a:cubicBezTo>
                  <a:cubicBezTo>
                    <a:pt x="5627" y="878"/>
                    <a:pt x="5569" y="1252"/>
                    <a:pt x="5452" y="1580"/>
                  </a:cubicBezTo>
                  <a:cubicBezTo>
                    <a:pt x="5382" y="1791"/>
                    <a:pt x="5276" y="2013"/>
                    <a:pt x="5194" y="2188"/>
                  </a:cubicBezTo>
                  <a:cubicBezTo>
                    <a:pt x="5113" y="2317"/>
                    <a:pt x="5054" y="2469"/>
                    <a:pt x="5019" y="2574"/>
                  </a:cubicBezTo>
                  <a:cubicBezTo>
                    <a:pt x="4914" y="2855"/>
                    <a:pt x="4867" y="3124"/>
                    <a:pt x="4820" y="3440"/>
                  </a:cubicBezTo>
                  <a:cubicBezTo>
                    <a:pt x="4808" y="3592"/>
                    <a:pt x="4797" y="3733"/>
                    <a:pt x="4797" y="3896"/>
                  </a:cubicBezTo>
                  <a:cubicBezTo>
                    <a:pt x="4797" y="4060"/>
                    <a:pt x="4797" y="4189"/>
                    <a:pt x="4808" y="4318"/>
                  </a:cubicBezTo>
                  <a:cubicBezTo>
                    <a:pt x="4820" y="4446"/>
                    <a:pt x="4855" y="4575"/>
                    <a:pt x="4879" y="4704"/>
                  </a:cubicBezTo>
                  <a:lnTo>
                    <a:pt x="4902" y="4774"/>
                  </a:lnTo>
                  <a:cubicBezTo>
                    <a:pt x="4925" y="4891"/>
                    <a:pt x="4960" y="5031"/>
                    <a:pt x="4996" y="5207"/>
                  </a:cubicBezTo>
                  <a:cubicBezTo>
                    <a:pt x="5042" y="5417"/>
                    <a:pt x="5077" y="5651"/>
                    <a:pt x="5089" y="5874"/>
                  </a:cubicBezTo>
                  <a:lnTo>
                    <a:pt x="5089" y="5909"/>
                  </a:lnTo>
                  <a:lnTo>
                    <a:pt x="5089" y="6201"/>
                  </a:lnTo>
                  <a:lnTo>
                    <a:pt x="5089" y="6377"/>
                  </a:lnTo>
                  <a:lnTo>
                    <a:pt x="5054" y="6704"/>
                  </a:lnTo>
                  <a:lnTo>
                    <a:pt x="5031" y="6868"/>
                  </a:lnTo>
                  <a:cubicBezTo>
                    <a:pt x="5019" y="6950"/>
                    <a:pt x="4996" y="7067"/>
                    <a:pt x="4972" y="7172"/>
                  </a:cubicBezTo>
                  <a:cubicBezTo>
                    <a:pt x="4914" y="7406"/>
                    <a:pt x="4867" y="7617"/>
                    <a:pt x="4797" y="7816"/>
                  </a:cubicBezTo>
                  <a:cubicBezTo>
                    <a:pt x="4738" y="8003"/>
                    <a:pt x="4645" y="8213"/>
                    <a:pt x="4516" y="8459"/>
                  </a:cubicBezTo>
                  <a:cubicBezTo>
                    <a:pt x="4399" y="8670"/>
                    <a:pt x="4282" y="8845"/>
                    <a:pt x="4177" y="8997"/>
                  </a:cubicBezTo>
                  <a:cubicBezTo>
                    <a:pt x="3989" y="9278"/>
                    <a:pt x="3919" y="9442"/>
                    <a:pt x="3826" y="9676"/>
                  </a:cubicBezTo>
                  <a:cubicBezTo>
                    <a:pt x="3755" y="9863"/>
                    <a:pt x="3685" y="10155"/>
                    <a:pt x="3638" y="10448"/>
                  </a:cubicBezTo>
                  <a:lnTo>
                    <a:pt x="3615" y="10623"/>
                  </a:lnTo>
                  <a:cubicBezTo>
                    <a:pt x="3592" y="10670"/>
                    <a:pt x="3592" y="10694"/>
                    <a:pt x="3592" y="10740"/>
                  </a:cubicBezTo>
                  <a:lnTo>
                    <a:pt x="3592" y="10799"/>
                  </a:lnTo>
                  <a:lnTo>
                    <a:pt x="3592" y="10846"/>
                  </a:lnTo>
                  <a:cubicBezTo>
                    <a:pt x="3592" y="10951"/>
                    <a:pt x="3592" y="11033"/>
                    <a:pt x="3615" y="11162"/>
                  </a:cubicBezTo>
                  <a:cubicBezTo>
                    <a:pt x="3627" y="11220"/>
                    <a:pt x="3627" y="11302"/>
                    <a:pt x="3638" y="11372"/>
                  </a:cubicBezTo>
                  <a:cubicBezTo>
                    <a:pt x="3650" y="11466"/>
                    <a:pt x="3674" y="11594"/>
                    <a:pt x="3685" y="11723"/>
                  </a:cubicBezTo>
                  <a:cubicBezTo>
                    <a:pt x="3697" y="12016"/>
                    <a:pt x="3697" y="12226"/>
                    <a:pt x="3685" y="12437"/>
                  </a:cubicBezTo>
                  <a:cubicBezTo>
                    <a:pt x="3685" y="12542"/>
                    <a:pt x="3674" y="12624"/>
                    <a:pt x="3650" y="12718"/>
                  </a:cubicBezTo>
                  <a:lnTo>
                    <a:pt x="3638" y="12788"/>
                  </a:lnTo>
                  <a:cubicBezTo>
                    <a:pt x="3627" y="12870"/>
                    <a:pt x="3615" y="12951"/>
                    <a:pt x="3592" y="13022"/>
                  </a:cubicBezTo>
                  <a:lnTo>
                    <a:pt x="3580" y="13104"/>
                  </a:lnTo>
                  <a:cubicBezTo>
                    <a:pt x="3533" y="13291"/>
                    <a:pt x="3475" y="13501"/>
                    <a:pt x="3405" y="13724"/>
                  </a:cubicBezTo>
                  <a:cubicBezTo>
                    <a:pt x="3334" y="13946"/>
                    <a:pt x="3241" y="14145"/>
                    <a:pt x="3159" y="14344"/>
                  </a:cubicBezTo>
                  <a:cubicBezTo>
                    <a:pt x="3042" y="14578"/>
                    <a:pt x="2925" y="14777"/>
                    <a:pt x="2808" y="14940"/>
                  </a:cubicBezTo>
                  <a:cubicBezTo>
                    <a:pt x="2749" y="15011"/>
                    <a:pt x="2703" y="15081"/>
                    <a:pt x="2644" y="15139"/>
                  </a:cubicBezTo>
                  <a:lnTo>
                    <a:pt x="2562" y="15244"/>
                  </a:lnTo>
                  <a:cubicBezTo>
                    <a:pt x="2515" y="15291"/>
                    <a:pt x="2469" y="15350"/>
                    <a:pt x="2422" y="15397"/>
                  </a:cubicBezTo>
                  <a:lnTo>
                    <a:pt x="2387" y="15432"/>
                  </a:lnTo>
                  <a:cubicBezTo>
                    <a:pt x="2293" y="15537"/>
                    <a:pt x="2223" y="15631"/>
                    <a:pt x="2153" y="15712"/>
                  </a:cubicBezTo>
                  <a:cubicBezTo>
                    <a:pt x="2036" y="15841"/>
                    <a:pt x="1930" y="15993"/>
                    <a:pt x="1825" y="16192"/>
                  </a:cubicBezTo>
                  <a:cubicBezTo>
                    <a:pt x="1790" y="16239"/>
                    <a:pt x="1778" y="16297"/>
                    <a:pt x="1755" y="16344"/>
                  </a:cubicBezTo>
                  <a:cubicBezTo>
                    <a:pt x="1708" y="16461"/>
                    <a:pt x="1650" y="16566"/>
                    <a:pt x="1579" y="16648"/>
                  </a:cubicBezTo>
                  <a:cubicBezTo>
                    <a:pt x="1498" y="16719"/>
                    <a:pt x="1416" y="16800"/>
                    <a:pt x="1310" y="16836"/>
                  </a:cubicBezTo>
                  <a:cubicBezTo>
                    <a:pt x="1214" y="16881"/>
                    <a:pt x="1109" y="16904"/>
                    <a:pt x="1003" y="16904"/>
                  </a:cubicBezTo>
                  <a:cubicBezTo>
                    <a:pt x="890" y="16904"/>
                    <a:pt x="775" y="16878"/>
                    <a:pt x="667" y="16824"/>
                  </a:cubicBezTo>
                  <a:cubicBezTo>
                    <a:pt x="398" y="16695"/>
                    <a:pt x="222" y="16379"/>
                    <a:pt x="246" y="16075"/>
                  </a:cubicBezTo>
                  <a:cubicBezTo>
                    <a:pt x="293" y="15607"/>
                    <a:pt x="374" y="15209"/>
                    <a:pt x="538" y="14835"/>
                  </a:cubicBezTo>
                  <a:cubicBezTo>
                    <a:pt x="620" y="14660"/>
                    <a:pt x="714" y="14484"/>
                    <a:pt x="807" y="14320"/>
                  </a:cubicBezTo>
                  <a:lnTo>
                    <a:pt x="959" y="14028"/>
                  </a:lnTo>
                  <a:lnTo>
                    <a:pt x="994" y="13981"/>
                  </a:lnTo>
                  <a:cubicBezTo>
                    <a:pt x="1018" y="13934"/>
                    <a:pt x="1053" y="13887"/>
                    <a:pt x="1065" y="13841"/>
                  </a:cubicBezTo>
                  <a:cubicBezTo>
                    <a:pt x="1123" y="13712"/>
                    <a:pt x="1170" y="13595"/>
                    <a:pt x="1193" y="13490"/>
                  </a:cubicBezTo>
                  <a:cubicBezTo>
                    <a:pt x="1228" y="13384"/>
                    <a:pt x="1252" y="13256"/>
                    <a:pt x="1287" y="13104"/>
                  </a:cubicBezTo>
                  <a:cubicBezTo>
                    <a:pt x="1299" y="12963"/>
                    <a:pt x="1334" y="12834"/>
                    <a:pt x="1345" y="12682"/>
                  </a:cubicBezTo>
                  <a:lnTo>
                    <a:pt x="1345" y="12612"/>
                  </a:lnTo>
                  <a:cubicBezTo>
                    <a:pt x="1357" y="12589"/>
                    <a:pt x="1357" y="12542"/>
                    <a:pt x="1357" y="12495"/>
                  </a:cubicBezTo>
                  <a:lnTo>
                    <a:pt x="1357" y="12425"/>
                  </a:lnTo>
                  <a:lnTo>
                    <a:pt x="1357" y="12320"/>
                  </a:lnTo>
                  <a:cubicBezTo>
                    <a:pt x="1357" y="12203"/>
                    <a:pt x="1345" y="12097"/>
                    <a:pt x="1334" y="11969"/>
                  </a:cubicBezTo>
                  <a:lnTo>
                    <a:pt x="1252" y="11477"/>
                  </a:lnTo>
                  <a:cubicBezTo>
                    <a:pt x="1217" y="11255"/>
                    <a:pt x="1193" y="11009"/>
                    <a:pt x="1193" y="10787"/>
                  </a:cubicBezTo>
                  <a:lnTo>
                    <a:pt x="1193" y="10740"/>
                  </a:lnTo>
                  <a:cubicBezTo>
                    <a:pt x="1193" y="10635"/>
                    <a:pt x="1193" y="10541"/>
                    <a:pt x="1217" y="10436"/>
                  </a:cubicBezTo>
                  <a:lnTo>
                    <a:pt x="1228" y="10261"/>
                  </a:lnTo>
                  <a:lnTo>
                    <a:pt x="1275" y="9921"/>
                  </a:lnTo>
                  <a:lnTo>
                    <a:pt x="1299" y="9758"/>
                  </a:lnTo>
                  <a:cubicBezTo>
                    <a:pt x="1310" y="9652"/>
                    <a:pt x="1345" y="9547"/>
                    <a:pt x="1369" y="9442"/>
                  </a:cubicBezTo>
                  <a:cubicBezTo>
                    <a:pt x="1427" y="9208"/>
                    <a:pt x="1509" y="8997"/>
                    <a:pt x="1579" y="8798"/>
                  </a:cubicBezTo>
                  <a:cubicBezTo>
                    <a:pt x="1650" y="8588"/>
                    <a:pt x="1767" y="8389"/>
                    <a:pt x="1895" y="8155"/>
                  </a:cubicBezTo>
                  <a:cubicBezTo>
                    <a:pt x="2001" y="7979"/>
                    <a:pt x="2129" y="7804"/>
                    <a:pt x="2270" y="7628"/>
                  </a:cubicBezTo>
                  <a:cubicBezTo>
                    <a:pt x="2480" y="7348"/>
                    <a:pt x="2586" y="7207"/>
                    <a:pt x="2691" y="6985"/>
                  </a:cubicBezTo>
                  <a:cubicBezTo>
                    <a:pt x="2796" y="6809"/>
                    <a:pt x="2878" y="6540"/>
                    <a:pt x="2972" y="6213"/>
                  </a:cubicBezTo>
                  <a:lnTo>
                    <a:pt x="3007" y="6014"/>
                  </a:lnTo>
                  <a:cubicBezTo>
                    <a:pt x="3030" y="5979"/>
                    <a:pt x="3042" y="5932"/>
                    <a:pt x="3042" y="5885"/>
                  </a:cubicBezTo>
                  <a:lnTo>
                    <a:pt x="3054" y="5780"/>
                  </a:lnTo>
                  <a:cubicBezTo>
                    <a:pt x="3065" y="5686"/>
                    <a:pt x="3065" y="5569"/>
                    <a:pt x="3065" y="5429"/>
                  </a:cubicBezTo>
                  <a:cubicBezTo>
                    <a:pt x="3065" y="5359"/>
                    <a:pt x="3054" y="5277"/>
                    <a:pt x="3054" y="5183"/>
                  </a:cubicBezTo>
                  <a:cubicBezTo>
                    <a:pt x="3054" y="5101"/>
                    <a:pt x="3042" y="4996"/>
                    <a:pt x="3042" y="4891"/>
                  </a:cubicBezTo>
                  <a:cubicBezTo>
                    <a:pt x="3042" y="4704"/>
                    <a:pt x="3042" y="4458"/>
                    <a:pt x="3065" y="4224"/>
                  </a:cubicBezTo>
                  <a:cubicBezTo>
                    <a:pt x="3100" y="4002"/>
                    <a:pt x="3147" y="3779"/>
                    <a:pt x="3206" y="3592"/>
                  </a:cubicBezTo>
                  <a:cubicBezTo>
                    <a:pt x="3276" y="3358"/>
                    <a:pt x="3334" y="3183"/>
                    <a:pt x="3405" y="3019"/>
                  </a:cubicBezTo>
                  <a:cubicBezTo>
                    <a:pt x="3498" y="2820"/>
                    <a:pt x="3580" y="2621"/>
                    <a:pt x="3674" y="2469"/>
                  </a:cubicBezTo>
                  <a:cubicBezTo>
                    <a:pt x="3791" y="2247"/>
                    <a:pt x="3908" y="2083"/>
                    <a:pt x="4025" y="1943"/>
                  </a:cubicBezTo>
                  <a:cubicBezTo>
                    <a:pt x="4165" y="1767"/>
                    <a:pt x="4317" y="1615"/>
                    <a:pt x="4446" y="1486"/>
                  </a:cubicBezTo>
                  <a:cubicBezTo>
                    <a:pt x="4551" y="1381"/>
                    <a:pt x="4645" y="1276"/>
                    <a:pt x="4738" y="1182"/>
                  </a:cubicBezTo>
                  <a:cubicBezTo>
                    <a:pt x="4925" y="972"/>
                    <a:pt x="5101" y="691"/>
                    <a:pt x="5300" y="328"/>
                  </a:cubicBezTo>
                  <a:cubicBezTo>
                    <a:pt x="5335" y="270"/>
                    <a:pt x="5393" y="246"/>
                    <a:pt x="5452" y="246"/>
                  </a:cubicBezTo>
                  <a:close/>
                  <a:moveTo>
                    <a:pt x="5388" y="1"/>
                  </a:moveTo>
                  <a:cubicBezTo>
                    <a:pt x="5252" y="1"/>
                    <a:pt x="5116" y="80"/>
                    <a:pt x="5042" y="211"/>
                  </a:cubicBezTo>
                  <a:cubicBezTo>
                    <a:pt x="4867" y="562"/>
                    <a:pt x="4691" y="808"/>
                    <a:pt x="4516" y="1018"/>
                  </a:cubicBezTo>
                  <a:cubicBezTo>
                    <a:pt x="4446" y="1112"/>
                    <a:pt x="4340" y="1206"/>
                    <a:pt x="4235" y="1311"/>
                  </a:cubicBezTo>
                  <a:cubicBezTo>
                    <a:pt x="4106" y="1440"/>
                    <a:pt x="3954" y="1580"/>
                    <a:pt x="3802" y="1779"/>
                  </a:cubicBezTo>
                  <a:cubicBezTo>
                    <a:pt x="3662" y="1931"/>
                    <a:pt x="3545" y="2106"/>
                    <a:pt x="3416" y="2329"/>
                  </a:cubicBezTo>
                  <a:cubicBezTo>
                    <a:pt x="3311" y="2504"/>
                    <a:pt x="3229" y="2691"/>
                    <a:pt x="3135" y="2914"/>
                  </a:cubicBezTo>
                  <a:cubicBezTo>
                    <a:pt x="3065" y="3089"/>
                    <a:pt x="3007" y="3265"/>
                    <a:pt x="2937" y="3510"/>
                  </a:cubicBezTo>
                  <a:cubicBezTo>
                    <a:pt x="2890" y="3721"/>
                    <a:pt x="2831" y="3943"/>
                    <a:pt x="2808" y="4177"/>
                  </a:cubicBezTo>
                  <a:cubicBezTo>
                    <a:pt x="2773" y="4423"/>
                    <a:pt x="2773" y="4680"/>
                    <a:pt x="2773" y="4879"/>
                  </a:cubicBezTo>
                  <a:cubicBezTo>
                    <a:pt x="2773" y="4996"/>
                    <a:pt x="2784" y="5090"/>
                    <a:pt x="2784" y="5183"/>
                  </a:cubicBezTo>
                  <a:cubicBezTo>
                    <a:pt x="2808" y="5265"/>
                    <a:pt x="2808" y="5359"/>
                    <a:pt x="2808" y="5429"/>
                  </a:cubicBezTo>
                  <a:cubicBezTo>
                    <a:pt x="2808" y="5558"/>
                    <a:pt x="2808" y="5651"/>
                    <a:pt x="2784" y="5757"/>
                  </a:cubicBezTo>
                  <a:lnTo>
                    <a:pt x="2773" y="5850"/>
                  </a:lnTo>
                  <a:cubicBezTo>
                    <a:pt x="2773" y="5897"/>
                    <a:pt x="2773" y="5932"/>
                    <a:pt x="2761" y="5967"/>
                  </a:cubicBezTo>
                  <a:lnTo>
                    <a:pt x="2714" y="6143"/>
                  </a:lnTo>
                  <a:cubicBezTo>
                    <a:pt x="2632" y="6470"/>
                    <a:pt x="2539" y="6716"/>
                    <a:pt x="2457" y="6891"/>
                  </a:cubicBezTo>
                  <a:cubicBezTo>
                    <a:pt x="2352" y="7114"/>
                    <a:pt x="2270" y="7231"/>
                    <a:pt x="2047" y="7511"/>
                  </a:cubicBezTo>
                  <a:cubicBezTo>
                    <a:pt x="1895" y="7687"/>
                    <a:pt x="1767" y="7874"/>
                    <a:pt x="1661" y="8050"/>
                  </a:cubicBezTo>
                  <a:cubicBezTo>
                    <a:pt x="1521" y="8295"/>
                    <a:pt x="1404" y="8518"/>
                    <a:pt x="1334" y="8716"/>
                  </a:cubicBezTo>
                  <a:cubicBezTo>
                    <a:pt x="1240" y="8927"/>
                    <a:pt x="1170" y="9149"/>
                    <a:pt x="1111" y="9383"/>
                  </a:cubicBezTo>
                  <a:cubicBezTo>
                    <a:pt x="1076" y="9477"/>
                    <a:pt x="1065" y="9594"/>
                    <a:pt x="1041" y="9699"/>
                  </a:cubicBezTo>
                  <a:lnTo>
                    <a:pt x="1006" y="9863"/>
                  </a:lnTo>
                  <a:lnTo>
                    <a:pt x="948" y="10214"/>
                  </a:lnTo>
                  <a:lnTo>
                    <a:pt x="936" y="10389"/>
                  </a:lnTo>
                  <a:cubicBezTo>
                    <a:pt x="913" y="10495"/>
                    <a:pt x="913" y="10612"/>
                    <a:pt x="913" y="10705"/>
                  </a:cubicBezTo>
                  <a:lnTo>
                    <a:pt x="913" y="10764"/>
                  </a:lnTo>
                  <a:cubicBezTo>
                    <a:pt x="913" y="10986"/>
                    <a:pt x="948" y="11267"/>
                    <a:pt x="971" y="11489"/>
                  </a:cubicBezTo>
                  <a:lnTo>
                    <a:pt x="1065" y="11992"/>
                  </a:lnTo>
                  <a:cubicBezTo>
                    <a:pt x="1076" y="12109"/>
                    <a:pt x="1100" y="12203"/>
                    <a:pt x="1100" y="12320"/>
                  </a:cubicBezTo>
                  <a:lnTo>
                    <a:pt x="1100" y="12390"/>
                  </a:lnTo>
                  <a:lnTo>
                    <a:pt x="1100" y="12484"/>
                  </a:lnTo>
                  <a:lnTo>
                    <a:pt x="1100" y="12577"/>
                  </a:lnTo>
                  <a:lnTo>
                    <a:pt x="1100" y="12659"/>
                  </a:lnTo>
                  <a:cubicBezTo>
                    <a:pt x="1076" y="12776"/>
                    <a:pt x="1065" y="12916"/>
                    <a:pt x="1041" y="13057"/>
                  </a:cubicBezTo>
                  <a:cubicBezTo>
                    <a:pt x="1006" y="13185"/>
                    <a:pt x="983" y="13314"/>
                    <a:pt x="948" y="13419"/>
                  </a:cubicBezTo>
                  <a:cubicBezTo>
                    <a:pt x="924" y="13501"/>
                    <a:pt x="889" y="13618"/>
                    <a:pt x="831" y="13735"/>
                  </a:cubicBezTo>
                  <a:cubicBezTo>
                    <a:pt x="819" y="13782"/>
                    <a:pt x="807" y="13829"/>
                    <a:pt x="772" y="13876"/>
                  </a:cubicBezTo>
                  <a:lnTo>
                    <a:pt x="597" y="14203"/>
                  </a:lnTo>
                  <a:cubicBezTo>
                    <a:pt x="515" y="14367"/>
                    <a:pt x="410" y="14554"/>
                    <a:pt x="339" y="14753"/>
                  </a:cubicBezTo>
                  <a:cubicBezTo>
                    <a:pt x="176" y="15139"/>
                    <a:pt x="70" y="15584"/>
                    <a:pt x="23" y="16063"/>
                  </a:cubicBezTo>
                  <a:cubicBezTo>
                    <a:pt x="0" y="16461"/>
                    <a:pt x="222" y="16836"/>
                    <a:pt x="585" y="17011"/>
                  </a:cubicBezTo>
                  <a:cubicBezTo>
                    <a:pt x="714" y="17093"/>
                    <a:pt x="866" y="17116"/>
                    <a:pt x="1006" y="17116"/>
                  </a:cubicBezTo>
                  <a:cubicBezTo>
                    <a:pt x="1135" y="17116"/>
                    <a:pt x="1287" y="17093"/>
                    <a:pt x="1322" y="16999"/>
                  </a:cubicBezTo>
                  <a:cubicBezTo>
                    <a:pt x="1462" y="16941"/>
                    <a:pt x="1579" y="16847"/>
                    <a:pt x="1661" y="16754"/>
                  </a:cubicBezTo>
                  <a:cubicBezTo>
                    <a:pt x="1767" y="16648"/>
                    <a:pt x="1825" y="16520"/>
                    <a:pt x="1884" y="16403"/>
                  </a:cubicBezTo>
                  <a:cubicBezTo>
                    <a:pt x="1907" y="16344"/>
                    <a:pt x="1930" y="16297"/>
                    <a:pt x="1954" y="16251"/>
                  </a:cubicBezTo>
                  <a:cubicBezTo>
                    <a:pt x="2059" y="16063"/>
                    <a:pt x="2141" y="15935"/>
                    <a:pt x="2246" y="15794"/>
                  </a:cubicBezTo>
                  <a:cubicBezTo>
                    <a:pt x="2305" y="15712"/>
                    <a:pt x="2375" y="15642"/>
                    <a:pt x="2469" y="15537"/>
                  </a:cubicBezTo>
                  <a:lnTo>
                    <a:pt x="2515" y="15490"/>
                  </a:lnTo>
                  <a:cubicBezTo>
                    <a:pt x="2550" y="15443"/>
                    <a:pt x="2597" y="15385"/>
                    <a:pt x="2644" y="15326"/>
                  </a:cubicBezTo>
                  <a:lnTo>
                    <a:pt x="2726" y="15233"/>
                  </a:lnTo>
                  <a:cubicBezTo>
                    <a:pt x="2773" y="15151"/>
                    <a:pt x="2831" y="15081"/>
                    <a:pt x="2890" y="15011"/>
                  </a:cubicBezTo>
                  <a:cubicBezTo>
                    <a:pt x="3018" y="14835"/>
                    <a:pt x="3159" y="14613"/>
                    <a:pt x="3276" y="14379"/>
                  </a:cubicBezTo>
                  <a:cubicBezTo>
                    <a:pt x="3369" y="14192"/>
                    <a:pt x="3463" y="13969"/>
                    <a:pt x="3533" y="13735"/>
                  </a:cubicBezTo>
                  <a:cubicBezTo>
                    <a:pt x="3603" y="13501"/>
                    <a:pt x="3662" y="13279"/>
                    <a:pt x="3709" y="13092"/>
                  </a:cubicBezTo>
                  <a:lnTo>
                    <a:pt x="3720" y="12987"/>
                  </a:lnTo>
                  <a:cubicBezTo>
                    <a:pt x="3744" y="12905"/>
                    <a:pt x="3755" y="12834"/>
                    <a:pt x="3767" y="12741"/>
                  </a:cubicBezTo>
                  <a:lnTo>
                    <a:pt x="3779" y="12671"/>
                  </a:lnTo>
                  <a:cubicBezTo>
                    <a:pt x="3802" y="12565"/>
                    <a:pt x="3814" y="12484"/>
                    <a:pt x="3814" y="12378"/>
                  </a:cubicBezTo>
                  <a:cubicBezTo>
                    <a:pt x="3837" y="12156"/>
                    <a:pt x="3826" y="11922"/>
                    <a:pt x="3814" y="11629"/>
                  </a:cubicBezTo>
                  <a:cubicBezTo>
                    <a:pt x="3802" y="11501"/>
                    <a:pt x="3791" y="11384"/>
                    <a:pt x="3767" y="11279"/>
                  </a:cubicBezTo>
                  <a:cubicBezTo>
                    <a:pt x="3755" y="11208"/>
                    <a:pt x="3744" y="11138"/>
                    <a:pt x="3744" y="11080"/>
                  </a:cubicBezTo>
                  <a:cubicBezTo>
                    <a:pt x="3720" y="10963"/>
                    <a:pt x="3720" y="10869"/>
                    <a:pt x="3720" y="10787"/>
                  </a:cubicBezTo>
                  <a:lnTo>
                    <a:pt x="3720" y="10740"/>
                  </a:lnTo>
                  <a:lnTo>
                    <a:pt x="3720" y="10682"/>
                  </a:lnTo>
                  <a:cubicBezTo>
                    <a:pt x="3744" y="10647"/>
                    <a:pt x="3744" y="10623"/>
                    <a:pt x="3744" y="10577"/>
                  </a:cubicBezTo>
                  <a:lnTo>
                    <a:pt x="3767" y="10401"/>
                  </a:lnTo>
                  <a:cubicBezTo>
                    <a:pt x="3814" y="10120"/>
                    <a:pt x="3872" y="9863"/>
                    <a:pt x="3943" y="9676"/>
                  </a:cubicBezTo>
                  <a:cubicBezTo>
                    <a:pt x="4036" y="9453"/>
                    <a:pt x="4095" y="9325"/>
                    <a:pt x="4282" y="9044"/>
                  </a:cubicBezTo>
                  <a:cubicBezTo>
                    <a:pt x="4387" y="8880"/>
                    <a:pt x="4504" y="8693"/>
                    <a:pt x="4621" y="8482"/>
                  </a:cubicBezTo>
                  <a:cubicBezTo>
                    <a:pt x="4750" y="8225"/>
                    <a:pt x="4855" y="8014"/>
                    <a:pt x="4914" y="7816"/>
                  </a:cubicBezTo>
                  <a:cubicBezTo>
                    <a:pt x="4984" y="7605"/>
                    <a:pt x="5042" y="7394"/>
                    <a:pt x="5089" y="7160"/>
                  </a:cubicBezTo>
                  <a:cubicBezTo>
                    <a:pt x="5113" y="7055"/>
                    <a:pt x="5124" y="6938"/>
                    <a:pt x="5148" y="6833"/>
                  </a:cubicBezTo>
                  <a:lnTo>
                    <a:pt x="5171" y="6669"/>
                  </a:lnTo>
                  <a:lnTo>
                    <a:pt x="5206" y="6342"/>
                  </a:lnTo>
                  <a:lnTo>
                    <a:pt x="5206" y="6166"/>
                  </a:lnTo>
                  <a:lnTo>
                    <a:pt x="5206" y="5850"/>
                  </a:lnTo>
                  <a:lnTo>
                    <a:pt x="5206" y="5815"/>
                  </a:lnTo>
                  <a:cubicBezTo>
                    <a:pt x="5206" y="5593"/>
                    <a:pt x="5159" y="5347"/>
                    <a:pt x="5113" y="5125"/>
                  </a:cubicBezTo>
                  <a:cubicBezTo>
                    <a:pt x="5089" y="4949"/>
                    <a:pt x="5042" y="4797"/>
                    <a:pt x="5007" y="4669"/>
                  </a:cubicBezTo>
                  <a:lnTo>
                    <a:pt x="4996" y="4598"/>
                  </a:lnTo>
                  <a:cubicBezTo>
                    <a:pt x="4972" y="4470"/>
                    <a:pt x="4960" y="4364"/>
                    <a:pt x="4937" y="4247"/>
                  </a:cubicBezTo>
                  <a:cubicBezTo>
                    <a:pt x="4925" y="4119"/>
                    <a:pt x="4925" y="3978"/>
                    <a:pt x="4925" y="3850"/>
                  </a:cubicBezTo>
                  <a:cubicBezTo>
                    <a:pt x="4925" y="3709"/>
                    <a:pt x="4937" y="3557"/>
                    <a:pt x="4960" y="3417"/>
                  </a:cubicBezTo>
                  <a:cubicBezTo>
                    <a:pt x="4996" y="3101"/>
                    <a:pt x="5042" y="2855"/>
                    <a:pt x="5148" y="2598"/>
                  </a:cubicBezTo>
                  <a:cubicBezTo>
                    <a:pt x="5171" y="2493"/>
                    <a:pt x="5230" y="2364"/>
                    <a:pt x="5300" y="2212"/>
                  </a:cubicBezTo>
                  <a:cubicBezTo>
                    <a:pt x="5393" y="2025"/>
                    <a:pt x="5499" y="1814"/>
                    <a:pt x="5569" y="1580"/>
                  </a:cubicBezTo>
                  <a:cubicBezTo>
                    <a:pt x="5698" y="1229"/>
                    <a:pt x="5756" y="843"/>
                    <a:pt x="5756" y="387"/>
                  </a:cubicBezTo>
                  <a:cubicBezTo>
                    <a:pt x="5756" y="235"/>
                    <a:pt x="5674" y="118"/>
                    <a:pt x="5557" y="47"/>
                  </a:cubicBezTo>
                  <a:cubicBezTo>
                    <a:pt x="5504" y="16"/>
                    <a:pt x="5446" y="1"/>
                    <a:pt x="53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977;p38">
              <a:extLst>
                <a:ext uri="{FF2B5EF4-FFF2-40B4-BE49-F238E27FC236}">
                  <a16:creationId xmlns:a16="http://schemas.microsoft.com/office/drawing/2014/main" id="{DE8B2C76-7DFB-3F6C-DBB4-AFC649343C9E}"/>
                </a:ext>
              </a:extLst>
            </p:cNvPr>
            <p:cNvSpPr/>
            <p:nvPr/>
          </p:nvSpPr>
          <p:spPr>
            <a:xfrm>
              <a:off x="4924241" y="1659226"/>
              <a:ext cx="83375" cy="339925"/>
            </a:xfrm>
            <a:custGeom>
              <a:avLst/>
              <a:gdLst/>
              <a:ahLst/>
              <a:cxnLst/>
              <a:rect l="l" t="t" r="r" b="b"/>
              <a:pathLst>
                <a:path w="3335" h="13597" extrusionOk="0">
                  <a:moveTo>
                    <a:pt x="3283" y="1"/>
                  </a:moveTo>
                  <a:cubicBezTo>
                    <a:pt x="3282" y="1"/>
                    <a:pt x="3282" y="4"/>
                    <a:pt x="3288" y="10"/>
                  </a:cubicBezTo>
                  <a:cubicBezTo>
                    <a:pt x="3288" y="4"/>
                    <a:pt x="3285" y="1"/>
                    <a:pt x="3283" y="1"/>
                  </a:cubicBezTo>
                  <a:close/>
                  <a:moveTo>
                    <a:pt x="3288" y="10"/>
                  </a:moveTo>
                  <a:cubicBezTo>
                    <a:pt x="3171" y="255"/>
                    <a:pt x="3147" y="595"/>
                    <a:pt x="3124" y="875"/>
                  </a:cubicBezTo>
                  <a:cubicBezTo>
                    <a:pt x="3112" y="1063"/>
                    <a:pt x="3124" y="1250"/>
                    <a:pt x="3147" y="1437"/>
                  </a:cubicBezTo>
                  <a:cubicBezTo>
                    <a:pt x="3159" y="1636"/>
                    <a:pt x="3182" y="1823"/>
                    <a:pt x="3206" y="1999"/>
                  </a:cubicBezTo>
                  <a:cubicBezTo>
                    <a:pt x="3241" y="2361"/>
                    <a:pt x="3229" y="2724"/>
                    <a:pt x="3171" y="3098"/>
                  </a:cubicBezTo>
                  <a:cubicBezTo>
                    <a:pt x="3112" y="3461"/>
                    <a:pt x="3030" y="3824"/>
                    <a:pt x="2890" y="4163"/>
                  </a:cubicBezTo>
                  <a:cubicBezTo>
                    <a:pt x="2831" y="4338"/>
                    <a:pt x="2749" y="4502"/>
                    <a:pt x="2656" y="4654"/>
                  </a:cubicBezTo>
                  <a:cubicBezTo>
                    <a:pt x="2574" y="4818"/>
                    <a:pt x="2469" y="4982"/>
                    <a:pt x="2363" y="5122"/>
                  </a:cubicBezTo>
                  <a:cubicBezTo>
                    <a:pt x="2246" y="5274"/>
                    <a:pt x="2153" y="5438"/>
                    <a:pt x="2059" y="5590"/>
                  </a:cubicBezTo>
                  <a:cubicBezTo>
                    <a:pt x="1977" y="5754"/>
                    <a:pt x="1884" y="5929"/>
                    <a:pt x="1825" y="6105"/>
                  </a:cubicBezTo>
                  <a:cubicBezTo>
                    <a:pt x="1697" y="6468"/>
                    <a:pt x="1603" y="6842"/>
                    <a:pt x="1544" y="7205"/>
                  </a:cubicBezTo>
                  <a:cubicBezTo>
                    <a:pt x="1474" y="7567"/>
                    <a:pt x="1474" y="7965"/>
                    <a:pt x="1521" y="8328"/>
                  </a:cubicBezTo>
                  <a:cubicBezTo>
                    <a:pt x="1533" y="8515"/>
                    <a:pt x="1568" y="8714"/>
                    <a:pt x="1580" y="8889"/>
                  </a:cubicBezTo>
                  <a:cubicBezTo>
                    <a:pt x="1591" y="9065"/>
                    <a:pt x="1603" y="9252"/>
                    <a:pt x="1591" y="9427"/>
                  </a:cubicBezTo>
                  <a:cubicBezTo>
                    <a:pt x="1580" y="9790"/>
                    <a:pt x="1509" y="10153"/>
                    <a:pt x="1404" y="10504"/>
                  </a:cubicBezTo>
                  <a:cubicBezTo>
                    <a:pt x="1299" y="10855"/>
                    <a:pt x="1170" y="11206"/>
                    <a:pt x="983" y="11522"/>
                  </a:cubicBezTo>
                  <a:cubicBezTo>
                    <a:pt x="807" y="11837"/>
                    <a:pt x="573" y="12130"/>
                    <a:pt x="398" y="12469"/>
                  </a:cubicBezTo>
                  <a:cubicBezTo>
                    <a:pt x="222" y="12809"/>
                    <a:pt x="105" y="13171"/>
                    <a:pt x="12" y="13534"/>
                  </a:cubicBezTo>
                  <a:cubicBezTo>
                    <a:pt x="0" y="13569"/>
                    <a:pt x="12" y="13592"/>
                    <a:pt x="47" y="13592"/>
                  </a:cubicBezTo>
                  <a:cubicBezTo>
                    <a:pt x="53" y="13595"/>
                    <a:pt x="60" y="13597"/>
                    <a:pt x="67" y="13597"/>
                  </a:cubicBezTo>
                  <a:cubicBezTo>
                    <a:pt x="87" y="13597"/>
                    <a:pt x="105" y="13586"/>
                    <a:pt x="105" y="13569"/>
                  </a:cubicBezTo>
                  <a:cubicBezTo>
                    <a:pt x="187" y="13195"/>
                    <a:pt x="304" y="12844"/>
                    <a:pt x="480" y="12528"/>
                  </a:cubicBezTo>
                  <a:cubicBezTo>
                    <a:pt x="655" y="12200"/>
                    <a:pt x="889" y="11908"/>
                    <a:pt x="1077" y="11592"/>
                  </a:cubicBezTo>
                  <a:cubicBezTo>
                    <a:pt x="1287" y="11264"/>
                    <a:pt x="1416" y="10913"/>
                    <a:pt x="1521" y="10551"/>
                  </a:cubicBezTo>
                  <a:cubicBezTo>
                    <a:pt x="1626" y="10188"/>
                    <a:pt x="1697" y="9825"/>
                    <a:pt x="1708" y="9439"/>
                  </a:cubicBezTo>
                  <a:cubicBezTo>
                    <a:pt x="1720" y="9252"/>
                    <a:pt x="1708" y="9065"/>
                    <a:pt x="1697" y="8866"/>
                  </a:cubicBezTo>
                  <a:cubicBezTo>
                    <a:pt x="1685" y="8679"/>
                    <a:pt x="1650" y="8492"/>
                    <a:pt x="1638" y="8316"/>
                  </a:cubicBezTo>
                  <a:cubicBezTo>
                    <a:pt x="1591" y="7953"/>
                    <a:pt x="1603" y="7579"/>
                    <a:pt x="1661" y="7216"/>
                  </a:cubicBezTo>
                  <a:cubicBezTo>
                    <a:pt x="1720" y="6854"/>
                    <a:pt x="1814" y="6491"/>
                    <a:pt x="1942" y="6152"/>
                  </a:cubicBezTo>
                  <a:cubicBezTo>
                    <a:pt x="2012" y="5976"/>
                    <a:pt x="2094" y="5812"/>
                    <a:pt x="2176" y="5649"/>
                  </a:cubicBezTo>
                  <a:cubicBezTo>
                    <a:pt x="2270" y="5497"/>
                    <a:pt x="2363" y="5333"/>
                    <a:pt x="2469" y="5181"/>
                  </a:cubicBezTo>
                  <a:cubicBezTo>
                    <a:pt x="2574" y="5040"/>
                    <a:pt x="2679" y="4877"/>
                    <a:pt x="2761" y="4713"/>
                  </a:cubicBezTo>
                  <a:cubicBezTo>
                    <a:pt x="2855" y="4561"/>
                    <a:pt x="2937" y="4385"/>
                    <a:pt x="2995" y="4210"/>
                  </a:cubicBezTo>
                  <a:cubicBezTo>
                    <a:pt x="3124" y="3835"/>
                    <a:pt x="3217" y="3473"/>
                    <a:pt x="3276" y="3110"/>
                  </a:cubicBezTo>
                  <a:cubicBezTo>
                    <a:pt x="3334" y="2747"/>
                    <a:pt x="3334" y="2350"/>
                    <a:pt x="3288" y="1987"/>
                  </a:cubicBezTo>
                  <a:cubicBezTo>
                    <a:pt x="3264" y="1788"/>
                    <a:pt x="3229" y="1601"/>
                    <a:pt x="3217" y="1425"/>
                  </a:cubicBezTo>
                  <a:cubicBezTo>
                    <a:pt x="3206" y="1250"/>
                    <a:pt x="3182" y="1074"/>
                    <a:pt x="3206" y="887"/>
                  </a:cubicBezTo>
                  <a:cubicBezTo>
                    <a:pt x="3206" y="606"/>
                    <a:pt x="3253" y="326"/>
                    <a:pt x="3311" y="45"/>
                  </a:cubicBezTo>
                  <a:cubicBezTo>
                    <a:pt x="3311" y="33"/>
                    <a:pt x="3311" y="33"/>
                    <a:pt x="3288" y="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978;p38">
              <a:extLst>
                <a:ext uri="{FF2B5EF4-FFF2-40B4-BE49-F238E27FC236}">
                  <a16:creationId xmlns:a16="http://schemas.microsoft.com/office/drawing/2014/main" id="{CCF5947D-D779-E034-243C-9996680BF9DB}"/>
                </a:ext>
              </a:extLst>
            </p:cNvPr>
            <p:cNvSpPr/>
            <p:nvPr/>
          </p:nvSpPr>
          <p:spPr>
            <a:xfrm>
              <a:off x="4745816" y="1590551"/>
              <a:ext cx="174050" cy="411525"/>
            </a:xfrm>
            <a:custGeom>
              <a:avLst/>
              <a:gdLst/>
              <a:ahLst/>
              <a:cxnLst/>
              <a:rect l="l" t="t" r="r" b="b"/>
              <a:pathLst>
                <a:path w="6962" h="16461" extrusionOk="0">
                  <a:moveTo>
                    <a:pt x="422" y="1"/>
                  </a:moveTo>
                  <a:cubicBezTo>
                    <a:pt x="396" y="1"/>
                    <a:pt x="368" y="7"/>
                    <a:pt x="340" y="19"/>
                  </a:cubicBezTo>
                  <a:cubicBezTo>
                    <a:pt x="188" y="31"/>
                    <a:pt x="83" y="183"/>
                    <a:pt x="106" y="323"/>
                  </a:cubicBezTo>
                  <a:lnTo>
                    <a:pt x="106" y="335"/>
                  </a:lnTo>
                  <a:cubicBezTo>
                    <a:pt x="141" y="674"/>
                    <a:pt x="176" y="1014"/>
                    <a:pt x="141" y="1318"/>
                  </a:cubicBezTo>
                  <a:cubicBezTo>
                    <a:pt x="129" y="1610"/>
                    <a:pt x="48" y="1914"/>
                    <a:pt x="12" y="2359"/>
                  </a:cubicBezTo>
                  <a:cubicBezTo>
                    <a:pt x="1" y="2558"/>
                    <a:pt x="1" y="2780"/>
                    <a:pt x="24" y="3002"/>
                  </a:cubicBezTo>
                  <a:cubicBezTo>
                    <a:pt x="59" y="3225"/>
                    <a:pt x="106" y="3424"/>
                    <a:pt x="141" y="3634"/>
                  </a:cubicBezTo>
                  <a:cubicBezTo>
                    <a:pt x="188" y="3833"/>
                    <a:pt x="246" y="4020"/>
                    <a:pt x="317" y="4231"/>
                  </a:cubicBezTo>
                  <a:cubicBezTo>
                    <a:pt x="399" y="4418"/>
                    <a:pt x="480" y="4629"/>
                    <a:pt x="597" y="4827"/>
                  </a:cubicBezTo>
                  <a:cubicBezTo>
                    <a:pt x="714" y="5038"/>
                    <a:pt x="843" y="5225"/>
                    <a:pt x="983" y="5401"/>
                  </a:cubicBezTo>
                  <a:cubicBezTo>
                    <a:pt x="1124" y="5565"/>
                    <a:pt x="1241" y="5705"/>
                    <a:pt x="1334" y="5822"/>
                  </a:cubicBezTo>
                  <a:cubicBezTo>
                    <a:pt x="1416" y="5939"/>
                    <a:pt x="1475" y="6044"/>
                    <a:pt x="1533" y="6149"/>
                  </a:cubicBezTo>
                  <a:cubicBezTo>
                    <a:pt x="1568" y="6208"/>
                    <a:pt x="1592" y="6243"/>
                    <a:pt x="1627" y="6302"/>
                  </a:cubicBezTo>
                  <a:lnTo>
                    <a:pt x="1662" y="6395"/>
                  </a:lnTo>
                  <a:lnTo>
                    <a:pt x="1697" y="6477"/>
                  </a:lnTo>
                  <a:cubicBezTo>
                    <a:pt x="1802" y="6711"/>
                    <a:pt x="1884" y="7004"/>
                    <a:pt x="1931" y="7237"/>
                  </a:cubicBezTo>
                  <a:cubicBezTo>
                    <a:pt x="1990" y="7495"/>
                    <a:pt x="1990" y="7647"/>
                    <a:pt x="1978" y="7998"/>
                  </a:cubicBezTo>
                  <a:cubicBezTo>
                    <a:pt x="1966" y="8173"/>
                    <a:pt x="1978" y="8407"/>
                    <a:pt x="1990" y="8641"/>
                  </a:cubicBezTo>
                  <a:cubicBezTo>
                    <a:pt x="2001" y="8875"/>
                    <a:pt x="2048" y="9133"/>
                    <a:pt x="2107" y="9367"/>
                  </a:cubicBezTo>
                  <a:cubicBezTo>
                    <a:pt x="2165" y="9577"/>
                    <a:pt x="2235" y="9800"/>
                    <a:pt x="2305" y="10010"/>
                  </a:cubicBezTo>
                  <a:lnTo>
                    <a:pt x="2446" y="10314"/>
                  </a:lnTo>
                  <a:lnTo>
                    <a:pt x="2516" y="10455"/>
                  </a:lnTo>
                  <a:lnTo>
                    <a:pt x="2586" y="10607"/>
                  </a:lnTo>
                  <a:lnTo>
                    <a:pt x="2680" y="10747"/>
                  </a:lnTo>
                  <a:lnTo>
                    <a:pt x="2762" y="10911"/>
                  </a:lnTo>
                  <a:cubicBezTo>
                    <a:pt x="2820" y="11016"/>
                    <a:pt x="2890" y="11122"/>
                    <a:pt x="2972" y="11215"/>
                  </a:cubicBezTo>
                  <a:cubicBezTo>
                    <a:pt x="3101" y="11426"/>
                    <a:pt x="3277" y="11613"/>
                    <a:pt x="3429" y="11765"/>
                  </a:cubicBezTo>
                  <a:lnTo>
                    <a:pt x="3791" y="12116"/>
                  </a:lnTo>
                  <a:cubicBezTo>
                    <a:pt x="3873" y="12198"/>
                    <a:pt x="3955" y="12268"/>
                    <a:pt x="4014" y="12362"/>
                  </a:cubicBezTo>
                  <a:cubicBezTo>
                    <a:pt x="4049" y="12408"/>
                    <a:pt x="4084" y="12467"/>
                    <a:pt x="4107" y="12502"/>
                  </a:cubicBezTo>
                  <a:cubicBezTo>
                    <a:pt x="4142" y="12549"/>
                    <a:pt x="4189" y="12607"/>
                    <a:pt x="4212" y="12666"/>
                  </a:cubicBezTo>
                  <a:cubicBezTo>
                    <a:pt x="4283" y="12783"/>
                    <a:pt x="4341" y="12923"/>
                    <a:pt x="4400" y="13029"/>
                  </a:cubicBezTo>
                  <a:cubicBezTo>
                    <a:pt x="4458" y="13146"/>
                    <a:pt x="4505" y="13274"/>
                    <a:pt x="4552" y="13379"/>
                  </a:cubicBezTo>
                  <a:cubicBezTo>
                    <a:pt x="4599" y="13485"/>
                    <a:pt x="4622" y="13590"/>
                    <a:pt x="4657" y="13719"/>
                  </a:cubicBezTo>
                  <a:cubicBezTo>
                    <a:pt x="4669" y="13777"/>
                    <a:pt x="4669" y="13847"/>
                    <a:pt x="4680" y="13929"/>
                  </a:cubicBezTo>
                  <a:lnTo>
                    <a:pt x="4715" y="14187"/>
                  </a:lnTo>
                  <a:cubicBezTo>
                    <a:pt x="4739" y="14374"/>
                    <a:pt x="4774" y="14596"/>
                    <a:pt x="4832" y="14830"/>
                  </a:cubicBezTo>
                  <a:cubicBezTo>
                    <a:pt x="4926" y="15298"/>
                    <a:pt x="5125" y="15696"/>
                    <a:pt x="5336" y="16047"/>
                  </a:cubicBezTo>
                  <a:cubicBezTo>
                    <a:pt x="5485" y="16296"/>
                    <a:pt x="5762" y="16460"/>
                    <a:pt x="6071" y="16460"/>
                  </a:cubicBezTo>
                  <a:cubicBezTo>
                    <a:pt x="6126" y="16460"/>
                    <a:pt x="6181" y="16455"/>
                    <a:pt x="6236" y="16445"/>
                  </a:cubicBezTo>
                  <a:cubicBezTo>
                    <a:pt x="6482" y="16398"/>
                    <a:pt x="6704" y="16234"/>
                    <a:pt x="6833" y="16012"/>
                  </a:cubicBezTo>
                  <a:cubicBezTo>
                    <a:pt x="6903" y="15895"/>
                    <a:pt x="6938" y="15778"/>
                    <a:pt x="6950" y="15649"/>
                  </a:cubicBezTo>
                  <a:cubicBezTo>
                    <a:pt x="6962" y="15474"/>
                    <a:pt x="6915" y="15286"/>
                    <a:pt x="6892" y="15111"/>
                  </a:cubicBezTo>
                  <a:cubicBezTo>
                    <a:pt x="6856" y="14935"/>
                    <a:pt x="6845" y="14748"/>
                    <a:pt x="6856" y="14549"/>
                  </a:cubicBezTo>
                  <a:cubicBezTo>
                    <a:pt x="6856" y="14432"/>
                    <a:pt x="6880" y="14304"/>
                    <a:pt x="6892" y="14140"/>
                  </a:cubicBezTo>
                  <a:cubicBezTo>
                    <a:pt x="6892" y="14070"/>
                    <a:pt x="6903" y="13988"/>
                    <a:pt x="6903" y="13883"/>
                  </a:cubicBezTo>
                  <a:cubicBezTo>
                    <a:pt x="6915" y="13777"/>
                    <a:pt x="6915" y="13672"/>
                    <a:pt x="6915" y="13555"/>
                  </a:cubicBezTo>
                  <a:cubicBezTo>
                    <a:pt x="6915" y="13344"/>
                    <a:pt x="6892" y="13087"/>
                    <a:pt x="6845" y="12853"/>
                  </a:cubicBezTo>
                  <a:cubicBezTo>
                    <a:pt x="6821" y="12619"/>
                    <a:pt x="6739" y="12408"/>
                    <a:pt x="6681" y="12198"/>
                  </a:cubicBezTo>
                  <a:cubicBezTo>
                    <a:pt x="6611" y="11999"/>
                    <a:pt x="6541" y="11788"/>
                    <a:pt x="6447" y="11590"/>
                  </a:cubicBezTo>
                  <a:cubicBezTo>
                    <a:pt x="6412" y="11484"/>
                    <a:pt x="6365" y="11379"/>
                    <a:pt x="6307" y="11274"/>
                  </a:cubicBezTo>
                  <a:cubicBezTo>
                    <a:pt x="6248" y="11180"/>
                    <a:pt x="6201" y="11075"/>
                    <a:pt x="6131" y="10969"/>
                  </a:cubicBezTo>
                  <a:cubicBezTo>
                    <a:pt x="6014" y="10747"/>
                    <a:pt x="5850" y="10560"/>
                    <a:pt x="5710" y="10385"/>
                  </a:cubicBezTo>
                  <a:cubicBezTo>
                    <a:pt x="5546" y="10209"/>
                    <a:pt x="5429" y="10080"/>
                    <a:pt x="5324" y="9975"/>
                  </a:cubicBezTo>
                  <a:cubicBezTo>
                    <a:pt x="5219" y="9858"/>
                    <a:pt x="5183" y="9788"/>
                    <a:pt x="5102" y="9694"/>
                  </a:cubicBezTo>
                  <a:cubicBezTo>
                    <a:pt x="5078" y="9636"/>
                    <a:pt x="5043" y="9612"/>
                    <a:pt x="5020" y="9554"/>
                  </a:cubicBezTo>
                  <a:lnTo>
                    <a:pt x="4973" y="9484"/>
                  </a:lnTo>
                  <a:lnTo>
                    <a:pt x="4926" y="9390"/>
                  </a:lnTo>
                  <a:cubicBezTo>
                    <a:pt x="4809" y="9168"/>
                    <a:pt x="4692" y="8899"/>
                    <a:pt x="4634" y="8676"/>
                  </a:cubicBezTo>
                  <a:cubicBezTo>
                    <a:pt x="4563" y="8454"/>
                    <a:pt x="4540" y="8290"/>
                    <a:pt x="4517" y="7939"/>
                  </a:cubicBezTo>
                  <a:cubicBezTo>
                    <a:pt x="4505" y="7764"/>
                    <a:pt x="4493" y="7530"/>
                    <a:pt x="4458" y="7296"/>
                  </a:cubicBezTo>
                  <a:cubicBezTo>
                    <a:pt x="4423" y="7074"/>
                    <a:pt x="4376" y="6816"/>
                    <a:pt x="4306" y="6594"/>
                  </a:cubicBezTo>
                  <a:cubicBezTo>
                    <a:pt x="4224" y="6372"/>
                    <a:pt x="4142" y="6161"/>
                    <a:pt x="4049" y="5974"/>
                  </a:cubicBezTo>
                  <a:cubicBezTo>
                    <a:pt x="4014" y="5869"/>
                    <a:pt x="3955" y="5787"/>
                    <a:pt x="3908" y="5682"/>
                  </a:cubicBezTo>
                  <a:lnTo>
                    <a:pt x="3838" y="5529"/>
                  </a:lnTo>
                  <a:lnTo>
                    <a:pt x="3744" y="5389"/>
                  </a:lnTo>
                  <a:lnTo>
                    <a:pt x="3663" y="5237"/>
                  </a:lnTo>
                  <a:lnTo>
                    <a:pt x="3557" y="5097"/>
                  </a:lnTo>
                  <a:cubicBezTo>
                    <a:pt x="3499" y="5003"/>
                    <a:pt x="3429" y="4909"/>
                    <a:pt x="3347" y="4816"/>
                  </a:cubicBezTo>
                  <a:cubicBezTo>
                    <a:pt x="3206" y="4629"/>
                    <a:pt x="3031" y="4453"/>
                    <a:pt x="2879" y="4324"/>
                  </a:cubicBezTo>
                  <a:cubicBezTo>
                    <a:pt x="2727" y="4184"/>
                    <a:pt x="2586" y="4067"/>
                    <a:pt x="2493" y="3985"/>
                  </a:cubicBezTo>
                  <a:cubicBezTo>
                    <a:pt x="2387" y="3892"/>
                    <a:pt x="2294" y="3821"/>
                    <a:pt x="2212" y="3716"/>
                  </a:cubicBezTo>
                  <a:cubicBezTo>
                    <a:pt x="2142" y="3622"/>
                    <a:pt x="2048" y="3517"/>
                    <a:pt x="1966" y="3400"/>
                  </a:cubicBezTo>
                  <a:cubicBezTo>
                    <a:pt x="1884" y="3283"/>
                    <a:pt x="1802" y="3155"/>
                    <a:pt x="1732" y="3014"/>
                  </a:cubicBezTo>
                  <a:cubicBezTo>
                    <a:pt x="1580" y="2757"/>
                    <a:pt x="1463" y="2511"/>
                    <a:pt x="1393" y="2230"/>
                  </a:cubicBezTo>
                  <a:cubicBezTo>
                    <a:pt x="1299" y="1961"/>
                    <a:pt x="1276" y="1552"/>
                    <a:pt x="1147" y="1166"/>
                  </a:cubicBezTo>
                  <a:cubicBezTo>
                    <a:pt x="1030" y="768"/>
                    <a:pt x="820" y="417"/>
                    <a:pt x="597" y="113"/>
                  </a:cubicBezTo>
                  <a:cubicBezTo>
                    <a:pt x="555" y="44"/>
                    <a:pt x="493" y="1"/>
                    <a:pt x="4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979;p38">
              <a:extLst>
                <a:ext uri="{FF2B5EF4-FFF2-40B4-BE49-F238E27FC236}">
                  <a16:creationId xmlns:a16="http://schemas.microsoft.com/office/drawing/2014/main" id="{0C20255F-ECCD-67B1-E70E-7EE6B8E7AE3F}"/>
                </a:ext>
              </a:extLst>
            </p:cNvPr>
            <p:cNvSpPr/>
            <p:nvPr/>
          </p:nvSpPr>
          <p:spPr>
            <a:xfrm>
              <a:off x="4743491" y="1587676"/>
              <a:ext cx="180475" cy="416925"/>
            </a:xfrm>
            <a:custGeom>
              <a:avLst/>
              <a:gdLst/>
              <a:ahLst/>
              <a:cxnLst/>
              <a:rect l="l" t="t" r="r" b="b"/>
              <a:pathLst>
                <a:path w="7219" h="16677" extrusionOk="0">
                  <a:moveTo>
                    <a:pt x="480" y="204"/>
                  </a:moveTo>
                  <a:cubicBezTo>
                    <a:pt x="538" y="204"/>
                    <a:pt x="573" y="239"/>
                    <a:pt x="609" y="263"/>
                  </a:cubicBezTo>
                  <a:cubicBezTo>
                    <a:pt x="854" y="614"/>
                    <a:pt x="1030" y="953"/>
                    <a:pt x="1135" y="1292"/>
                  </a:cubicBezTo>
                  <a:cubicBezTo>
                    <a:pt x="1205" y="1503"/>
                    <a:pt x="1229" y="1725"/>
                    <a:pt x="1275" y="1936"/>
                  </a:cubicBezTo>
                  <a:cubicBezTo>
                    <a:pt x="1322" y="2088"/>
                    <a:pt x="1334" y="2240"/>
                    <a:pt x="1381" y="2357"/>
                  </a:cubicBezTo>
                  <a:cubicBezTo>
                    <a:pt x="1451" y="2649"/>
                    <a:pt x="1568" y="2895"/>
                    <a:pt x="1732" y="3176"/>
                  </a:cubicBezTo>
                  <a:cubicBezTo>
                    <a:pt x="1802" y="3305"/>
                    <a:pt x="1895" y="3445"/>
                    <a:pt x="1977" y="3574"/>
                  </a:cubicBezTo>
                  <a:cubicBezTo>
                    <a:pt x="2071" y="3691"/>
                    <a:pt x="2153" y="3808"/>
                    <a:pt x="2246" y="3890"/>
                  </a:cubicBezTo>
                  <a:cubicBezTo>
                    <a:pt x="2328" y="3995"/>
                    <a:pt x="2422" y="4065"/>
                    <a:pt x="2515" y="4159"/>
                  </a:cubicBezTo>
                  <a:lnTo>
                    <a:pt x="2574" y="4217"/>
                  </a:lnTo>
                  <a:cubicBezTo>
                    <a:pt x="2668" y="4287"/>
                    <a:pt x="2785" y="4393"/>
                    <a:pt x="2913" y="4510"/>
                  </a:cubicBezTo>
                  <a:cubicBezTo>
                    <a:pt x="3077" y="4650"/>
                    <a:pt x="3241" y="4825"/>
                    <a:pt x="3370" y="4989"/>
                  </a:cubicBezTo>
                  <a:lnTo>
                    <a:pt x="3393" y="5013"/>
                  </a:lnTo>
                  <a:cubicBezTo>
                    <a:pt x="3463" y="5106"/>
                    <a:pt x="3522" y="5176"/>
                    <a:pt x="3568" y="5270"/>
                  </a:cubicBezTo>
                  <a:lnTo>
                    <a:pt x="3662" y="5410"/>
                  </a:lnTo>
                  <a:lnTo>
                    <a:pt x="3837" y="5691"/>
                  </a:lnTo>
                  <a:lnTo>
                    <a:pt x="3908" y="5832"/>
                  </a:lnTo>
                  <a:cubicBezTo>
                    <a:pt x="3954" y="5937"/>
                    <a:pt x="4001" y="6031"/>
                    <a:pt x="4048" y="6124"/>
                  </a:cubicBezTo>
                  <a:cubicBezTo>
                    <a:pt x="4130" y="6335"/>
                    <a:pt x="4224" y="6545"/>
                    <a:pt x="4282" y="6744"/>
                  </a:cubicBezTo>
                  <a:cubicBezTo>
                    <a:pt x="4352" y="6931"/>
                    <a:pt x="4399" y="7154"/>
                    <a:pt x="4434" y="7434"/>
                  </a:cubicBezTo>
                  <a:cubicBezTo>
                    <a:pt x="4469" y="7657"/>
                    <a:pt x="4481" y="7867"/>
                    <a:pt x="4493" y="8066"/>
                  </a:cubicBezTo>
                  <a:cubicBezTo>
                    <a:pt x="4504" y="8417"/>
                    <a:pt x="4539" y="8593"/>
                    <a:pt x="4610" y="8827"/>
                  </a:cubicBezTo>
                  <a:cubicBezTo>
                    <a:pt x="4668" y="9014"/>
                    <a:pt x="4785" y="9295"/>
                    <a:pt x="4925" y="9552"/>
                  </a:cubicBezTo>
                  <a:lnTo>
                    <a:pt x="5042" y="9692"/>
                  </a:lnTo>
                  <a:cubicBezTo>
                    <a:pt x="5054" y="9727"/>
                    <a:pt x="5066" y="9774"/>
                    <a:pt x="5101" y="9798"/>
                  </a:cubicBezTo>
                  <a:cubicBezTo>
                    <a:pt x="5101" y="9809"/>
                    <a:pt x="5113" y="9833"/>
                    <a:pt x="5124" y="9844"/>
                  </a:cubicBezTo>
                  <a:lnTo>
                    <a:pt x="5159" y="9891"/>
                  </a:lnTo>
                  <a:cubicBezTo>
                    <a:pt x="5218" y="9961"/>
                    <a:pt x="5276" y="10043"/>
                    <a:pt x="5358" y="10137"/>
                  </a:cubicBezTo>
                  <a:cubicBezTo>
                    <a:pt x="5393" y="10184"/>
                    <a:pt x="5452" y="10219"/>
                    <a:pt x="5487" y="10277"/>
                  </a:cubicBezTo>
                  <a:cubicBezTo>
                    <a:pt x="5569" y="10359"/>
                    <a:pt x="5639" y="10441"/>
                    <a:pt x="5721" y="10546"/>
                  </a:cubicBezTo>
                  <a:cubicBezTo>
                    <a:pt x="5920" y="10769"/>
                    <a:pt x="6049" y="10944"/>
                    <a:pt x="6154" y="11120"/>
                  </a:cubicBezTo>
                  <a:cubicBezTo>
                    <a:pt x="6212" y="11190"/>
                    <a:pt x="6247" y="11260"/>
                    <a:pt x="6294" y="11354"/>
                  </a:cubicBezTo>
                  <a:lnTo>
                    <a:pt x="6329" y="11412"/>
                  </a:lnTo>
                  <a:cubicBezTo>
                    <a:pt x="6353" y="11482"/>
                    <a:pt x="6400" y="11552"/>
                    <a:pt x="6423" y="11623"/>
                  </a:cubicBezTo>
                  <a:lnTo>
                    <a:pt x="6470" y="11716"/>
                  </a:lnTo>
                  <a:cubicBezTo>
                    <a:pt x="6540" y="11892"/>
                    <a:pt x="6622" y="12091"/>
                    <a:pt x="6692" y="12313"/>
                  </a:cubicBezTo>
                  <a:cubicBezTo>
                    <a:pt x="6762" y="12547"/>
                    <a:pt x="6821" y="12757"/>
                    <a:pt x="6856" y="12956"/>
                  </a:cubicBezTo>
                  <a:cubicBezTo>
                    <a:pt x="6891" y="13202"/>
                    <a:pt x="6914" y="13436"/>
                    <a:pt x="6914" y="13647"/>
                  </a:cubicBezTo>
                  <a:cubicBezTo>
                    <a:pt x="6926" y="13752"/>
                    <a:pt x="6914" y="13822"/>
                    <a:pt x="6914" y="13904"/>
                  </a:cubicBezTo>
                  <a:lnTo>
                    <a:pt x="6891" y="14044"/>
                  </a:lnTo>
                  <a:cubicBezTo>
                    <a:pt x="6891" y="14103"/>
                    <a:pt x="6879" y="14173"/>
                    <a:pt x="6879" y="14232"/>
                  </a:cubicBezTo>
                  <a:lnTo>
                    <a:pt x="6879" y="14290"/>
                  </a:lnTo>
                  <a:cubicBezTo>
                    <a:pt x="6868" y="14430"/>
                    <a:pt x="6856" y="14536"/>
                    <a:pt x="6856" y="14653"/>
                  </a:cubicBezTo>
                  <a:cubicBezTo>
                    <a:pt x="6832" y="14828"/>
                    <a:pt x="6856" y="15015"/>
                    <a:pt x="6879" y="15238"/>
                  </a:cubicBezTo>
                  <a:cubicBezTo>
                    <a:pt x="6891" y="15284"/>
                    <a:pt x="6891" y="15343"/>
                    <a:pt x="6914" y="15401"/>
                  </a:cubicBezTo>
                  <a:cubicBezTo>
                    <a:pt x="6926" y="15518"/>
                    <a:pt x="6949" y="15635"/>
                    <a:pt x="6938" y="15752"/>
                  </a:cubicBezTo>
                  <a:cubicBezTo>
                    <a:pt x="6926" y="15869"/>
                    <a:pt x="6891" y="15975"/>
                    <a:pt x="6832" y="16068"/>
                  </a:cubicBezTo>
                  <a:cubicBezTo>
                    <a:pt x="6715" y="16267"/>
                    <a:pt x="6528" y="16396"/>
                    <a:pt x="6306" y="16443"/>
                  </a:cubicBezTo>
                  <a:cubicBezTo>
                    <a:pt x="6262" y="16451"/>
                    <a:pt x="6218" y="16455"/>
                    <a:pt x="6174" y="16455"/>
                  </a:cubicBezTo>
                  <a:cubicBezTo>
                    <a:pt x="5914" y="16455"/>
                    <a:pt x="5662" y="16312"/>
                    <a:pt x="5522" y="16092"/>
                  </a:cubicBezTo>
                  <a:cubicBezTo>
                    <a:pt x="5276" y="15682"/>
                    <a:pt x="5113" y="15296"/>
                    <a:pt x="5019" y="14898"/>
                  </a:cubicBezTo>
                  <a:cubicBezTo>
                    <a:pt x="4961" y="14711"/>
                    <a:pt x="4949" y="14512"/>
                    <a:pt x="4925" y="14337"/>
                  </a:cubicBezTo>
                  <a:lnTo>
                    <a:pt x="4879" y="13998"/>
                  </a:lnTo>
                  <a:lnTo>
                    <a:pt x="4867" y="13951"/>
                  </a:lnTo>
                  <a:cubicBezTo>
                    <a:pt x="4844" y="13892"/>
                    <a:pt x="4844" y="13834"/>
                    <a:pt x="4832" y="13787"/>
                  </a:cubicBezTo>
                  <a:cubicBezTo>
                    <a:pt x="4808" y="13647"/>
                    <a:pt x="4773" y="13530"/>
                    <a:pt x="4727" y="13424"/>
                  </a:cubicBezTo>
                  <a:cubicBezTo>
                    <a:pt x="4703" y="13307"/>
                    <a:pt x="4645" y="13190"/>
                    <a:pt x="4586" y="13062"/>
                  </a:cubicBezTo>
                  <a:cubicBezTo>
                    <a:pt x="4528" y="12933"/>
                    <a:pt x="4469" y="12793"/>
                    <a:pt x="4399" y="12676"/>
                  </a:cubicBezTo>
                  <a:cubicBezTo>
                    <a:pt x="4376" y="12664"/>
                    <a:pt x="4364" y="12652"/>
                    <a:pt x="4352" y="12617"/>
                  </a:cubicBezTo>
                  <a:cubicBezTo>
                    <a:pt x="4341" y="12594"/>
                    <a:pt x="4317" y="12547"/>
                    <a:pt x="4294" y="12523"/>
                  </a:cubicBezTo>
                  <a:cubicBezTo>
                    <a:pt x="4282" y="12500"/>
                    <a:pt x="4259" y="12477"/>
                    <a:pt x="4247" y="12465"/>
                  </a:cubicBezTo>
                  <a:cubicBezTo>
                    <a:pt x="4235" y="12430"/>
                    <a:pt x="4200" y="12406"/>
                    <a:pt x="4188" y="12383"/>
                  </a:cubicBezTo>
                  <a:cubicBezTo>
                    <a:pt x="4130" y="12301"/>
                    <a:pt x="4060" y="12231"/>
                    <a:pt x="3954" y="12126"/>
                  </a:cubicBezTo>
                  <a:lnTo>
                    <a:pt x="3592" y="11775"/>
                  </a:lnTo>
                  <a:cubicBezTo>
                    <a:pt x="3428" y="11611"/>
                    <a:pt x="3264" y="11424"/>
                    <a:pt x="3136" y="11248"/>
                  </a:cubicBezTo>
                  <a:lnTo>
                    <a:pt x="3112" y="11201"/>
                  </a:lnTo>
                  <a:cubicBezTo>
                    <a:pt x="3054" y="11120"/>
                    <a:pt x="2972" y="11026"/>
                    <a:pt x="2937" y="10944"/>
                  </a:cubicBezTo>
                  <a:lnTo>
                    <a:pt x="2843" y="10792"/>
                  </a:lnTo>
                  <a:lnTo>
                    <a:pt x="2679" y="10500"/>
                  </a:lnTo>
                  <a:lnTo>
                    <a:pt x="2609" y="10359"/>
                  </a:lnTo>
                  <a:cubicBezTo>
                    <a:pt x="2586" y="10266"/>
                    <a:pt x="2539" y="10160"/>
                    <a:pt x="2492" y="10067"/>
                  </a:cubicBezTo>
                  <a:cubicBezTo>
                    <a:pt x="2410" y="9833"/>
                    <a:pt x="2352" y="9622"/>
                    <a:pt x="2293" y="9423"/>
                  </a:cubicBezTo>
                  <a:cubicBezTo>
                    <a:pt x="2246" y="9213"/>
                    <a:pt x="2200" y="8979"/>
                    <a:pt x="2176" y="8721"/>
                  </a:cubicBezTo>
                  <a:cubicBezTo>
                    <a:pt x="2153" y="8522"/>
                    <a:pt x="2153" y="8312"/>
                    <a:pt x="2153" y="8090"/>
                  </a:cubicBezTo>
                  <a:cubicBezTo>
                    <a:pt x="2153" y="7727"/>
                    <a:pt x="2153" y="7563"/>
                    <a:pt x="2118" y="7317"/>
                  </a:cubicBezTo>
                  <a:cubicBezTo>
                    <a:pt x="2083" y="7107"/>
                    <a:pt x="2012" y="6849"/>
                    <a:pt x="1884" y="6522"/>
                  </a:cubicBezTo>
                  <a:lnTo>
                    <a:pt x="1802" y="6346"/>
                  </a:lnTo>
                  <a:cubicBezTo>
                    <a:pt x="1790" y="6300"/>
                    <a:pt x="1767" y="6276"/>
                    <a:pt x="1743" y="6229"/>
                  </a:cubicBezTo>
                  <a:lnTo>
                    <a:pt x="1685" y="6124"/>
                  </a:lnTo>
                  <a:cubicBezTo>
                    <a:pt x="1626" y="6042"/>
                    <a:pt x="1591" y="5937"/>
                    <a:pt x="1498" y="5832"/>
                  </a:cubicBezTo>
                  <a:cubicBezTo>
                    <a:pt x="1451" y="5773"/>
                    <a:pt x="1392" y="5715"/>
                    <a:pt x="1334" y="5644"/>
                  </a:cubicBezTo>
                  <a:cubicBezTo>
                    <a:pt x="1275" y="5574"/>
                    <a:pt x="1217" y="5504"/>
                    <a:pt x="1147" y="5410"/>
                  </a:cubicBezTo>
                  <a:cubicBezTo>
                    <a:pt x="1041" y="5270"/>
                    <a:pt x="901" y="5059"/>
                    <a:pt x="784" y="4861"/>
                  </a:cubicBezTo>
                  <a:cubicBezTo>
                    <a:pt x="679" y="4662"/>
                    <a:pt x="597" y="4463"/>
                    <a:pt x="515" y="4276"/>
                  </a:cubicBezTo>
                  <a:cubicBezTo>
                    <a:pt x="445" y="4042"/>
                    <a:pt x="386" y="3866"/>
                    <a:pt x="339" y="3691"/>
                  </a:cubicBezTo>
                  <a:cubicBezTo>
                    <a:pt x="281" y="3457"/>
                    <a:pt x="246" y="3258"/>
                    <a:pt x="222" y="3071"/>
                  </a:cubicBezTo>
                  <a:cubicBezTo>
                    <a:pt x="211" y="2837"/>
                    <a:pt x="199" y="2638"/>
                    <a:pt x="211" y="2439"/>
                  </a:cubicBezTo>
                  <a:cubicBezTo>
                    <a:pt x="222" y="2193"/>
                    <a:pt x="258" y="1994"/>
                    <a:pt x="281" y="1819"/>
                  </a:cubicBezTo>
                  <a:cubicBezTo>
                    <a:pt x="316" y="1667"/>
                    <a:pt x="328" y="1526"/>
                    <a:pt x="339" y="1398"/>
                  </a:cubicBezTo>
                  <a:cubicBezTo>
                    <a:pt x="375" y="1117"/>
                    <a:pt x="363" y="789"/>
                    <a:pt x="304" y="380"/>
                  </a:cubicBezTo>
                  <a:cubicBezTo>
                    <a:pt x="281" y="345"/>
                    <a:pt x="304" y="298"/>
                    <a:pt x="328" y="263"/>
                  </a:cubicBezTo>
                  <a:cubicBezTo>
                    <a:pt x="363" y="239"/>
                    <a:pt x="398" y="204"/>
                    <a:pt x="445" y="204"/>
                  </a:cubicBezTo>
                  <a:close/>
                  <a:moveTo>
                    <a:pt x="491" y="0"/>
                  </a:moveTo>
                  <a:cubicBezTo>
                    <a:pt x="471" y="0"/>
                    <a:pt x="452" y="2"/>
                    <a:pt x="433" y="5"/>
                  </a:cubicBezTo>
                  <a:cubicBezTo>
                    <a:pt x="328" y="17"/>
                    <a:pt x="234" y="64"/>
                    <a:pt x="176" y="146"/>
                  </a:cubicBezTo>
                  <a:cubicBezTo>
                    <a:pt x="117" y="239"/>
                    <a:pt x="94" y="333"/>
                    <a:pt x="105" y="438"/>
                  </a:cubicBezTo>
                  <a:cubicBezTo>
                    <a:pt x="164" y="836"/>
                    <a:pt x="176" y="1140"/>
                    <a:pt x="152" y="1409"/>
                  </a:cubicBezTo>
                  <a:cubicBezTo>
                    <a:pt x="141" y="1526"/>
                    <a:pt x="117" y="1655"/>
                    <a:pt x="94" y="1807"/>
                  </a:cubicBezTo>
                  <a:cubicBezTo>
                    <a:pt x="59" y="1994"/>
                    <a:pt x="35" y="2193"/>
                    <a:pt x="24" y="2451"/>
                  </a:cubicBezTo>
                  <a:cubicBezTo>
                    <a:pt x="0" y="2649"/>
                    <a:pt x="0" y="2872"/>
                    <a:pt x="35" y="3117"/>
                  </a:cubicBezTo>
                  <a:cubicBezTo>
                    <a:pt x="47" y="3328"/>
                    <a:pt x="94" y="3527"/>
                    <a:pt x="152" y="3761"/>
                  </a:cubicBezTo>
                  <a:cubicBezTo>
                    <a:pt x="199" y="3936"/>
                    <a:pt x="258" y="4124"/>
                    <a:pt x="339" y="4358"/>
                  </a:cubicBezTo>
                  <a:cubicBezTo>
                    <a:pt x="410" y="4568"/>
                    <a:pt x="503" y="4767"/>
                    <a:pt x="620" y="4978"/>
                  </a:cubicBezTo>
                  <a:cubicBezTo>
                    <a:pt x="737" y="5200"/>
                    <a:pt x="878" y="5399"/>
                    <a:pt x="995" y="5563"/>
                  </a:cubicBezTo>
                  <a:cubicBezTo>
                    <a:pt x="1065" y="5644"/>
                    <a:pt x="1135" y="5726"/>
                    <a:pt x="1193" y="5797"/>
                  </a:cubicBezTo>
                  <a:cubicBezTo>
                    <a:pt x="1229" y="5867"/>
                    <a:pt x="1287" y="5925"/>
                    <a:pt x="1334" y="5984"/>
                  </a:cubicBezTo>
                  <a:cubicBezTo>
                    <a:pt x="1404" y="6077"/>
                    <a:pt x="1451" y="6159"/>
                    <a:pt x="1509" y="6253"/>
                  </a:cubicBezTo>
                  <a:lnTo>
                    <a:pt x="1556" y="6335"/>
                  </a:lnTo>
                  <a:cubicBezTo>
                    <a:pt x="1580" y="6370"/>
                    <a:pt x="1603" y="6393"/>
                    <a:pt x="1615" y="6440"/>
                  </a:cubicBezTo>
                  <a:lnTo>
                    <a:pt x="1685" y="6615"/>
                  </a:lnTo>
                  <a:cubicBezTo>
                    <a:pt x="1814" y="6920"/>
                    <a:pt x="1895" y="7165"/>
                    <a:pt x="1919" y="7364"/>
                  </a:cubicBezTo>
                  <a:cubicBezTo>
                    <a:pt x="1966" y="7598"/>
                    <a:pt x="1966" y="7739"/>
                    <a:pt x="1954" y="8090"/>
                  </a:cubicBezTo>
                  <a:cubicBezTo>
                    <a:pt x="1942" y="8324"/>
                    <a:pt x="1954" y="8546"/>
                    <a:pt x="1966" y="8745"/>
                  </a:cubicBezTo>
                  <a:cubicBezTo>
                    <a:pt x="1989" y="9025"/>
                    <a:pt x="2036" y="9271"/>
                    <a:pt x="2094" y="9482"/>
                  </a:cubicBezTo>
                  <a:cubicBezTo>
                    <a:pt x="2153" y="9704"/>
                    <a:pt x="2223" y="9915"/>
                    <a:pt x="2317" y="10137"/>
                  </a:cubicBezTo>
                  <a:lnTo>
                    <a:pt x="2445" y="10441"/>
                  </a:lnTo>
                  <a:lnTo>
                    <a:pt x="2515" y="10605"/>
                  </a:lnTo>
                  <a:lnTo>
                    <a:pt x="2679" y="10909"/>
                  </a:lnTo>
                  <a:lnTo>
                    <a:pt x="2773" y="11061"/>
                  </a:lnTo>
                  <a:cubicBezTo>
                    <a:pt x="2820" y="11166"/>
                    <a:pt x="2890" y="11248"/>
                    <a:pt x="2948" y="11342"/>
                  </a:cubicBezTo>
                  <a:lnTo>
                    <a:pt x="2972" y="11377"/>
                  </a:lnTo>
                  <a:cubicBezTo>
                    <a:pt x="3112" y="11576"/>
                    <a:pt x="3288" y="11775"/>
                    <a:pt x="3440" y="11939"/>
                  </a:cubicBezTo>
                  <a:lnTo>
                    <a:pt x="3814" y="12301"/>
                  </a:lnTo>
                  <a:cubicBezTo>
                    <a:pt x="3896" y="12395"/>
                    <a:pt x="3966" y="12465"/>
                    <a:pt x="4025" y="12547"/>
                  </a:cubicBezTo>
                  <a:cubicBezTo>
                    <a:pt x="4048" y="12570"/>
                    <a:pt x="4060" y="12582"/>
                    <a:pt x="4071" y="12605"/>
                  </a:cubicBezTo>
                  <a:cubicBezTo>
                    <a:pt x="4083" y="12640"/>
                    <a:pt x="4107" y="12664"/>
                    <a:pt x="4118" y="12687"/>
                  </a:cubicBezTo>
                  <a:cubicBezTo>
                    <a:pt x="4142" y="12711"/>
                    <a:pt x="4153" y="12746"/>
                    <a:pt x="4177" y="12769"/>
                  </a:cubicBezTo>
                  <a:cubicBezTo>
                    <a:pt x="4188" y="12781"/>
                    <a:pt x="4200" y="12816"/>
                    <a:pt x="4212" y="12828"/>
                  </a:cubicBezTo>
                  <a:cubicBezTo>
                    <a:pt x="4294" y="12945"/>
                    <a:pt x="4352" y="13062"/>
                    <a:pt x="4411" y="13190"/>
                  </a:cubicBezTo>
                  <a:cubicBezTo>
                    <a:pt x="4469" y="13307"/>
                    <a:pt x="4504" y="13424"/>
                    <a:pt x="4551" y="13530"/>
                  </a:cubicBezTo>
                  <a:cubicBezTo>
                    <a:pt x="4586" y="13635"/>
                    <a:pt x="4610" y="13740"/>
                    <a:pt x="4645" y="13869"/>
                  </a:cubicBezTo>
                  <a:cubicBezTo>
                    <a:pt x="4656" y="13916"/>
                    <a:pt x="4656" y="13951"/>
                    <a:pt x="4668" y="14009"/>
                  </a:cubicBezTo>
                  <a:lnTo>
                    <a:pt x="4715" y="14384"/>
                  </a:lnTo>
                  <a:cubicBezTo>
                    <a:pt x="4738" y="14559"/>
                    <a:pt x="4762" y="14758"/>
                    <a:pt x="4820" y="14969"/>
                  </a:cubicBezTo>
                  <a:cubicBezTo>
                    <a:pt x="4925" y="15390"/>
                    <a:pt x="5078" y="15788"/>
                    <a:pt x="5347" y="16209"/>
                  </a:cubicBezTo>
                  <a:cubicBezTo>
                    <a:pt x="5522" y="16501"/>
                    <a:pt x="5838" y="16677"/>
                    <a:pt x="6177" y="16677"/>
                  </a:cubicBezTo>
                  <a:cubicBezTo>
                    <a:pt x="6236" y="16677"/>
                    <a:pt x="6294" y="16677"/>
                    <a:pt x="6411" y="16653"/>
                  </a:cubicBezTo>
                  <a:cubicBezTo>
                    <a:pt x="6692" y="16595"/>
                    <a:pt x="6938" y="16419"/>
                    <a:pt x="7090" y="16174"/>
                  </a:cubicBezTo>
                  <a:cubicBezTo>
                    <a:pt x="7160" y="16045"/>
                    <a:pt x="7207" y="15916"/>
                    <a:pt x="7219" y="15764"/>
                  </a:cubicBezTo>
                  <a:cubicBezTo>
                    <a:pt x="7219" y="15635"/>
                    <a:pt x="7207" y="15483"/>
                    <a:pt x="7172" y="15355"/>
                  </a:cubicBezTo>
                  <a:cubicBezTo>
                    <a:pt x="7160" y="15296"/>
                    <a:pt x="7148" y="15238"/>
                    <a:pt x="7148" y="15191"/>
                  </a:cubicBezTo>
                  <a:cubicBezTo>
                    <a:pt x="7113" y="14992"/>
                    <a:pt x="7102" y="14816"/>
                    <a:pt x="7113" y="14653"/>
                  </a:cubicBezTo>
                  <a:cubicBezTo>
                    <a:pt x="7113" y="14547"/>
                    <a:pt x="7125" y="14430"/>
                    <a:pt x="7148" y="14302"/>
                  </a:cubicBezTo>
                  <a:lnTo>
                    <a:pt x="7148" y="14243"/>
                  </a:lnTo>
                  <a:cubicBezTo>
                    <a:pt x="7148" y="14185"/>
                    <a:pt x="7160" y="14115"/>
                    <a:pt x="7160" y="14044"/>
                  </a:cubicBezTo>
                  <a:lnTo>
                    <a:pt x="7172" y="13904"/>
                  </a:lnTo>
                  <a:lnTo>
                    <a:pt x="7172" y="13647"/>
                  </a:lnTo>
                  <a:cubicBezTo>
                    <a:pt x="7172" y="13424"/>
                    <a:pt x="7148" y="13179"/>
                    <a:pt x="7102" y="12910"/>
                  </a:cubicBezTo>
                  <a:cubicBezTo>
                    <a:pt x="7055" y="12699"/>
                    <a:pt x="6996" y="12477"/>
                    <a:pt x="6926" y="12243"/>
                  </a:cubicBezTo>
                  <a:cubicBezTo>
                    <a:pt x="6856" y="12009"/>
                    <a:pt x="6762" y="11786"/>
                    <a:pt x="6692" y="11611"/>
                  </a:cubicBezTo>
                  <a:lnTo>
                    <a:pt x="6645" y="11529"/>
                  </a:lnTo>
                  <a:cubicBezTo>
                    <a:pt x="6598" y="11435"/>
                    <a:pt x="6575" y="11365"/>
                    <a:pt x="6528" y="11295"/>
                  </a:cubicBezTo>
                  <a:lnTo>
                    <a:pt x="6505" y="11237"/>
                  </a:lnTo>
                  <a:cubicBezTo>
                    <a:pt x="6458" y="11143"/>
                    <a:pt x="6411" y="11073"/>
                    <a:pt x="6353" y="10979"/>
                  </a:cubicBezTo>
                  <a:cubicBezTo>
                    <a:pt x="6247" y="10792"/>
                    <a:pt x="6107" y="10605"/>
                    <a:pt x="5920" y="10383"/>
                  </a:cubicBezTo>
                  <a:cubicBezTo>
                    <a:pt x="5826" y="10277"/>
                    <a:pt x="5744" y="10195"/>
                    <a:pt x="5663" y="10125"/>
                  </a:cubicBezTo>
                  <a:cubicBezTo>
                    <a:pt x="5627" y="10067"/>
                    <a:pt x="5581" y="10020"/>
                    <a:pt x="5534" y="9973"/>
                  </a:cubicBezTo>
                  <a:cubicBezTo>
                    <a:pt x="5452" y="9891"/>
                    <a:pt x="5405" y="9809"/>
                    <a:pt x="5347" y="9739"/>
                  </a:cubicBezTo>
                  <a:lnTo>
                    <a:pt x="5312" y="9716"/>
                  </a:lnTo>
                  <a:cubicBezTo>
                    <a:pt x="5300" y="9692"/>
                    <a:pt x="5300" y="9681"/>
                    <a:pt x="5288" y="9669"/>
                  </a:cubicBezTo>
                  <a:cubicBezTo>
                    <a:pt x="5276" y="9634"/>
                    <a:pt x="5241" y="9610"/>
                    <a:pt x="5230" y="9575"/>
                  </a:cubicBezTo>
                  <a:lnTo>
                    <a:pt x="5136" y="9435"/>
                  </a:lnTo>
                  <a:cubicBezTo>
                    <a:pt x="5007" y="9189"/>
                    <a:pt x="4902" y="8920"/>
                    <a:pt x="4844" y="8733"/>
                  </a:cubicBezTo>
                  <a:cubicBezTo>
                    <a:pt x="4773" y="8511"/>
                    <a:pt x="4762" y="8370"/>
                    <a:pt x="4738" y="8031"/>
                  </a:cubicBezTo>
                  <a:cubicBezTo>
                    <a:pt x="4727" y="7844"/>
                    <a:pt x="4715" y="7610"/>
                    <a:pt x="4692" y="7376"/>
                  </a:cubicBezTo>
                  <a:cubicBezTo>
                    <a:pt x="4645" y="7083"/>
                    <a:pt x="4586" y="6861"/>
                    <a:pt x="4528" y="6662"/>
                  </a:cubicBezTo>
                  <a:cubicBezTo>
                    <a:pt x="4446" y="6452"/>
                    <a:pt x="4376" y="6253"/>
                    <a:pt x="4270" y="6031"/>
                  </a:cubicBezTo>
                  <a:cubicBezTo>
                    <a:pt x="4235" y="5937"/>
                    <a:pt x="4188" y="5843"/>
                    <a:pt x="4130" y="5738"/>
                  </a:cubicBezTo>
                  <a:lnTo>
                    <a:pt x="4060" y="5586"/>
                  </a:lnTo>
                  <a:lnTo>
                    <a:pt x="3884" y="5293"/>
                  </a:lnTo>
                  <a:lnTo>
                    <a:pt x="3779" y="5153"/>
                  </a:lnTo>
                  <a:cubicBezTo>
                    <a:pt x="3720" y="5059"/>
                    <a:pt x="3650" y="4989"/>
                    <a:pt x="3592" y="4907"/>
                  </a:cubicBezTo>
                  <a:lnTo>
                    <a:pt x="3557" y="4872"/>
                  </a:lnTo>
                  <a:cubicBezTo>
                    <a:pt x="3416" y="4697"/>
                    <a:pt x="3253" y="4510"/>
                    <a:pt x="3077" y="4358"/>
                  </a:cubicBezTo>
                  <a:cubicBezTo>
                    <a:pt x="2948" y="4241"/>
                    <a:pt x="2831" y="4159"/>
                    <a:pt x="2726" y="4065"/>
                  </a:cubicBezTo>
                  <a:lnTo>
                    <a:pt x="2668" y="4030"/>
                  </a:lnTo>
                  <a:cubicBezTo>
                    <a:pt x="2562" y="3936"/>
                    <a:pt x="2480" y="3866"/>
                    <a:pt x="2398" y="3773"/>
                  </a:cubicBezTo>
                  <a:cubicBezTo>
                    <a:pt x="2317" y="3691"/>
                    <a:pt x="2223" y="3585"/>
                    <a:pt x="2153" y="3468"/>
                  </a:cubicBezTo>
                  <a:cubicBezTo>
                    <a:pt x="2071" y="3340"/>
                    <a:pt x="1989" y="3199"/>
                    <a:pt x="1919" y="3082"/>
                  </a:cubicBezTo>
                  <a:cubicBezTo>
                    <a:pt x="1778" y="2813"/>
                    <a:pt x="1661" y="2591"/>
                    <a:pt x="1580" y="2310"/>
                  </a:cubicBezTo>
                  <a:cubicBezTo>
                    <a:pt x="1556" y="2193"/>
                    <a:pt x="1521" y="2053"/>
                    <a:pt x="1498" y="1901"/>
                  </a:cubicBezTo>
                  <a:cubicBezTo>
                    <a:pt x="1451" y="1702"/>
                    <a:pt x="1404" y="1468"/>
                    <a:pt x="1334" y="1234"/>
                  </a:cubicBezTo>
                  <a:cubicBezTo>
                    <a:pt x="1229" y="860"/>
                    <a:pt x="1041" y="520"/>
                    <a:pt x="784" y="146"/>
                  </a:cubicBezTo>
                  <a:cubicBezTo>
                    <a:pt x="714" y="56"/>
                    <a:pt x="602" y="0"/>
                    <a:pt x="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980;p38">
              <a:extLst>
                <a:ext uri="{FF2B5EF4-FFF2-40B4-BE49-F238E27FC236}">
                  <a16:creationId xmlns:a16="http://schemas.microsoft.com/office/drawing/2014/main" id="{75665E54-2FBC-C0C7-6656-F65C841F17A5}"/>
                </a:ext>
              </a:extLst>
            </p:cNvPr>
            <p:cNvSpPr/>
            <p:nvPr/>
          </p:nvSpPr>
          <p:spPr>
            <a:xfrm>
              <a:off x="4770966" y="1678176"/>
              <a:ext cx="136325" cy="322450"/>
            </a:xfrm>
            <a:custGeom>
              <a:avLst/>
              <a:gdLst/>
              <a:ahLst/>
              <a:cxnLst/>
              <a:rect l="l" t="t" r="r" b="b"/>
              <a:pathLst>
                <a:path w="5453" h="12898" extrusionOk="0">
                  <a:moveTo>
                    <a:pt x="36" y="0"/>
                  </a:moveTo>
                  <a:cubicBezTo>
                    <a:pt x="1" y="12"/>
                    <a:pt x="1" y="24"/>
                    <a:pt x="13" y="24"/>
                  </a:cubicBezTo>
                  <a:cubicBezTo>
                    <a:pt x="71" y="305"/>
                    <a:pt x="235" y="585"/>
                    <a:pt x="399" y="819"/>
                  </a:cubicBezTo>
                  <a:cubicBezTo>
                    <a:pt x="504" y="972"/>
                    <a:pt x="621" y="1124"/>
                    <a:pt x="738" y="1264"/>
                  </a:cubicBezTo>
                  <a:cubicBezTo>
                    <a:pt x="867" y="1416"/>
                    <a:pt x="995" y="1545"/>
                    <a:pt x="1112" y="1673"/>
                  </a:cubicBezTo>
                  <a:cubicBezTo>
                    <a:pt x="1381" y="1954"/>
                    <a:pt x="1580" y="2247"/>
                    <a:pt x="1744" y="2586"/>
                  </a:cubicBezTo>
                  <a:cubicBezTo>
                    <a:pt x="1908" y="2902"/>
                    <a:pt x="2037" y="3253"/>
                    <a:pt x="2142" y="3604"/>
                  </a:cubicBezTo>
                  <a:cubicBezTo>
                    <a:pt x="2177" y="3779"/>
                    <a:pt x="2212" y="3978"/>
                    <a:pt x="2235" y="4154"/>
                  </a:cubicBezTo>
                  <a:cubicBezTo>
                    <a:pt x="2259" y="4329"/>
                    <a:pt x="2271" y="4505"/>
                    <a:pt x="2271" y="4692"/>
                  </a:cubicBezTo>
                  <a:cubicBezTo>
                    <a:pt x="2282" y="4867"/>
                    <a:pt x="2294" y="5054"/>
                    <a:pt x="2317" y="5242"/>
                  </a:cubicBezTo>
                  <a:cubicBezTo>
                    <a:pt x="2341" y="5441"/>
                    <a:pt x="2376" y="5628"/>
                    <a:pt x="2434" y="5803"/>
                  </a:cubicBezTo>
                  <a:cubicBezTo>
                    <a:pt x="2528" y="6166"/>
                    <a:pt x="2668" y="6517"/>
                    <a:pt x="2844" y="6856"/>
                  </a:cubicBezTo>
                  <a:cubicBezTo>
                    <a:pt x="2996" y="7195"/>
                    <a:pt x="3218" y="7500"/>
                    <a:pt x="3487" y="7780"/>
                  </a:cubicBezTo>
                  <a:cubicBezTo>
                    <a:pt x="3616" y="7921"/>
                    <a:pt x="3745" y="8049"/>
                    <a:pt x="3862" y="8190"/>
                  </a:cubicBezTo>
                  <a:cubicBezTo>
                    <a:pt x="3979" y="8330"/>
                    <a:pt x="4096" y="8459"/>
                    <a:pt x="4201" y="8623"/>
                  </a:cubicBezTo>
                  <a:cubicBezTo>
                    <a:pt x="4388" y="8915"/>
                    <a:pt x="4552" y="9254"/>
                    <a:pt x="4681" y="9605"/>
                  </a:cubicBezTo>
                  <a:cubicBezTo>
                    <a:pt x="4809" y="9956"/>
                    <a:pt x="4915" y="10307"/>
                    <a:pt x="4950" y="10670"/>
                  </a:cubicBezTo>
                  <a:cubicBezTo>
                    <a:pt x="4985" y="11033"/>
                    <a:pt x="4973" y="11407"/>
                    <a:pt x="5031" y="11781"/>
                  </a:cubicBezTo>
                  <a:cubicBezTo>
                    <a:pt x="5090" y="12168"/>
                    <a:pt x="5207" y="12518"/>
                    <a:pt x="5359" y="12869"/>
                  </a:cubicBezTo>
                  <a:cubicBezTo>
                    <a:pt x="5368" y="12887"/>
                    <a:pt x="5376" y="12897"/>
                    <a:pt x="5394" y="12897"/>
                  </a:cubicBezTo>
                  <a:cubicBezTo>
                    <a:pt x="5400" y="12897"/>
                    <a:pt x="5408" y="12896"/>
                    <a:pt x="5418" y="12893"/>
                  </a:cubicBezTo>
                  <a:cubicBezTo>
                    <a:pt x="5441" y="12881"/>
                    <a:pt x="5453" y="12869"/>
                    <a:pt x="5441" y="12834"/>
                  </a:cubicBezTo>
                  <a:cubicBezTo>
                    <a:pt x="5301" y="12495"/>
                    <a:pt x="5184" y="12144"/>
                    <a:pt x="5137" y="11781"/>
                  </a:cubicBezTo>
                  <a:cubicBezTo>
                    <a:pt x="5078" y="11419"/>
                    <a:pt x="5090" y="11056"/>
                    <a:pt x="5067" y="10670"/>
                  </a:cubicBezTo>
                  <a:cubicBezTo>
                    <a:pt x="5031" y="10296"/>
                    <a:pt x="4926" y="9921"/>
                    <a:pt x="4798" y="9570"/>
                  </a:cubicBezTo>
                  <a:cubicBezTo>
                    <a:pt x="4669" y="9219"/>
                    <a:pt x="4505" y="8892"/>
                    <a:pt x="4306" y="8564"/>
                  </a:cubicBezTo>
                  <a:cubicBezTo>
                    <a:pt x="4213" y="8400"/>
                    <a:pt x="4084" y="8260"/>
                    <a:pt x="3967" y="8108"/>
                  </a:cubicBezTo>
                  <a:cubicBezTo>
                    <a:pt x="3838" y="7968"/>
                    <a:pt x="3698" y="7839"/>
                    <a:pt x="3581" y="7698"/>
                  </a:cubicBezTo>
                  <a:cubicBezTo>
                    <a:pt x="3335" y="7441"/>
                    <a:pt x="3113" y="7137"/>
                    <a:pt x="2961" y="6809"/>
                  </a:cubicBezTo>
                  <a:cubicBezTo>
                    <a:pt x="2785" y="6493"/>
                    <a:pt x="2657" y="6142"/>
                    <a:pt x="2551" y="5792"/>
                  </a:cubicBezTo>
                  <a:cubicBezTo>
                    <a:pt x="2504" y="5616"/>
                    <a:pt x="2469" y="5417"/>
                    <a:pt x="2446" y="5242"/>
                  </a:cubicBezTo>
                  <a:cubicBezTo>
                    <a:pt x="2434" y="5066"/>
                    <a:pt x="2411" y="4891"/>
                    <a:pt x="2411" y="4704"/>
                  </a:cubicBezTo>
                  <a:cubicBezTo>
                    <a:pt x="2399" y="4528"/>
                    <a:pt x="2399" y="4341"/>
                    <a:pt x="2376" y="4154"/>
                  </a:cubicBezTo>
                  <a:cubicBezTo>
                    <a:pt x="2341" y="3955"/>
                    <a:pt x="2317" y="3768"/>
                    <a:pt x="2259" y="3592"/>
                  </a:cubicBezTo>
                  <a:cubicBezTo>
                    <a:pt x="2154" y="3229"/>
                    <a:pt x="2013" y="2878"/>
                    <a:pt x="1838" y="2539"/>
                  </a:cubicBezTo>
                  <a:cubicBezTo>
                    <a:pt x="1674" y="2200"/>
                    <a:pt x="1452" y="1896"/>
                    <a:pt x="1194" y="1615"/>
                  </a:cubicBezTo>
                  <a:cubicBezTo>
                    <a:pt x="1054" y="1475"/>
                    <a:pt x="925" y="1346"/>
                    <a:pt x="808" y="1205"/>
                  </a:cubicBezTo>
                  <a:cubicBezTo>
                    <a:pt x="691" y="1065"/>
                    <a:pt x="574" y="936"/>
                    <a:pt x="469" y="773"/>
                  </a:cubicBezTo>
                  <a:cubicBezTo>
                    <a:pt x="317" y="539"/>
                    <a:pt x="176" y="270"/>
                    <a:pt x="59" y="24"/>
                  </a:cubicBezTo>
                  <a:cubicBezTo>
                    <a:pt x="59" y="12"/>
                    <a:pt x="59" y="12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981;p38">
              <a:extLst>
                <a:ext uri="{FF2B5EF4-FFF2-40B4-BE49-F238E27FC236}">
                  <a16:creationId xmlns:a16="http://schemas.microsoft.com/office/drawing/2014/main" id="{C26D5B83-A3B1-2F60-0B7B-97525E8AB9E1}"/>
                </a:ext>
              </a:extLst>
            </p:cNvPr>
            <p:cNvSpPr/>
            <p:nvPr/>
          </p:nvSpPr>
          <p:spPr>
            <a:xfrm>
              <a:off x="4857266" y="1438351"/>
              <a:ext cx="102975" cy="559150"/>
            </a:xfrm>
            <a:custGeom>
              <a:avLst/>
              <a:gdLst/>
              <a:ahLst/>
              <a:cxnLst/>
              <a:rect l="l" t="t" r="r" b="b"/>
              <a:pathLst>
                <a:path w="4119" h="22366" extrusionOk="0">
                  <a:moveTo>
                    <a:pt x="2503" y="1"/>
                  </a:moveTo>
                  <a:cubicBezTo>
                    <a:pt x="2342" y="1"/>
                    <a:pt x="2204" y="100"/>
                    <a:pt x="2164" y="258"/>
                  </a:cubicBezTo>
                  <a:lnTo>
                    <a:pt x="2164" y="269"/>
                  </a:lnTo>
                  <a:cubicBezTo>
                    <a:pt x="2047" y="714"/>
                    <a:pt x="1919" y="1112"/>
                    <a:pt x="1732" y="1463"/>
                  </a:cubicBezTo>
                  <a:cubicBezTo>
                    <a:pt x="1556" y="1814"/>
                    <a:pt x="1310" y="2130"/>
                    <a:pt x="1053" y="2633"/>
                  </a:cubicBezTo>
                  <a:cubicBezTo>
                    <a:pt x="936" y="2878"/>
                    <a:pt x="842" y="3136"/>
                    <a:pt x="761" y="3405"/>
                  </a:cubicBezTo>
                  <a:cubicBezTo>
                    <a:pt x="679" y="3662"/>
                    <a:pt x="632" y="3931"/>
                    <a:pt x="585" y="4189"/>
                  </a:cubicBezTo>
                  <a:cubicBezTo>
                    <a:pt x="550" y="4458"/>
                    <a:pt x="527" y="4715"/>
                    <a:pt x="515" y="4984"/>
                  </a:cubicBezTo>
                  <a:cubicBezTo>
                    <a:pt x="515" y="5265"/>
                    <a:pt x="515" y="5534"/>
                    <a:pt x="550" y="5826"/>
                  </a:cubicBezTo>
                  <a:cubicBezTo>
                    <a:pt x="573" y="6119"/>
                    <a:pt x="632" y="6411"/>
                    <a:pt x="702" y="6692"/>
                  </a:cubicBezTo>
                  <a:cubicBezTo>
                    <a:pt x="784" y="6961"/>
                    <a:pt x="854" y="7172"/>
                    <a:pt x="901" y="7371"/>
                  </a:cubicBezTo>
                  <a:cubicBezTo>
                    <a:pt x="936" y="7558"/>
                    <a:pt x="971" y="7698"/>
                    <a:pt x="983" y="7850"/>
                  </a:cubicBezTo>
                  <a:cubicBezTo>
                    <a:pt x="983" y="7932"/>
                    <a:pt x="995" y="7991"/>
                    <a:pt x="995" y="8084"/>
                  </a:cubicBezTo>
                  <a:lnTo>
                    <a:pt x="995" y="8201"/>
                  </a:lnTo>
                  <a:lnTo>
                    <a:pt x="995" y="8330"/>
                  </a:lnTo>
                  <a:cubicBezTo>
                    <a:pt x="983" y="8669"/>
                    <a:pt x="971" y="9055"/>
                    <a:pt x="901" y="9348"/>
                  </a:cubicBezTo>
                  <a:cubicBezTo>
                    <a:pt x="831" y="9664"/>
                    <a:pt x="761" y="9851"/>
                    <a:pt x="573" y="10260"/>
                  </a:cubicBezTo>
                  <a:cubicBezTo>
                    <a:pt x="480" y="10483"/>
                    <a:pt x="386" y="10740"/>
                    <a:pt x="281" y="11032"/>
                  </a:cubicBezTo>
                  <a:cubicBezTo>
                    <a:pt x="187" y="11325"/>
                    <a:pt x="117" y="11653"/>
                    <a:pt x="82" y="11945"/>
                  </a:cubicBezTo>
                  <a:cubicBezTo>
                    <a:pt x="35" y="12237"/>
                    <a:pt x="0" y="12530"/>
                    <a:pt x="0" y="12799"/>
                  </a:cubicBezTo>
                  <a:lnTo>
                    <a:pt x="0" y="13232"/>
                  </a:lnTo>
                  <a:lnTo>
                    <a:pt x="0" y="13431"/>
                  </a:lnTo>
                  <a:lnTo>
                    <a:pt x="24" y="13653"/>
                  </a:lnTo>
                  <a:lnTo>
                    <a:pt x="35" y="13875"/>
                  </a:lnTo>
                  <a:lnTo>
                    <a:pt x="59" y="14109"/>
                  </a:lnTo>
                  <a:cubicBezTo>
                    <a:pt x="82" y="14250"/>
                    <a:pt x="117" y="14414"/>
                    <a:pt x="152" y="14554"/>
                  </a:cubicBezTo>
                  <a:cubicBezTo>
                    <a:pt x="222" y="14870"/>
                    <a:pt x="328" y="15174"/>
                    <a:pt x="433" y="15420"/>
                  </a:cubicBezTo>
                  <a:lnTo>
                    <a:pt x="679" y="16016"/>
                  </a:lnTo>
                  <a:cubicBezTo>
                    <a:pt x="737" y="16168"/>
                    <a:pt x="796" y="16297"/>
                    <a:pt x="819" y="16426"/>
                  </a:cubicBezTo>
                  <a:lnTo>
                    <a:pt x="866" y="16648"/>
                  </a:lnTo>
                  <a:cubicBezTo>
                    <a:pt x="878" y="16718"/>
                    <a:pt x="901" y="16812"/>
                    <a:pt x="913" y="16882"/>
                  </a:cubicBezTo>
                  <a:lnTo>
                    <a:pt x="959" y="17408"/>
                  </a:lnTo>
                  <a:cubicBezTo>
                    <a:pt x="971" y="17572"/>
                    <a:pt x="959" y="17748"/>
                    <a:pt x="959" y="17888"/>
                  </a:cubicBezTo>
                  <a:cubicBezTo>
                    <a:pt x="936" y="18052"/>
                    <a:pt x="924" y="18181"/>
                    <a:pt x="901" y="18344"/>
                  </a:cubicBezTo>
                  <a:cubicBezTo>
                    <a:pt x="878" y="18438"/>
                    <a:pt x="854" y="18520"/>
                    <a:pt x="842" y="18613"/>
                  </a:cubicBezTo>
                  <a:lnTo>
                    <a:pt x="749" y="18929"/>
                  </a:lnTo>
                  <a:cubicBezTo>
                    <a:pt x="690" y="19163"/>
                    <a:pt x="608" y="19456"/>
                    <a:pt x="562" y="19748"/>
                  </a:cubicBezTo>
                  <a:cubicBezTo>
                    <a:pt x="456" y="20345"/>
                    <a:pt x="491" y="20918"/>
                    <a:pt x="573" y="21433"/>
                  </a:cubicBezTo>
                  <a:cubicBezTo>
                    <a:pt x="644" y="21866"/>
                    <a:pt x="983" y="22240"/>
                    <a:pt x="1439" y="22334"/>
                  </a:cubicBezTo>
                  <a:cubicBezTo>
                    <a:pt x="1521" y="22355"/>
                    <a:pt x="1605" y="22365"/>
                    <a:pt x="1688" y="22365"/>
                  </a:cubicBezTo>
                  <a:cubicBezTo>
                    <a:pt x="1926" y="22365"/>
                    <a:pt x="2164" y="22282"/>
                    <a:pt x="2363" y="22135"/>
                  </a:cubicBezTo>
                  <a:cubicBezTo>
                    <a:pt x="2492" y="22030"/>
                    <a:pt x="2597" y="21913"/>
                    <a:pt x="2668" y="21772"/>
                  </a:cubicBezTo>
                  <a:cubicBezTo>
                    <a:pt x="2773" y="21562"/>
                    <a:pt x="2796" y="21316"/>
                    <a:pt x="2855" y="21094"/>
                  </a:cubicBezTo>
                  <a:cubicBezTo>
                    <a:pt x="2913" y="20860"/>
                    <a:pt x="2983" y="20637"/>
                    <a:pt x="3089" y="20427"/>
                  </a:cubicBezTo>
                  <a:cubicBezTo>
                    <a:pt x="3159" y="20275"/>
                    <a:pt x="3241" y="20146"/>
                    <a:pt x="3334" y="19959"/>
                  </a:cubicBezTo>
                  <a:cubicBezTo>
                    <a:pt x="3393" y="19865"/>
                    <a:pt x="3440" y="19748"/>
                    <a:pt x="3498" y="19643"/>
                  </a:cubicBezTo>
                  <a:cubicBezTo>
                    <a:pt x="3557" y="19526"/>
                    <a:pt x="3615" y="19409"/>
                    <a:pt x="3674" y="19269"/>
                  </a:cubicBezTo>
                  <a:cubicBezTo>
                    <a:pt x="3791" y="19000"/>
                    <a:pt x="3884" y="18695"/>
                    <a:pt x="3954" y="18403"/>
                  </a:cubicBezTo>
                  <a:cubicBezTo>
                    <a:pt x="4025" y="18110"/>
                    <a:pt x="4060" y="17818"/>
                    <a:pt x="4083" y="17537"/>
                  </a:cubicBezTo>
                  <a:cubicBezTo>
                    <a:pt x="4118" y="17268"/>
                    <a:pt x="4118" y="16987"/>
                    <a:pt x="4118" y="16707"/>
                  </a:cubicBezTo>
                  <a:cubicBezTo>
                    <a:pt x="4118" y="16566"/>
                    <a:pt x="4118" y="16414"/>
                    <a:pt x="4095" y="16274"/>
                  </a:cubicBezTo>
                  <a:cubicBezTo>
                    <a:pt x="4083" y="16122"/>
                    <a:pt x="4071" y="15981"/>
                    <a:pt x="4036" y="15817"/>
                  </a:cubicBezTo>
                  <a:cubicBezTo>
                    <a:pt x="4001" y="15513"/>
                    <a:pt x="3908" y="15197"/>
                    <a:pt x="3826" y="14928"/>
                  </a:cubicBezTo>
                  <a:cubicBezTo>
                    <a:pt x="3720" y="14647"/>
                    <a:pt x="3627" y="14425"/>
                    <a:pt x="3568" y="14250"/>
                  </a:cubicBezTo>
                  <a:cubicBezTo>
                    <a:pt x="3498" y="14074"/>
                    <a:pt x="3475" y="13946"/>
                    <a:pt x="3440" y="13817"/>
                  </a:cubicBezTo>
                  <a:cubicBezTo>
                    <a:pt x="3440" y="13758"/>
                    <a:pt x="3416" y="13676"/>
                    <a:pt x="3416" y="13606"/>
                  </a:cubicBezTo>
                  <a:lnTo>
                    <a:pt x="3393" y="13501"/>
                  </a:lnTo>
                  <a:lnTo>
                    <a:pt x="3381" y="13384"/>
                  </a:lnTo>
                  <a:cubicBezTo>
                    <a:pt x="3369" y="13068"/>
                    <a:pt x="3369" y="12682"/>
                    <a:pt x="3393" y="12390"/>
                  </a:cubicBezTo>
                  <a:cubicBezTo>
                    <a:pt x="3428" y="12085"/>
                    <a:pt x="3475" y="11898"/>
                    <a:pt x="3627" y="11477"/>
                  </a:cubicBezTo>
                  <a:cubicBezTo>
                    <a:pt x="3709" y="11255"/>
                    <a:pt x="3802" y="10974"/>
                    <a:pt x="3884" y="10682"/>
                  </a:cubicBezTo>
                  <a:cubicBezTo>
                    <a:pt x="3954" y="10389"/>
                    <a:pt x="4013" y="10073"/>
                    <a:pt x="4036" y="9781"/>
                  </a:cubicBezTo>
                  <a:cubicBezTo>
                    <a:pt x="4071" y="9465"/>
                    <a:pt x="4083" y="9196"/>
                    <a:pt x="4071" y="8915"/>
                  </a:cubicBezTo>
                  <a:cubicBezTo>
                    <a:pt x="4060" y="8786"/>
                    <a:pt x="4060" y="8634"/>
                    <a:pt x="4036" y="8505"/>
                  </a:cubicBezTo>
                  <a:lnTo>
                    <a:pt x="4025" y="8295"/>
                  </a:lnTo>
                  <a:lnTo>
                    <a:pt x="4001" y="8084"/>
                  </a:lnTo>
                  <a:lnTo>
                    <a:pt x="3966" y="7862"/>
                  </a:lnTo>
                  <a:lnTo>
                    <a:pt x="3919" y="7640"/>
                  </a:lnTo>
                  <a:cubicBezTo>
                    <a:pt x="3908" y="7499"/>
                    <a:pt x="3861" y="7347"/>
                    <a:pt x="3826" y="7207"/>
                  </a:cubicBezTo>
                  <a:cubicBezTo>
                    <a:pt x="3744" y="6914"/>
                    <a:pt x="3627" y="6622"/>
                    <a:pt x="3510" y="6388"/>
                  </a:cubicBezTo>
                  <a:cubicBezTo>
                    <a:pt x="3393" y="6154"/>
                    <a:pt x="3299" y="5955"/>
                    <a:pt x="3217" y="5803"/>
                  </a:cubicBezTo>
                  <a:cubicBezTo>
                    <a:pt x="3135" y="5639"/>
                    <a:pt x="3065" y="5511"/>
                    <a:pt x="3018" y="5347"/>
                  </a:cubicBezTo>
                  <a:cubicBezTo>
                    <a:pt x="2960" y="5195"/>
                    <a:pt x="2913" y="5031"/>
                    <a:pt x="2866" y="4844"/>
                  </a:cubicBezTo>
                  <a:lnTo>
                    <a:pt x="2784" y="4282"/>
                  </a:lnTo>
                  <a:cubicBezTo>
                    <a:pt x="2738" y="3896"/>
                    <a:pt x="2726" y="3545"/>
                    <a:pt x="2773" y="3182"/>
                  </a:cubicBezTo>
                  <a:cubicBezTo>
                    <a:pt x="2796" y="2820"/>
                    <a:pt x="2960" y="2340"/>
                    <a:pt x="3007" y="1790"/>
                  </a:cubicBezTo>
                  <a:cubicBezTo>
                    <a:pt x="3065" y="1264"/>
                    <a:pt x="3007" y="761"/>
                    <a:pt x="2890" y="293"/>
                  </a:cubicBezTo>
                  <a:cubicBezTo>
                    <a:pt x="2855" y="176"/>
                    <a:pt x="2773" y="70"/>
                    <a:pt x="2597" y="12"/>
                  </a:cubicBezTo>
                  <a:cubicBezTo>
                    <a:pt x="2566" y="5"/>
                    <a:pt x="2534" y="1"/>
                    <a:pt x="25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982;p38">
              <a:extLst>
                <a:ext uri="{FF2B5EF4-FFF2-40B4-BE49-F238E27FC236}">
                  <a16:creationId xmlns:a16="http://schemas.microsoft.com/office/drawing/2014/main" id="{0E55EF23-83D9-A192-FA68-0C1236DA1D12}"/>
                </a:ext>
              </a:extLst>
            </p:cNvPr>
            <p:cNvSpPr/>
            <p:nvPr/>
          </p:nvSpPr>
          <p:spPr>
            <a:xfrm>
              <a:off x="4856091" y="1435726"/>
              <a:ext cx="108825" cy="564500"/>
            </a:xfrm>
            <a:custGeom>
              <a:avLst/>
              <a:gdLst/>
              <a:ahLst/>
              <a:cxnLst/>
              <a:rect l="l" t="t" r="r" b="b"/>
              <a:pathLst>
                <a:path w="4353" h="22580" extrusionOk="0">
                  <a:moveTo>
                    <a:pt x="2703" y="187"/>
                  </a:moveTo>
                  <a:cubicBezTo>
                    <a:pt x="2785" y="199"/>
                    <a:pt x="2855" y="281"/>
                    <a:pt x="2878" y="363"/>
                  </a:cubicBezTo>
                  <a:cubicBezTo>
                    <a:pt x="2995" y="901"/>
                    <a:pt x="3030" y="1392"/>
                    <a:pt x="2995" y="1837"/>
                  </a:cubicBezTo>
                  <a:cubicBezTo>
                    <a:pt x="2960" y="2129"/>
                    <a:pt x="2902" y="2422"/>
                    <a:pt x="2843" y="2679"/>
                  </a:cubicBezTo>
                  <a:cubicBezTo>
                    <a:pt x="2796" y="2878"/>
                    <a:pt x="2761" y="3065"/>
                    <a:pt x="2738" y="3229"/>
                  </a:cubicBezTo>
                  <a:cubicBezTo>
                    <a:pt x="2679" y="3615"/>
                    <a:pt x="2715" y="3943"/>
                    <a:pt x="2761" y="4352"/>
                  </a:cubicBezTo>
                  <a:cubicBezTo>
                    <a:pt x="2773" y="4551"/>
                    <a:pt x="2796" y="4738"/>
                    <a:pt x="2843" y="4937"/>
                  </a:cubicBezTo>
                  <a:cubicBezTo>
                    <a:pt x="2890" y="5136"/>
                    <a:pt x="2937" y="5288"/>
                    <a:pt x="2995" y="5452"/>
                  </a:cubicBezTo>
                  <a:cubicBezTo>
                    <a:pt x="3030" y="5604"/>
                    <a:pt x="3112" y="5744"/>
                    <a:pt x="3182" y="5896"/>
                  </a:cubicBezTo>
                  <a:lnTo>
                    <a:pt x="3229" y="5978"/>
                  </a:lnTo>
                  <a:lnTo>
                    <a:pt x="3487" y="6505"/>
                  </a:lnTo>
                  <a:cubicBezTo>
                    <a:pt x="3604" y="6750"/>
                    <a:pt x="3721" y="7031"/>
                    <a:pt x="3791" y="7300"/>
                  </a:cubicBezTo>
                  <a:lnTo>
                    <a:pt x="3814" y="7359"/>
                  </a:lnTo>
                  <a:cubicBezTo>
                    <a:pt x="3838" y="7476"/>
                    <a:pt x="3873" y="7604"/>
                    <a:pt x="3896" y="7721"/>
                  </a:cubicBezTo>
                  <a:lnTo>
                    <a:pt x="3943" y="7944"/>
                  </a:lnTo>
                  <a:lnTo>
                    <a:pt x="4001" y="8365"/>
                  </a:lnTo>
                  <a:lnTo>
                    <a:pt x="4013" y="8564"/>
                  </a:lnTo>
                  <a:cubicBezTo>
                    <a:pt x="4013" y="8704"/>
                    <a:pt x="4025" y="8833"/>
                    <a:pt x="4025" y="8973"/>
                  </a:cubicBezTo>
                  <a:cubicBezTo>
                    <a:pt x="4025" y="9289"/>
                    <a:pt x="4025" y="9546"/>
                    <a:pt x="4001" y="9827"/>
                  </a:cubicBezTo>
                  <a:cubicBezTo>
                    <a:pt x="3966" y="10073"/>
                    <a:pt x="3931" y="10365"/>
                    <a:pt x="3838" y="10716"/>
                  </a:cubicBezTo>
                  <a:cubicBezTo>
                    <a:pt x="3767" y="10997"/>
                    <a:pt x="3662" y="11278"/>
                    <a:pt x="3592" y="11488"/>
                  </a:cubicBezTo>
                  <a:cubicBezTo>
                    <a:pt x="3440" y="11921"/>
                    <a:pt x="3381" y="12120"/>
                    <a:pt x="3358" y="12448"/>
                  </a:cubicBezTo>
                  <a:cubicBezTo>
                    <a:pt x="3311" y="12705"/>
                    <a:pt x="3311" y="13091"/>
                    <a:pt x="3346" y="13454"/>
                  </a:cubicBezTo>
                  <a:lnTo>
                    <a:pt x="3358" y="13583"/>
                  </a:lnTo>
                  <a:lnTo>
                    <a:pt x="3370" y="13688"/>
                  </a:lnTo>
                  <a:cubicBezTo>
                    <a:pt x="3381" y="13735"/>
                    <a:pt x="3381" y="13793"/>
                    <a:pt x="3405" y="13828"/>
                  </a:cubicBezTo>
                  <a:cubicBezTo>
                    <a:pt x="3405" y="13863"/>
                    <a:pt x="3416" y="13875"/>
                    <a:pt x="3416" y="13910"/>
                  </a:cubicBezTo>
                  <a:lnTo>
                    <a:pt x="3428" y="13969"/>
                  </a:lnTo>
                  <a:cubicBezTo>
                    <a:pt x="3463" y="14062"/>
                    <a:pt x="3487" y="14203"/>
                    <a:pt x="3545" y="14343"/>
                  </a:cubicBezTo>
                  <a:cubicBezTo>
                    <a:pt x="3580" y="14413"/>
                    <a:pt x="3604" y="14507"/>
                    <a:pt x="3639" y="14589"/>
                  </a:cubicBezTo>
                  <a:cubicBezTo>
                    <a:pt x="3674" y="14729"/>
                    <a:pt x="3721" y="14858"/>
                    <a:pt x="3779" y="15022"/>
                  </a:cubicBezTo>
                  <a:cubicBezTo>
                    <a:pt x="3896" y="15349"/>
                    <a:pt x="3955" y="15630"/>
                    <a:pt x="4001" y="15899"/>
                  </a:cubicBezTo>
                  <a:lnTo>
                    <a:pt x="4048" y="16250"/>
                  </a:lnTo>
                  <a:lnTo>
                    <a:pt x="4060" y="16332"/>
                  </a:lnTo>
                  <a:cubicBezTo>
                    <a:pt x="4072" y="16437"/>
                    <a:pt x="4072" y="16542"/>
                    <a:pt x="4072" y="16636"/>
                  </a:cubicBezTo>
                  <a:lnTo>
                    <a:pt x="4072" y="16753"/>
                  </a:lnTo>
                  <a:cubicBezTo>
                    <a:pt x="4072" y="16987"/>
                    <a:pt x="4072" y="17279"/>
                    <a:pt x="4048" y="17572"/>
                  </a:cubicBezTo>
                  <a:cubicBezTo>
                    <a:pt x="4013" y="17888"/>
                    <a:pt x="3966" y="18157"/>
                    <a:pt x="3908" y="18426"/>
                  </a:cubicBezTo>
                  <a:cubicBezTo>
                    <a:pt x="3838" y="18742"/>
                    <a:pt x="3756" y="19023"/>
                    <a:pt x="3650" y="19268"/>
                  </a:cubicBezTo>
                  <a:cubicBezTo>
                    <a:pt x="3604" y="19385"/>
                    <a:pt x="3557" y="19479"/>
                    <a:pt x="3522" y="19584"/>
                  </a:cubicBezTo>
                  <a:lnTo>
                    <a:pt x="3440" y="19725"/>
                  </a:lnTo>
                  <a:cubicBezTo>
                    <a:pt x="3405" y="19795"/>
                    <a:pt x="3370" y="19877"/>
                    <a:pt x="3323" y="19947"/>
                  </a:cubicBezTo>
                  <a:lnTo>
                    <a:pt x="3299" y="20005"/>
                  </a:lnTo>
                  <a:cubicBezTo>
                    <a:pt x="3206" y="20169"/>
                    <a:pt x="3136" y="20286"/>
                    <a:pt x="3077" y="20415"/>
                  </a:cubicBezTo>
                  <a:cubicBezTo>
                    <a:pt x="2972" y="20614"/>
                    <a:pt x="2902" y="20836"/>
                    <a:pt x="2831" y="21117"/>
                  </a:cubicBezTo>
                  <a:cubicBezTo>
                    <a:pt x="2820" y="21175"/>
                    <a:pt x="2796" y="21245"/>
                    <a:pt x="2785" y="21316"/>
                  </a:cubicBezTo>
                  <a:cubicBezTo>
                    <a:pt x="2761" y="21479"/>
                    <a:pt x="2726" y="21643"/>
                    <a:pt x="2656" y="21772"/>
                  </a:cubicBezTo>
                  <a:cubicBezTo>
                    <a:pt x="2586" y="21901"/>
                    <a:pt x="2492" y="22018"/>
                    <a:pt x="2375" y="22111"/>
                  </a:cubicBezTo>
                  <a:cubicBezTo>
                    <a:pt x="2196" y="22246"/>
                    <a:pt x="1975" y="22319"/>
                    <a:pt x="1749" y="22319"/>
                  </a:cubicBezTo>
                  <a:cubicBezTo>
                    <a:pt x="1681" y="22319"/>
                    <a:pt x="1613" y="22312"/>
                    <a:pt x="1545" y="22298"/>
                  </a:cubicBezTo>
                  <a:cubicBezTo>
                    <a:pt x="1147" y="22205"/>
                    <a:pt x="831" y="21889"/>
                    <a:pt x="772" y="21479"/>
                  </a:cubicBezTo>
                  <a:cubicBezTo>
                    <a:pt x="667" y="20894"/>
                    <a:pt x="667" y="20356"/>
                    <a:pt x="749" y="19842"/>
                  </a:cubicBezTo>
                  <a:cubicBezTo>
                    <a:pt x="784" y="19596"/>
                    <a:pt x="854" y="19339"/>
                    <a:pt x="913" y="19128"/>
                  </a:cubicBezTo>
                  <a:lnTo>
                    <a:pt x="1030" y="18718"/>
                  </a:lnTo>
                  <a:lnTo>
                    <a:pt x="1042" y="18660"/>
                  </a:lnTo>
                  <a:cubicBezTo>
                    <a:pt x="1065" y="18590"/>
                    <a:pt x="1077" y="18508"/>
                    <a:pt x="1088" y="18449"/>
                  </a:cubicBezTo>
                  <a:cubicBezTo>
                    <a:pt x="1135" y="18274"/>
                    <a:pt x="1147" y="18134"/>
                    <a:pt x="1147" y="17981"/>
                  </a:cubicBezTo>
                  <a:cubicBezTo>
                    <a:pt x="1147" y="17841"/>
                    <a:pt x="1159" y="17666"/>
                    <a:pt x="1147" y="17490"/>
                  </a:cubicBezTo>
                  <a:cubicBezTo>
                    <a:pt x="1135" y="17291"/>
                    <a:pt x="1123" y="17127"/>
                    <a:pt x="1100" y="16940"/>
                  </a:cubicBezTo>
                  <a:cubicBezTo>
                    <a:pt x="1100" y="16905"/>
                    <a:pt x="1088" y="16870"/>
                    <a:pt x="1088" y="16847"/>
                  </a:cubicBezTo>
                  <a:cubicBezTo>
                    <a:pt x="1077" y="16800"/>
                    <a:pt x="1077" y="16753"/>
                    <a:pt x="1065" y="16695"/>
                  </a:cubicBezTo>
                  <a:cubicBezTo>
                    <a:pt x="1065" y="16671"/>
                    <a:pt x="1042" y="16636"/>
                    <a:pt x="1042" y="16613"/>
                  </a:cubicBezTo>
                  <a:cubicBezTo>
                    <a:pt x="1030" y="16566"/>
                    <a:pt x="1030" y="16519"/>
                    <a:pt x="1018" y="16496"/>
                  </a:cubicBezTo>
                  <a:cubicBezTo>
                    <a:pt x="983" y="16355"/>
                    <a:pt x="925" y="16227"/>
                    <a:pt x="866" y="16063"/>
                  </a:cubicBezTo>
                  <a:lnTo>
                    <a:pt x="620" y="15466"/>
                  </a:lnTo>
                  <a:cubicBezTo>
                    <a:pt x="515" y="15209"/>
                    <a:pt x="421" y="14893"/>
                    <a:pt x="363" y="14624"/>
                  </a:cubicBezTo>
                  <a:lnTo>
                    <a:pt x="340" y="14565"/>
                  </a:lnTo>
                  <a:cubicBezTo>
                    <a:pt x="316" y="14425"/>
                    <a:pt x="281" y="14296"/>
                    <a:pt x="269" y="14168"/>
                  </a:cubicBezTo>
                  <a:lnTo>
                    <a:pt x="246" y="13945"/>
                  </a:lnTo>
                  <a:lnTo>
                    <a:pt x="199" y="13512"/>
                  </a:lnTo>
                  <a:lnTo>
                    <a:pt x="199" y="13302"/>
                  </a:lnTo>
                  <a:lnTo>
                    <a:pt x="199" y="12892"/>
                  </a:lnTo>
                  <a:cubicBezTo>
                    <a:pt x="211" y="12588"/>
                    <a:pt x="223" y="12307"/>
                    <a:pt x="269" y="12038"/>
                  </a:cubicBezTo>
                  <a:cubicBezTo>
                    <a:pt x="304" y="11769"/>
                    <a:pt x="375" y="11465"/>
                    <a:pt x="480" y="11137"/>
                  </a:cubicBezTo>
                  <a:cubicBezTo>
                    <a:pt x="550" y="10903"/>
                    <a:pt x="655" y="10646"/>
                    <a:pt x="772" y="10377"/>
                  </a:cubicBezTo>
                  <a:cubicBezTo>
                    <a:pt x="960" y="9968"/>
                    <a:pt x="1042" y="9769"/>
                    <a:pt x="1100" y="9465"/>
                  </a:cubicBezTo>
                  <a:cubicBezTo>
                    <a:pt x="1159" y="9207"/>
                    <a:pt x="1194" y="8856"/>
                    <a:pt x="1205" y="8423"/>
                  </a:cubicBezTo>
                  <a:lnTo>
                    <a:pt x="1205" y="8295"/>
                  </a:lnTo>
                  <a:lnTo>
                    <a:pt x="1205" y="8178"/>
                  </a:lnTo>
                  <a:cubicBezTo>
                    <a:pt x="1205" y="8107"/>
                    <a:pt x="1194" y="8061"/>
                    <a:pt x="1194" y="8002"/>
                  </a:cubicBezTo>
                  <a:lnTo>
                    <a:pt x="1194" y="7920"/>
                  </a:lnTo>
                  <a:lnTo>
                    <a:pt x="1182" y="7862"/>
                  </a:lnTo>
                  <a:cubicBezTo>
                    <a:pt x="1147" y="7745"/>
                    <a:pt x="1135" y="7604"/>
                    <a:pt x="1088" y="7441"/>
                  </a:cubicBezTo>
                  <a:cubicBezTo>
                    <a:pt x="1065" y="7359"/>
                    <a:pt x="1030" y="7253"/>
                    <a:pt x="1006" y="7136"/>
                  </a:cubicBezTo>
                  <a:cubicBezTo>
                    <a:pt x="971" y="7031"/>
                    <a:pt x="925" y="6902"/>
                    <a:pt x="901" y="6774"/>
                  </a:cubicBezTo>
                  <a:cubicBezTo>
                    <a:pt x="843" y="6540"/>
                    <a:pt x="772" y="6224"/>
                    <a:pt x="737" y="5920"/>
                  </a:cubicBezTo>
                  <a:cubicBezTo>
                    <a:pt x="691" y="5639"/>
                    <a:pt x="691" y="5370"/>
                    <a:pt x="714" y="5101"/>
                  </a:cubicBezTo>
                  <a:cubicBezTo>
                    <a:pt x="726" y="4797"/>
                    <a:pt x="737" y="4563"/>
                    <a:pt x="784" y="4329"/>
                  </a:cubicBezTo>
                  <a:cubicBezTo>
                    <a:pt x="831" y="4036"/>
                    <a:pt x="866" y="3790"/>
                    <a:pt x="948" y="3556"/>
                  </a:cubicBezTo>
                  <a:cubicBezTo>
                    <a:pt x="1030" y="3241"/>
                    <a:pt x="1135" y="2995"/>
                    <a:pt x="1240" y="2796"/>
                  </a:cubicBezTo>
                  <a:cubicBezTo>
                    <a:pt x="1369" y="2515"/>
                    <a:pt x="1498" y="2293"/>
                    <a:pt x="1626" y="2094"/>
                  </a:cubicBezTo>
                  <a:cubicBezTo>
                    <a:pt x="1732" y="1930"/>
                    <a:pt x="1837" y="1778"/>
                    <a:pt x="1907" y="1626"/>
                  </a:cubicBezTo>
                  <a:cubicBezTo>
                    <a:pt x="2083" y="1310"/>
                    <a:pt x="2235" y="924"/>
                    <a:pt x="2364" y="409"/>
                  </a:cubicBezTo>
                  <a:cubicBezTo>
                    <a:pt x="2375" y="351"/>
                    <a:pt x="2422" y="292"/>
                    <a:pt x="2481" y="257"/>
                  </a:cubicBezTo>
                  <a:cubicBezTo>
                    <a:pt x="2504" y="246"/>
                    <a:pt x="2551" y="234"/>
                    <a:pt x="2598" y="234"/>
                  </a:cubicBezTo>
                  <a:cubicBezTo>
                    <a:pt x="2621" y="234"/>
                    <a:pt x="2644" y="234"/>
                    <a:pt x="2703" y="187"/>
                  </a:cubicBezTo>
                  <a:close/>
                  <a:moveTo>
                    <a:pt x="2671" y="0"/>
                  </a:moveTo>
                  <a:cubicBezTo>
                    <a:pt x="2589" y="0"/>
                    <a:pt x="2506" y="19"/>
                    <a:pt x="2434" y="58"/>
                  </a:cubicBezTo>
                  <a:cubicBezTo>
                    <a:pt x="2317" y="129"/>
                    <a:pt x="2247" y="222"/>
                    <a:pt x="2211" y="351"/>
                  </a:cubicBezTo>
                  <a:cubicBezTo>
                    <a:pt x="2083" y="831"/>
                    <a:pt x="1954" y="1193"/>
                    <a:pt x="1790" y="1509"/>
                  </a:cubicBezTo>
                  <a:cubicBezTo>
                    <a:pt x="1720" y="1650"/>
                    <a:pt x="1626" y="1802"/>
                    <a:pt x="1521" y="1954"/>
                  </a:cubicBezTo>
                  <a:cubicBezTo>
                    <a:pt x="1393" y="2164"/>
                    <a:pt x="1264" y="2398"/>
                    <a:pt x="1112" y="2679"/>
                  </a:cubicBezTo>
                  <a:cubicBezTo>
                    <a:pt x="995" y="2890"/>
                    <a:pt x="901" y="3159"/>
                    <a:pt x="808" y="3463"/>
                  </a:cubicBezTo>
                  <a:cubicBezTo>
                    <a:pt x="737" y="3697"/>
                    <a:pt x="679" y="3966"/>
                    <a:pt x="632" y="4270"/>
                  </a:cubicBezTo>
                  <a:cubicBezTo>
                    <a:pt x="585" y="4504"/>
                    <a:pt x="562" y="4750"/>
                    <a:pt x="550" y="5077"/>
                  </a:cubicBezTo>
                  <a:cubicBezTo>
                    <a:pt x="550" y="5346"/>
                    <a:pt x="527" y="5639"/>
                    <a:pt x="574" y="5931"/>
                  </a:cubicBezTo>
                  <a:cubicBezTo>
                    <a:pt x="609" y="6259"/>
                    <a:pt x="679" y="6575"/>
                    <a:pt x="737" y="6809"/>
                  </a:cubicBezTo>
                  <a:cubicBezTo>
                    <a:pt x="761" y="6961"/>
                    <a:pt x="808" y="7078"/>
                    <a:pt x="843" y="7195"/>
                  </a:cubicBezTo>
                  <a:cubicBezTo>
                    <a:pt x="866" y="7312"/>
                    <a:pt x="901" y="7417"/>
                    <a:pt x="925" y="7499"/>
                  </a:cubicBezTo>
                  <a:cubicBezTo>
                    <a:pt x="971" y="7663"/>
                    <a:pt x="983" y="7780"/>
                    <a:pt x="995" y="7909"/>
                  </a:cubicBezTo>
                  <a:lnTo>
                    <a:pt x="1018" y="7967"/>
                  </a:lnTo>
                  <a:lnTo>
                    <a:pt x="1018" y="8037"/>
                  </a:lnTo>
                  <a:cubicBezTo>
                    <a:pt x="1030" y="8084"/>
                    <a:pt x="1030" y="8131"/>
                    <a:pt x="1030" y="8189"/>
                  </a:cubicBezTo>
                  <a:lnTo>
                    <a:pt x="1030" y="8306"/>
                  </a:lnTo>
                  <a:lnTo>
                    <a:pt x="1030" y="8435"/>
                  </a:lnTo>
                  <a:cubicBezTo>
                    <a:pt x="1018" y="8856"/>
                    <a:pt x="983" y="9195"/>
                    <a:pt x="925" y="9429"/>
                  </a:cubicBezTo>
                  <a:cubicBezTo>
                    <a:pt x="866" y="9734"/>
                    <a:pt x="796" y="9909"/>
                    <a:pt x="609" y="10319"/>
                  </a:cubicBezTo>
                  <a:cubicBezTo>
                    <a:pt x="492" y="10599"/>
                    <a:pt x="386" y="10857"/>
                    <a:pt x="293" y="11114"/>
                  </a:cubicBezTo>
                  <a:cubicBezTo>
                    <a:pt x="199" y="11442"/>
                    <a:pt x="117" y="11758"/>
                    <a:pt x="82" y="12027"/>
                  </a:cubicBezTo>
                  <a:cubicBezTo>
                    <a:pt x="35" y="12307"/>
                    <a:pt x="24" y="12600"/>
                    <a:pt x="0" y="12904"/>
                  </a:cubicBezTo>
                  <a:lnTo>
                    <a:pt x="0" y="13337"/>
                  </a:lnTo>
                  <a:lnTo>
                    <a:pt x="0" y="13547"/>
                  </a:lnTo>
                  <a:lnTo>
                    <a:pt x="47" y="13992"/>
                  </a:lnTo>
                  <a:lnTo>
                    <a:pt x="82" y="14214"/>
                  </a:lnTo>
                  <a:cubicBezTo>
                    <a:pt x="94" y="14355"/>
                    <a:pt x="117" y="14483"/>
                    <a:pt x="152" y="14624"/>
                  </a:cubicBezTo>
                  <a:lnTo>
                    <a:pt x="164" y="14682"/>
                  </a:lnTo>
                  <a:cubicBezTo>
                    <a:pt x="223" y="14975"/>
                    <a:pt x="328" y="15291"/>
                    <a:pt x="445" y="15560"/>
                  </a:cubicBezTo>
                  <a:lnTo>
                    <a:pt x="691" y="16168"/>
                  </a:lnTo>
                  <a:cubicBezTo>
                    <a:pt x="749" y="16320"/>
                    <a:pt x="796" y="16437"/>
                    <a:pt x="819" y="16566"/>
                  </a:cubicBezTo>
                  <a:cubicBezTo>
                    <a:pt x="843" y="16589"/>
                    <a:pt x="854" y="16636"/>
                    <a:pt x="854" y="16671"/>
                  </a:cubicBezTo>
                  <a:cubicBezTo>
                    <a:pt x="854" y="16718"/>
                    <a:pt x="854" y="16741"/>
                    <a:pt x="866" y="16776"/>
                  </a:cubicBezTo>
                  <a:cubicBezTo>
                    <a:pt x="866" y="16812"/>
                    <a:pt x="878" y="16858"/>
                    <a:pt x="878" y="16905"/>
                  </a:cubicBezTo>
                  <a:cubicBezTo>
                    <a:pt x="878" y="16952"/>
                    <a:pt x="901" y="16975"/>
                    <a:pt x="901" y="17010"/>
                  </a:cubicBezTo>
                  <a:cubicBezTo>
                    <a:pt x="913" y="17162"/>
                    <a:pt x="925" y="17338"/>
                    <a:pt x="936" y="17513"/>
                  </a:cubicBezTo>
                  <a:cubicBezTo>
                    <a:pt x="960" y="17689"/>
                    <a:pt x="936" y="17853"/>
                    <a:pt x="936" y="18005"/>
                  </a:cubicBezTo>
                  <a:cubicBezTo>
                    <a:pt x="925" y="18134"/>
                    <a:pt x="913" y="18262"/>
                    <a:pt x="878" y="18438"/>
                  </a:cubicBezTo>
                  <a:cubicBezTo>
                    <a:pt x="866" y="18496"/>
                    <a:pt x="854" y="18555"/>
                    <a:pt x="843" y="18625"/>
                  </a:cubicBezTo>
                  <a:lnTo>
                    <a:pt x="714" y="19093"/>
                  </a:lnTo>
                  <a:cubicBezTo>
                    <a:pt x="632" y="19315"/>
                    <a:pt x="574" y="19584"/>
                    <a:pt x="527" y="19842"/>
                  </a:cubicBezTo>
                  <a:cubicBezTo>
                    <a:pt x="445" y="20380"/>
                    <a:pt x="445" y="20941"/>
                    <a:pt x="550" y="21550"/>
                  </a:cubicBezTo>
                  <a:cubicBezTo>
                    <a:pt x="632" y="22041"/>
                    <a:pt x="1018" y="22439"/>
                    <a:pt x="1498" y="22544"/>
                  </a:cubicBezTo>
                  <a:cubicBezTo>
                    <a:pt x="1568" y="22567"/>
                    <a:pt x="1662" y="22579"/>
                    <a:pt x="1743" y="22579"/>
                  </a:cubicBezTo>
                  <a:cubicBezTo>
                    <a:pt x="2013" y="22579"/>
                    <a:pt x="2270" y="22486"/>
                    <a:pt x="2562" y="22240"/>
                  </a:cubicBezTo>
                  <a:cubicBezTo>
                    <a:pt x="2691" y="22123"/>
                    <a:pt x="2808" y="21994"/>
                    <a:pt x="2902" y="21830"/>
                  </a:cubicBezTo>
                  <a:cubicBezTo>
                    <a:pt x="2984" y="21667"/>
                    <a:pt x="3030" y="21491"/>
                    <a:pt x="3065" y="21327"/>
                  </a:cubicBezTo>
                  <a:cubicBezTo>
                    <a:pt x="3077" y="21269"/>
                    <a:pt x="3089" y="21199"/>
                    <a:pt x="3101" y="21140"/>
                  </a:cubicBezTo>
                  <a:cubicBezTo>
                    <a:pt x="3182" y="20883"/>
                    <a:pt x="3253" y="20672"/>
                    <a:pt x="3335" y="20485"/>
                  </a:cubicBezTo>
                  <a:cubicBezTo>
                    <a:pt x="3393" y="20356"/>
                    <a:pt x="3452" y="20239"/>
                    <a:pt x="3545" y="20076"/>
                  </a:cubicBezTo>
                  <a:lnTo>
                    <a:pt x="3569" y="20017"/>
                  </a:lnTo>
                  <a:cubicBezTo>
                    <a:pt x="3604" y="19947"/>
                    <a:pt x="3650" y="19877"/>
                    <a:pt x="3686" y="19783"/>
                  </a:cubicBezTo>
                  <a:lnTo>
                    <a:pt x="3767" y="19643"/>
                  </a:lnTo>
                  <a:cubicBezTo>
                    <a:pt x="3826" y="19549"/>
                    <a:pt x="3861" y="19444"/>
                    <a:pt x="3908" y="19327"/>
                  </a:cubicBezTo>
                  <a:cubicBezTo>
                    <a:pt x="4013" y="19081"/>
                    <a:pt x="4118" y="18789"/>
                    <a:pt x="4189" y="18449"/>
                  </a:cubicBezTo>
                  <a:cubicBezTo>
                    <a:pt x="4247" y="18180"/>
                    <a:pt x="4294" y="17900"/>
                    <a:pt x="4317" y="17572"/>
                  </a:cubicBezTo>
                  <a:cubicBezTo>
                    <a:pt x="4352" y="17268"/>
                    <a:pt x="4352" y="16975"/>
                    <a:pt x="4352" y="16730"/>
                  </a:cubicBezTo>
                  <a:lnTo>
                    <a:pt x="4352" y="16601"/>
                  </a:lnTo>
                  <a:cubicBezTo>
                    <a:pt x="4352" y="16496"/>
                    <a:pt x="4352" y="16390"/>
                    <a:pt x="4329" y="16273"/>
                  </a:cubicBezTo>
                  <a:lnTo>
                    <a:pt x="4317" y="16191"/>
                  </a:lnTo>
                  <a:cubicBezTo>
                    <a:pt x="4317" y="16074"/>
                    <a:pt x="4306" y="15934"/>
                    <a:pt x="4270" y="15817"/>
                  </a:cubicBezTo>
                  <a:cubicBezTo>
                    <a:pt x="4247" y="15560"/>
                    <a:pt x="4177" y="15279"/>
                    <a:pt x="4060" y="14916"/>
                  </a:cubicBezTo>
                  <a:cubicBezTo>
                    <a:pt x="4001" y="14752"/>
                    <a:pt x="3943" y="14624"/>
                    <a:pt x="3896" y="14495"/>
                  </a:cubicBezTo>
                  <a:cubicBezTo>
                    <a:pt x="3861" y="14402"/>
                    <a:pt x="3838" y="14331"/>
                    <a:pt x="3803" y="14249"/>
                  </a:cubicBezTo>
                  <a:cubicBezTo>
                    <a:pt x="3767" y="14109"/>
                    <a:pt x="3732" y="14004"/>
                    <a:pt x="3709" y="13887"/>
                  </a:cubicBezTo>
                  <a:lnTo>
                    <a:pt x="3686" y="13852"/>
                  </a:lnTo>
                  <a:cubicBezTo>
                    <a:pt x="3686" y="13817"/>
                    <a:pt x="3674" y="13805"/>
                    <a:pt x="3674" y="13770"/>
                  </a:cubicBezTo>
                  <a:cubicBezTo>
                    <a:pt x="3662" y="13735"/>
                    <a:pt x="3650" y="13700"/>
                    <a:pt x="3650" y="13641"/>
                  </a:cubicBezTo>
                  <a:lnTo>
                    <a:pt x="3615" y="13419"/>
                  </a:lnTo>
                  <a:cubicBezTo>
                    <a:pt x="3592" y="13056"/>
                    <a:pt x="3592" y="12693"/>
                    <a:pt x="3615" y="12448"/>
                  </a:cubicBezTo>
                  <a:cubicBezTo>
                    <a:pt x="3662" y="12132"/>
                    <a:pt x="3709" y="11945"/>
                    <a:pt x="3849" y="11547"/>
                  </a:cubicBezTo>
                  <a:cubicBezTo>
                    <a:pt x="3920" y="11325"/>
                    <a:pt x="4025" y="11056"/>
                    <a:pt x="4095" y="10763"/>
                  </a:cubicBezTo>
                  <a:cubicBezTo>
                    <a:pt x="4189" y="10400"/>
                    <a:pt x="4247" y="10108"/>
                    <a:pt x="4259" y="9839"/>
                  </a:cubicBezTo>
                  <a:cubicBezTo>
                    <a:pt x="4294" y="9558"/>
                    <a:pt x="4306" y="9289"/>
                    <a:pt x="4294" y="8973"/>
                  </a:cubicBezTo>
                  <a:cubicBezTo>
                    <a:pt x="4270" y="8833"/>
                    <a:pt x="4270" y="8681"/>
                    <a:pt x="4259" y="8552"/>
                  </a:cubicBezTo>
                  <a:lnTo>
                    <a:pt x="4247" y="8353"/>
                  </a:lnTo>
                  <a:lnTo>
                    <a:pt x="4189" y="7909"/>
                  </a:lnTo>
                  <a:lnTo>
                    <a:pt x="4142" y="7686"/>
                  </a:lnTo>
                  <a:cubicBezTo>
                    <a:pt x="4130" y="7569"/>
                    <a:pt x="4083" y="7441"/>
                    <a:pt x="4060" y="7312"/>
                  </a:cubicBezTo>
                  <a:lnTo>
                    <a:pt x="4037" y="7253"/>
                  </a:lnTo>
                  <a:cubicBezTo>
                    <a:pt x="3955" y="6973"/>
                    <a:pt x="3849" y="6680"/>
                    <a:pt x="3721" y="6423"/>
                  </a:cubicBezTo>
                  <a:lnTo>
                    <a:pt x="3452" y="5896"/>
                  </a:lnTo>
                  <a:lnTo>
                    <a:pt x="3416" y="5814"/>
                  </a:lnTo>
                  <a:cubicBezTo>
                    <a:pt x="3335" y="5674"/>
                    <a:pt x="3264" y="5545"/>
                    <a:pt x="3218" y="5393"/>
                  </a:cubicBezTo>
                  <a:cubicBezTo>
                    <a:pt x="3182" y="5253"/>
                    <a:pt x="3136" y="5089"/>
                    <a:pt x="3089" y="4914"/>
                  </a:cubicBezTo>
                  <a:cubicBezTo>
                    <a:pt x="3065" y="4726"/>
                    <a:pt x="3030" y="4528"/>
                    <a:pt x="3007" y="4352"/>
                  </a:cubicBezTo>
                  <a:cubicBezTo>
                    <a:pt x="2960" y="3966"/>
                    <a:pt x="2948" y="3638"/>
                    <a:pt x="2984" y="3276"/>
                  </a:cubicBezTo>
                  <a:cubicBezTo>
                    <a:pt x="3019" y="3124"/>
                    <a:pt x="3042" y="2936"/>
                    <a:pt x="3089" y="2749"/>
                  </a:cubicBezTo>
                  <a:cubicBezTo>
                    <a:pt x="3147" y="2480"/>
                    <a:pt x="3206" y="2188"/>
                    <a:pt x="3241" y="1884"/>
                  </a:cubicBezTo>
                  <a:cubicBezTo>
                    <a:pt x="3276" y="1416"/>
                    <a:pt x="3241" y="901"/>
                    <a:pt x="3101" y="351"/>
                  </a:cubicBezTo>
                  <a:cubicBezTo>
                    <a:pt x="3077" y="187"/>
                    <a:pt x="2948" y="58"/>
                    <a:pt x="2785" y="12"/>
                  </a:cubicBezTo>
                  <a:cubicBezTo>
                    <a:pt x="2748" y="4"/>
                    <a:pt x="2709" y="0"/>
                    <a:pt x="2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983;p38">
              <a:extLst>
                <a:ext uri="{FF2B5EF4-FFF2-40B4-BE49-F238E27FC236}">
                  <a16:creationId xmlns:a16="http://schemas.microsoft.com/office/drawing/2014/main" id="{2E9A0281-5C8E-BD56-A205-F4B776AE4A5D}"/>
                </a:ext>
              </a:extLst>
            </p:cNvPr>
            <p:cNvSpPr/>
            <p:nvPr/>
          </p:nvSpPr>
          <p:spPr>
            <a:xfrm>
              <a:off x="4897041" y="1551251"/>
              <a:ext cx="25750" cy="446325"/>
            </a:xfrm>
            <a:custGeom>
              <a:avLst/>
              <a:gdLst/>
              <a:ahLst/>
              <a:cxnLst/>
              <a:rect l="l" t="t" r="r" b="b"/>
              <a:pathLst>
                <a:path w="1030" h="17853" extrusionOk="0">
                  <a:moveTo>
                    <a:pt x="129" y="0"/>
                  </a:moveTo>
                  <a:lnTo>
                    <a:pt x="94" y="12"/>
                  </a:lnTo>
                  <a:cubicBezTo>
                    <a:pt x="82" y="12"/>
                    <a:pt x="82" y="24"/>
                    <a:pt x="82" y="47"/>
                  </a:cubicBezTo>
                  <a:cubicBezTo>
                    <a:pt x="12" y="410"/>
                    <a:pt x="82" y="819"/>
                    <a:pt x="141" y="1170"/>
                  </a:cubicBezTo>
                  <a:cubicBezTo>
                    <a:pt x="164" y="1416"/>
                    <a:pt x="246" y="1638"/>
                    <a:pt x="316" y="1872"/>
                  </a:cubicBezTo>
                  <a:cubicBezTo>
                    <a:pt x="398" y="2106"/>
                    <a:pt x="492" y="2328"/>
                    <a:pt x="562" y="2539"/>
                  </a:cubicBezTo>
                  <a:cubicBezTo>
                    <a:pt x="726" y="2983"/>
                    <a:pt x="831" y="3451"/>
                    <a:pt x="854" y="3919"/>
                  </a:cubicBezTo>
                  <a:cubicBezTo>
                    <a:pt x="889" y="4387"/>
                    <a:pt x="889" y="4855"/>
                    <a:pt x="831" y="5323"/>
                  </a:cubicBezTo>
                  <a:cubicBezTo>
                    <a:pt x="796" y="5557"/>
                    <a:pt x="737" y="5791"/>
                    <a:pt x="679" y="6013"/>
                  </a:cubicBezTo>
                  <a:cubicBezTo>
                    <a:pt x="609" y="6224"/>
                    <a:pt x="538" y="6446"/>
                    <a:pt x="445" y="6669"/>
                  </a:cubicBezTo>
                  <a:cubicBezTo>
                    <a:pt x="351" y="6891"/>
                    <a:pt x="281" y="7101"/>
                    <a:pt x="211" y="7335"/>
                  </a:cubicBezTo>
                  <a:cubicBezTo>
                    <a:pt x="141" y="7569"/>
                    <a:pt x="94" y="7827"/>
                    <a:pt x="59" y="8061"/>
                  </a:cubicBezTo>
                  <a:cubicBezTo>
                    <a:pt x="0" y="8540"/>
                    <a:pt x="0" y="9020"/>
                    <a:pt x="35" y="9500"/>
                  </a:cubicBezTo>
                  <a:cubicBezTo>
                    <a:pt x="59" y="9968"/>
                    <a:pt x="164" y="10459"/>
                    <a:pt x="339" y="10904"/>
                  </a:cubicBezTo>
                  <a:cubicBezTo>
                    <a:pt x="433" y="11126"/>
                    <a:pt x="515" y="11348"/>
                    <a:pt x="597" y="11570"/>
                  </a:cubicBezTo>
                  <a:cubicBezTo>
                    <a:pt x="667" y="11781"/>
                    <a:pt x="726" y="12003"/>
                    <a:pt x="772" y="12237"/>
                  </a:cubicBezTo>
                  <a:cubicBezTo>
                    <a:pt x="854" y="12694"/>
                    <a:pt x="866" y="13173"/>
                    <a:pt x="854" y="13641"/>
                  </a:cubicBezTo>
                  <a:cubicBezTo>
                    <a:pt x="843" y="14109"/>
                    <a:pt x="784" y="14577"/>
                    <a:pt x="632" y="15022"/>
                  </a:cubicBezTo>
                  <a:cubicBezTo>
                    <a:pt x="492" y="15455"/>
                    <a:pt x="281" y="15899"/>
                    <a:pt x="187" y="16367"/>
                  </a:cubicBezTo>
                  <a:cubicBezTo>
                    <a:pt x="70" y="16835"/>
                    <a:pt x="35" y="17315"/>
                    <a:pt x="35" y="17794"/>
                  </a:cubicBezTo>
                  <a:cubicBezTo>
                    <a:pt x="35" y="17829"/>
                    <a:pt x="59" y="17853"/>
                    <a:pt x="94" y="17853"/>
                  </a:cubicBezTo>
                  <a:cubicBezTo>
                    <a:pt x="117" y="17853"/>
                    <a:pt x="152" y="17829"/>
                    <a:pt x="152" y="17794"/>
                  </a:cubicBezTo>
                  <a:cubicBezTo>
                    <a:pt x="152" y="17315"/>
                    <a:pt x="199" y="16847"/>
                    <a:pt x="316" y="16390"/>
                  </a:cubicBezTo>
                  <a:cubicBezTo>
                    <a:pt x="433" y="15934"/>
                    <a:pt x="632" y="15513"/>
                    <a:pt x="784" y="15057"/>
                  </a:cubicBezTo>
                  <a:cubicBezTo>
                    <a:pt x="924" y="14612"/>
                    <a:pt x="1006" y="14121"/>
                    <a:pt x="1018" y="13641"/>
                  </a:cubicBezTo>
                  <a:cubicBezTo>
                    <a:pt x="1030" y="13162"/>
                    <a:pt x="1018" y="12682"/>
                    <a:pt x="924" y="12191"/>
                  </a:cubicBezTo>
                  <a:cubicBezTo>
                    <a:pt x="889" y="11957"/>
                    <a:pt x="807" y="11723"/>
                    <a:pt x="737" y="11489"/>
                  </a:cubicBezTo>
                  <a:cubicBezTo>
                    <a:pt x="655" y="11255"/>
                    <a:pt x="562" y="11044"/>
                    <a:pt x="492" y="10822"/>
                  </a:cubicBezTo>
                  <a:cubicBezTo>
                    <a:pt x="328" y="10377"/>
                    <a:pt x="222" y="9933"/>
                    <a:pt x="199" y="9465"/>
                  </a:cubicBezTo>
                  <a:cubicBezTo>
                    <a:pt x="164" y="8997"/>
                    <a:pt x="164" y="8529"/>
                    <a:pt x="222" y="8061"/>
                  </a:cubicBezTo>
                  <a:cubicBezTo>
                    <a:pt x="246" y="7827"/>
                    <a:pt x="304" y="7593"/>
                    <a:pt x="363" y="7371"/>
                  </a:cubicBezTo>
                  <a:cubicBezTo>
                    <a:pt x="433" y="7148"/>
                    <a:pt x="503" y="6926"/>
                    <a:pt x="597" y="6715"/>
                  </a:cubicBezTo>
                  <a:cubicBezTo>
                    <a:pt x="679" y="6493"/>
                    <a:pt x="749" y="6271"/>
                    <a:pt x="831" y="6037"/>
                  </a:cubicBezTo>
                  <a:cubicBezTo>
                    <a:pt x="901" y="5803"/>
                    <a:pt x="948" y="5557"/>
                    <a:pt x="971" y="5323"/>
                  </a:cubicBezTo>
                  <a:cubicBezTo>
                    <a:pt x="1030" y="4844"/>
                    <a:pt x="1030" y="4352"/>
                    <a:pt x="1006" y="3872"/>
                  </a:cubicBezTo>
                  <a:cubicBezTo>
                    <a:pt x="971" y="3393"/>
                    <a:pt x="866" y="2925"/>
                    <a:pt x="690" y="2469"/>
                  </a:cubicBezTo>
                  <a:cubicBezTo>
                    <a:pt x="609" y="2246"/>
                    <a:pt x="515" y="2036"/>
                    <a:pt x="445" y="1813"/>
                  </a:cubicBezTo>
                  <a:cubicBezTo>
                    <a:pt x="375" y="1591"/>
                    <a:pt x="316" y="1369"/>
                    <a:pt x="269" y="1135"/>
                  </a:cubicBezTo>
                  <a:cubicBezTo>
                    <a:pt x="199" y="784"/>
                    <a:pt x="164" y="410"/>
                    <a:pt x="152" y="59"/>
                  </a:cubicBezTo>
                  <a:cubicBezTo>
                    <a:pt x="152" y="47"/>
                    <a:pt x="141" y="24"/>
                    <a:pt x="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984;p38">
              <a:extLst>
                <a:ext uri="{FF2B5EF4-FFF2-40B4-BE49-F238E27FC236}">
                  <a16:creationId xmlns:a16="http://schemas.microsoft.com/office/drawing/2014/main" id="{1050FB01-8E5D-00F8-A93E-FFEB99CA1F2A}"/>
                </a:ext>
              </a:extLst>
            </p:cNvPr>
            <p:cNvSpPr/>
            <p:nvPr/>
          </p:nvSpPr>
          <p:spPr>
            <a:xfrm>
              <a:off x="4836791" y="1919476"/>
              <a:ext cx="157650" cy="99175"/>
            </a:xfrm>
            <a:custGeom>
              <a:avLst/>
              <a:gdLst/>
              <a:ahLst/>
              <a:cxnLst/>
              <a:rect l="l" t="t" r="r" b="b"/>
              <a:pathLst>
                <a:path w="6306" h="3967" extrusionOk="0">
                  <a:moveTo>
                    <a:pt x="0" y="0"/>
                  </a:moveTo>
                  <a:lnTo>
                    <a:pt x="1100" y="3966"/>
                  </a:lnTo>
                  <a:lnTo>
                    <a:pt x="5206" y="3966"/>
                  </a:lnTo>
                  <a:lnTo>
                    <a:pt x="63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985;p38">
              <a:extLst>
                <a:ext uri="{FF2B5EF4-FFF2-40B4-BE49-F238E27FC236}">
                  <a16:creationId xmlns:a16="http://schemas.microsoft.com/office/drawing/2014/main" id="{44470F2E-6FEE-C574-15C0-C0C10C1EDA96}"/>
                </a:ext>
              </a:extLst>
            </p:cNvPr>
            <p:cNvSpPr/>
            <p:nvPr/>
          </p:nvSpPr>
          <p:spPr>
            <a:xfrm>
              <a:off x="4817766" y="1889626"/>
              <a:ext cx="195400" cy="31325"/>
            </a:xfrm>
            <a:custGeom>
              <a:avLst/>
              <a:gdLst/>
              <a:ahLst/>
              <a:cxnLst/>
              <a:rect l="l" t="t" r="r" b="b"/>
              <a:pathLst>
                <a:path w="7816" h="1253" extrusionOk="0">
                  <a:moveTo>
                    <a:pt x="211" y="1"/>
                  </a:moveTo>
                  <a:cubicBezTo>
                    <a:pt x="94" y="1"/>
                    <a:pt x="1" y="95"/>
                    <a:pt x="1" y="211"/>
                  </a:cubicBezTo>
                  <a:lnTo>
                    <a:pt x="1" y="1042"/>
                  </a:lnTo>
                  <a:cubicBezTo>
                    <a:pt x="1" y="1159"/>
                    <a:pt x="94" y="1253"/>
                    <a:pt x="211" y="1253"/>
                  </a:cubicBezTo>
                  <a:lnTo>
                    <a:pt x="7605" y="1253"/>
                  </a:lnTo>
                  <a:cubicBezTo>
                    <a:pt x="7722" y="1253"/>
                    <a:pt x="7816" y="1159"/>
                    <a:pt x="7816" y="1042"/>
                  </a:cubicBezTo>
                  <a:lnTo>
                    <a:pt x="7816" y="211"/>
                  </a:lnTo>
                  <a:cubicBezTo>
                    <a:pt x="7816" y="95"/>
                    <a:pt x="7722" y="1"/>
                    <a:pt x="76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986;p38">
              <a:extLst>
                <a:ext uri="{FF2B5EF4-FFF2-40B4-BE49-F238E27FC236}">
                  <a16:creationId xmlns:a16="http://schemas.microsoft.com/office/drawing/2014/main" id="{D505ACEF-78A0-C14D-7764-7EA3BBF274F2}"/>
                </a:ext>
              </a:extLst>
            </p:cNvPr>
            <p:cNvSpPr/>
            <p:nvPr/>
          </p:nvSpPr>
          <p:spPr>
            <a:xfrm>
              <a:off x="4816016" y="1887876"/>
              <a:ext cx="198900" cy="34825"/>
            </a:xfrm>
            <a:custGeom>
              <a:avLst/>
              <a:gdLst/>
              <a:ahLst/>
              <a:cxnLst/>
              <a:rect l="l" t="t" r="r" b="b"/>
              <a:pathLst>
                <a:path w="7956" h="1393" extrusionOk="0">
                  <a:moveTo>
                    <a:pt x="7699" y="153"/>
                  </a:moveTo>
                  <a:cubicBezTo>
                    <a:pt x="7769" y="153"/>
                    <a:pt x="7827" y="211"/>
                    <a:pt x="7827" y="281"/>
                  </a:cubicBezTo>
                  <a:lnTo>
                    <a:pt x="7827" y="1112"/>
                  </a:lnTo>
                  <a:cubicBezTo>
                    <a:pt x="7827" y="1182"/>
                    <a:pt x="7769" y="1241"/>
                    <a:pt x="7699" y="1241"/>
                  </a:cubicBezTo>
                  <a:lnTo>
                    <a:pt x="293" y="1241"/>
                  </a:lnTo>
                  <a:cubicBezTo>
                    <a:pt x="223" y="1241"/>
                    <a:pt x="164" y="1182"/>
                    <a:pt x="164" y="1112"/>
                  </a:cubicBezTo>
                  <a:lnTo>
                    <a:pt x="164" y="281"/>
                  </a:lnTo>
                  <a:cubicBezTo>
                    <a:pt x="164" y="211"/>
                    <a:pt x="223" y="153"/>
                    <a:pt x="293" y="153"/>
                  </a:cubicBezTo>
                  <a:close/>
                  <a:moveTo>
                    <a:pt x="281" y="1"/>
                  </a:moveTo>
                  <a:cubicBezTo>
                    <a:pt x="118" y="1"/>
                    <a:pt x="1" y="129"/>
                    <a:pt x="1" y="281"/>
                  </a:cubicBezTo>
                  <a:lnTo>
                    <a:pt x="1" y="1112"/>
                  </a:lnTo>
                  <a:cubicBezTo>
                    <a:pt x="1" y="1276"/>
                    <a:pt x="129" y="1393"/>
                    <a:pt x="281" y="1393"/>
                  </a:cubicBezTo>
                  <a:lnTo>
                    <a:pt x="7675" y="1393"/>
                  </a:lnTo>
                  <a:cubicBezTo>
                    <a:pt x="7839" y="1393"/>
                    <a:pt x="7956" y="1276"/>
                    <a:pt x="7956" y="1112"/>
                  </a:cubicBezTo>
                  <a:lnTo>
                    <a:pt x="7956" y="281"/>
                  </a:lnTo>
                  <a:cubicBezTo>
                    <a:pt x="7956" y="118"/>
                    <a:pt x="7827" y="1"/>
                    <a:pt x="76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987;p38">
              <a:extLst>
                <a:ext uri="{FF2B5EF4-FFF2-40B4-BE49-F238E27FC236}">
                  <a16:creationId xmlns:a16="http://schemas.microsoft.com/office/drawing/2014/main" id="{6EAFCACD-9F10-95CE-594F-B481297100DC}"/>
                </a:ext>
              </a:extLst>
            </p:cNvPr>
            <p:cNvSpPr/>
            <p:nvPr/>
          </p:nvSpPr>
          <p:spPr>
            <a:xfrm>
              <a:off x="3867516" y="1982051"/>
              <a:ext cx="494300" cy="36600"/>
            </a:xfrm>
            <a:custGeom>
              <a:avLst/>
              <a:gdLst/>
              <a:ahLst/>
              <a:cxnLst/>
              <a:rect l="l" t="t" r="r" b="b"/>
              <a:pathLst>
                <a:path w="19772" h="1464" extrusionOk="0">
                  <a:moveTo>
                    <a:pt x="0" y="1"/>
                  </a:moveTo>
                  <a:lnTo>
                    <a:pt x="0" y="1463"/>
                  </a:lnTo>
                  <a:lnTo>
                    <a:pt x="19772" y="1463"/>
                  </a:lnTo>
                  <a:lnTo>
                    <a:pt x="197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988;p38">
              <a:extLst>
                <a:ext uri="{FF2B5EF4-FFF2-40B4-BE49-F238E27FC236}">
                  <a16:creationId xmlns:a16="http://schemas.microsoft.com/office/drawing/2014/main" id="{89D51DC2-4BE0-FE52-9887-9F270F8463DD}"/>
                </a:ext>
              </a:extLst>
            </p:cNvPr>
            <p:cNvSpPr/>
            <p:nvPr/>
          </p:nvSpPr>
          <p:spPr>
            <a:xfrm>
              <a:off x="3865166" y="1979726"/>
              <a:ext cx="499300" cy="41550"/>
            </a:xfrm>
            <a:custGeom>
              <a:avLst/>
              <a:gdLst/>
              <a:ahLst/>
              <a:cxnLst/>
              <a:rect l="l" t="t" r="r" b="b"/>
              <a:pathLst>
                <a:path w="19972" h="1662" extrusionOk="0">
                  <a:moveTo>
                    <a:pt x="19761" y="199"/>
                  </a:moveTo>
                  <a:lnTo>
                    <a:pt x="19761" y="1463"/>
                  </a:lnTo>
                  <a:lnTo>
                    <a:pt x="200" y="1463"/>
                  </a:lnTo>
                  <a:lnTo>
                    <a:pt x="200" y="199"/>
                  </a:lnTo>
                  <a:close/>
                  <a:moveTo>
                    <a:pt x="106" y="0"/>
                  </a:moveTo>
                  <a:cubicBezTo>
                    <a:pt x="48" y="0"/>
                    <a:pt x="1" y="47"/>
                    <a:pt x="1" y="94"/>
                  </a:cubicBezTo>
                  <a:lnTo>
                    <a:pt x="1" y="1556"/>
                  </a:lnTo>
                  <a:cubicBezTo>
                    <a:pt x="1" y="1626"/>
                    <a:pt x="48" y="1661"/>
                    <a:pt x="106" y="1661"/>
                  </a:cubicBezTo>
                  <a:lnTo>
                    <a:pt x="19854" y="1661"/>
                  </a:lnTo>
                  <a:cubicBezTo>
                    <a:pt x="19913" y="1661"/>
                    <a:pt x="19971" y="1626"/>
                    <a:pt x="19971" y="1556"/>
                  </a:cubicBezTo>
                  <a:lnTo>
                    <a:pt x="19971" y="94"/>
                  </a:lnTo>
                  <a:cubicBezTo>
                    <a:pt x="19971" y="35"/>
                    <a:pt x="19936" y="0"/>
                    <a:pt x="19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989;p38">
              <a:extLst>
                <a:ext uri="{FF2B5EF4-FFF2-40B4-BE49-F238E27FC236}">
                  <a16:creationId xmlns:a16="http://schemas.microsoft.com/office/drawing/2014/main" id="{417CB125-3E57-BB91-C1B8-2DB8E9827ABB}"/>
                </a:ext>
              </a:extLst>
            </p:cNvPr>
            <p:cNvSpPr/>
            <p:nvPr/>
          </p:nvSpPr>
          <p:spPr>
            <a:xfrm>
              <a:off x="4109966" y="1995501"/>
              <a:ext cx="40100" cy="11150"/>
            </a:xfrm>
            <a:custGeom>
              <a:avLst/>
              <a:gdLst/>
              <a:ahLst/>
              <a:cxnLst/>
              <a:rect l="l" t="t" r="r" b="b"/>
              <a:pathLst>
                <a:path w="1604" h="446" extrusionOk="0">
                  <a:moveTo>
                    <a:pt x="1" y="1"/>
                  </a:moveTo>
                  <a:lnTo>
                    <a:pt x="1" y="446"/>
                  </a:lnTo>
                  <a:lnTo>
                    <a:pt x="1604" y="446"/>
                  </a:lnTo>
                  <a:lnTo>
                    <a:pt x="16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990;p38">
              <a:extLst>
                <a:ext uri="{FF2B5EF4-FFF2-40B4-BE49-F238E27FC236}">
                  <a16:creationId xmlns:a16="http://schemas.microsoft.com/office/drawing/2014/main" id="{642C93F6-48D9-FB87-2305-3645ABCB8B4E}"/>
                </a:ext>
              </a:extLst>
            </p:cNvPr>
            <p:cNvSpPr/>
            <p:nvPr/>
          </p:nvSpPr>
          <p:spPr>
            <a:xfrm>
              <a:off x="4042116" y="1995501"/>
              <a:ext cx="39800" cy="11150"/>
            </a:xfrm>
            <a:custGeom>
              <a:avLst/>
              <a:gdLst/>
              <a:ahLst/>
              <a:cxnLst/>
              <a:rect l="l" t="t" r="r" b="b"/>
              <a:pathLst>
                <a:path w="1592" h="446" extrusionOk="0">
                  <a:moveTo>
                    <a:pt x="1" y="1"/>
                  </a:moveTo>
                  <a:lnTo>
                    <a:pt x="1" y="446"/>
                  </a:lnTo>
                  <a:lnTo>
                    <a:pt x="1592" y="446"/>
                  </a:lnTo>
                  <a:lnTo>
                    <a:pt x="15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91;p38">
              <a:extLst>
                <a:ext uri="{FF2B5EF4-FFF2-40B4-BE49-F238E27FC236}">
                  <a16:creationId xmlns:a16="http://schemas.microsoft.com/office/drawing/2014/main" id="{8E326CA4-3726-A54C-7204-0B9C60C1B29E}"/>
                </a:ext>
              </a:extLst>
            </p:cNvPr>
            <p:cNvSpPr/>
            <p:nvPr/>
          </p:nvSpPr>
          <p:spPr>
            <a:xfrm>
              <a:off x="3973966" y="1995501"/>
              <a:ext cx="39800" cy="11150"/>
            </a:xfrm>
            <a:custGeom>
              <a:avLst/>
              <a:gdLst/>
              <a:ahLst/>
              <a:cxnLst/>
              <a:rect l="l" t="t" r="r" b="b"/>
              <a:pathLst>
                <a:path w="1592" h="446" extrusionOk="0">
                  <a:moveTo>
                    <a:pt x="1" y="1"/>
                  </a:moveTo>
                  <a:lnTo>
                    <a:pt x="1" y="446"/>
                  </a:lnTo>
                  <a:lnTo>
                    <a:pt x="1592" y="446"/>
                  </a:lnTo>
                  <a:lnTo>
                    <a:pt x="15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92;p38">
              <a:extLst>
                <a:ext uri="{FF2B5EF4-FFF2-40B4-BE49-F238E27FC236}">
                  <a16:creationId xmlns:a16="http://schemas.microsoft.com/office/drawing/2014/main" id="{1D860751-29C7-0642-4538-8BFDA5ABBA00}"/>
                </a:ext>
              </a:extLst>
            </p:cNvPr>
            <p:cNvSpPr/>
            <p:nvPr/>
          </p:nvSpPr>
          <p:spPr>
            <a:xfrm>
              <a:off x="3906116" y="1995501"/>
              <a:ext cx="39800" cy="11150"/>
            </a:xfrm>
            <a:custGeom>
              <a:avLst/>
              <a:gdLst/>
              <a:ahLst/>
              <a:cxnLst/>
              <a:rect l="l" t="t" r="r" b="b"/>
              <a:pathLst>
                <a:path w="1592" h="446" extrusionOk="0">
                  <a:moveTo>
                    <a:pt x="1" y="1"/>
                  </a:moveTo>
                  <a:lnTo>
                    <a:pt x="1" y="446"/>
                  </a:lnTo>
                  <a:lnTo>
                    <a:pt x="1592" y="446"/>
                  </a:lnTo>
                  <a:lnTo>
                    <a:pt x="15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93;p38">
              <a:extLst>
                <a:ext uri="{FF2B5EF4-FFF2-40B4-BE49-F238E27FC236}">
                  <a16:creationId xmlns:a16="http://schemas.microsoft.com/office/drawing/2014/main" id="{A192BE65-31B3-AE01-1145-7F66E469705C}"/>
                </a:ext>
              </a:extLst>
            </p:cNvPr>
            <p:cNvSpPr/>
            <p:nvPr/>
          </p:nvSpPr>
          <p:spPr>
            <a:xfrm>
              <a:off x="3669516" y="1632251"/>
              <a:ext cx="231950" cy="350125"/>
            </a:xfrm>
            <a:custGeom>
              <a:avLst/>
              <a:gdLst/>
              <a:ahLst/>
              <a:cxnLst/>
              <a:rect l="l" t="t" r="r" b="b"/>
              <a:pathLst>
                <a:path w="9278" h="14005" extrusionOk="0">
                  <a:moveTo>
                    <a:pt x="1006" y="1"/>
                  </a:moveTo>
                  <a:lnTo>
                    <a:pt x="0" y="609"/>
                  </a:lnTo>
                  <a:lnTo>
                    <a:pt x="7932" y="14005"/>
                  </a:lnTo>
                  <a:lnTo>
                    <a:pt x="9278" y="14005"/>
                  </a:lnTo>
                  <a:lnTo>
                    <a:pt x="10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94;p38">
              <a:extLst>
                <a:ext uri="{FF2B5EF4-FFF2-40B4-BE49-F238E27FC236}">
                  <a16:creationId xmlns:a16="http://schemas.microsoft.com/office/drawing/2014/main" id="{D8C818C3-4179-DF7D-70DA-365EA1572660}"/>
                </a:ext>
              </a:extLst>
            </p:cNvPr>
            <p:cNvSpPr/>
            <p:nvPr/>
          </p:nvSpPr>
          <p:spPr>
            <a:xfrm>
              <a:off x="3666591" y="1629926"/>
              <a:ext cx="237225" cy="354800"/>
            </a:xfrm>
            <a:custGeom>
              <a:avLst/>
              <a:gdLst/>
              <a:ahLst/>
              <a:cxnLst/>
              <a:rect l="l" t="t" r="r" b="b"/>
              <a:pathLst>
                <a:path w="9489" h="14192" extrusionOk="0">
                  <a:moveTo>
                    <a:pt x="1100" y="246"/>
                  </a:moveTo>
                  <a:lnTo>
                    <a:pt x="9219" y="13992"/>
                  </a:lnTo>
                  <a:lnTo>
                    <a:pt x="8108" y="13992"/>
                  </a:lnTo>
                  <a:lnTo>
                    <a:pt x="281" y="725"/>
                  </a:lnTo>
                  <a:lnTo>
                    <a:pt x="1100" y="246"/>
                  </a:lnTo>
                  <a:close/>
                  <a:moveTo>
                    <a:pt x="1158" y="0"/>
                  </a:moveTo>
                  <a:cubicBezTo>
                    <a:pt x="1147" y="0"/>
                    <a:pt x="1112" y="0"/>
                    <a:pt x="1088" y="12"/>
                  </a:cubicBezTo>
                  <a:lnTo>
                    <a:pt x="70" y="609"/>
                  </a:lnTo>
                  <a:cubicBezTo>
                    <a:pt x="12" y="644"/>
                    <a:pt x="0" y="714"/>
                    <a:pt x="35" y="761"/>
                  </a:cubicBezTo>
                  <a:lnTo>
                    <a:pt x="7944" y="14133"/>
                  </a:lnTo>
                  <a:cubicBezTo>
                    <a:pt x="7956" y="14179"/>
                    <a:pt x="7979" y="14191"/>
                    <a:pt x="8026" y="14191"/>
                  </a:cubicBezTo>
                  <a:lnTo>
                    <a:pt x="9395" y="14191"/>
                  </a:lnTo>
                  <a:cubicBezTo>
                    <a:pt x="9430" y="14191"/>
                    <a:pt x="9465" y="14179"/>
                    <a:pt x="9476" y="14133"/>
                  </a:cubicBezTo>
                  <a:cubicBezTo>
                    <a:pt x="9488" y="14109"/>
                    <a:pt x="9488" y="14062"/>
                    <a:pt x="9476" y="14039"/>
                  </a:cubicBezTo>
                  <a:lnTo>
                    <a:pt x="1217" y="35"/>
                  </a:lnTo>
                  <a:cubicBezTo>
                    <a:pt x="1205" y="24"/>
                    <a:pt x="1182" y="0"/>
                    <a:pt x="1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95;p38">
              <a:extLst>
                <a:ext uri="{FF2B5EF4-FFF2-40B4-BE49-F238E27FC236}">
                  <a16:creationId xmlns:a16="http://schemas.microsoft.com/office/drawing/2014/main" id="{87EFCA56-503C-7AB9-B1EE-517024C700A5}"/>
                </a:ext>
              </a:extLst>
            </p:cNvPr>
            <p:cNvSpPr/>
            <p:nvPr/>
          </p:nvSpPr>
          <p:spPr>
            <a:xfrm>
              <a:off x="3207691" y="1632251"/>
              <a:ext cx="487000" cy="15250"/>
            </a:xfrm>
            <a:custGeom>
              <a:avLst/>
              <a:gdLst/>
              <a:ahLst/>
              <a:cxnLst/>
              <a:rect l="l" t="t" r="r" b="b"/>
              <a:pathLst>
                <a:path w="19480" h="610" extrusionOk="0">
                  <a:moveTo>
                    <a:pt x="995" y="1"/>
                  </a:moveTo>
                  <a:lnTo>
                    <a:pt x="0" y="609"/>
                  </a:lnTo>
                  <a:lnTo>
                    <a:pt x="18473" y="609"/>
                  </a:lnTo>
                  <a:lnTo>
                    <a:pt x="194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96;p38">
              <a:extLst>
                <a:ext uri="{FF2B5EF4-FFF2-40B4-BE49-F238E27FC236}">
                  <a16:creationId xmlns:a16="http://schemas.microsoft.com/office/drawing/2014/main" id="{EFECBFC2-9891-1BE8-9E0D-022024F81300}"/>
                </a:ext>
              </a:extLst>
            </p:cNvPr>
            <p:cNvSpPr/>
            <p:nvPr/>
          </p:nvSpPr>
          <p:spPr>
            <a:xfrm>
              <a:off x="3204766" y="1629926"/>
              <a:ext cx="493425" cy="19900"/>
            </a:xfrm>
            <a:custGeom>
              <a:avLst/>
              <a:gdLst/>
              <a:ahLst/>
              <a:cxnLst/>
              <a:rect l="l" t="t" r="r" b="b"/>
              <a:pathLst>
                <a:path w="19737" h="796" extrusionOk="0">
                  <a:moveTo>
                    <a:pt x="19210" y="211"/>
                  </a:moveTo>
                  <a:lnTo>
                    <a:pt x="18567" y="597"/>
                  </a:lnTo>
                  <a:lnTo>
                    <a:pt x="503" y="597"/>
                  </a:lnTo>
                  <a:lnTo>
                    <a:pt x="1147" y="211"/>
                  </a:lnTo>
                  <a:close/>
                  <a:moveTo>
                    <a:pt x="1135" y="0"/>
                  </a:moveTo>
                  <a:cubicBezTo>
                    <a:pt x="1100" y="0"/>
                    <a:pt x="1088" y="0"/>
                    <a:pt x="1077" y="12"/>
                  </a:cubicBezTo>
                  <a:lnTo>
                    <a:pt x="59" y="609"/>
                  </a:lnTo>
                  <a:cubicBezTo>
                    <a:pt x="12" y="620"/>
                    <a:pt x="0" y="679"/>
                    <a:pt x="12" y="725"/>
                  </a:cubicBezTo>
                  <a:cubicBezTo>
                    <a:pt x="35" y="772"/>
                    <a:pt x="82" y="796"/>
                    <a:pt x="117" y="796"/>
                  </a:cubicBezTo>
                  <a:lnTo>
                    <a:pt x="18590" y="796"/>
                  </a:lnTo>
                  <a:cubicBezTo>
                    <a:pt x="18625" y="796"/>
                    <a:pt x="18637" y="796"/>
                    <a:pt x="18660" y="784"/>
                  </a:cubicBezTo>
                  <a:lnTo>
                    <a:pt x="19678" y="187"/>
                  </a:lnTo>
                  <a:cubicBezTo>
                    <a:pt x="19713" y="176"/>
                    <a:pt x="19737" y="117"/>
                    <a:pt x="19713" y="70"/>
                  </a:cubicBezTo>
                  <a:cubicBezTo>
                    <a:pt x="19702" y="24"/>
                    <a:pt x="19655" y="0"/>
                    <a:pt x="19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97;p38">
              <a:extLst>
                <a:ext uri="{FF2B5EF4-FFF2-40B4-BE49-F238E27FC236}">
                  <a16:creationId xmlns:a16="http://schemas.microsoft.com/office/drawing/2014/main" id="{997EE7BA-F2CC-08FE-47B2-200A04041AE7}"/>
                </a:ext>
              </a:extLst>
            </p:cNvPr>
            <p:cNvSpPr/>
            <p:nvPr/>
          </p:nvSpPr>
          <p:spPr>
            <a:xfrm>
              <a:off x="3207691" y="1647476"/>
              <a:ext cx="660150" cy="334900"/>
            </a:xfrm>
            <a:custGeom>
              <a:avLst/>
              <a:gdLst/>
              <a:ahLst/>
              <a:cxnLst/>
              <a:rect l="l" t="t" r="r" b="b"/>
              <a:pathLst>
                <a:path w="26406" h="13396" extrusionOk="0">
                  <a:moveTo>
                    <a:pt x="0" y="0"/>
                  </a:moveTo>
                  <a:lnTo>
                    <a:pt x="7921" y="13396"/>
                  </a:lnTo>
                  <a:lnTo>
                    <a:pt x="26405" y="13396"/>
                  </a:lnTo>
                  <a:lnTo>
                    <a:pt x="184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98;p38">
              <a:extLst>
                <a:ext uri="{FF2B5EF4-FFF2-40B4-BE49-F238E27FC236}">
                  <a16:creationId xmlns:a16="http://schemas.microsoft.com/office/drawing/2014/main" id="{D8004C01-F367-75F0-65B1-422F9BCFBDDC}"/>
                </a:ext>
              </a:extLst>
            </p:cNvPr>
            <p:cNvSpPr/>
            <p:nvPr/>
          </p:nvSpPr>
          <p:spPr>
            <a:xfrm>
              <a:off x="3405391" y="1982051"/>
              <a:ext cx="462150" cy="36600"/>
            </a:xfrm>
            <a:custGeom>
              <a:avLst/>
              <a:gdLst/>
              <a:ahLst/>
              <a:cxnLst/>
              <a:rect l="l" t="t" r="r" b="b"/>
              <a:pathLst>
                <a:path w="18486" h="1464" extrusionOk="0">
                  <a:moveTo>
                    <a:pt x="1" y="1"/>
                  </a:moveTo>
                  <a:lnTo>
                    <a:pt x="1" y="1463"/>
                  </a:lnTo>
                  <a:lnTo>
                    <a:pt x="18485" y="1463"/>
                  </a:lnTo>
                  <a:lnTo>
                    <a:pt x="184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99;p38">
              <a:extLst>
                <a:ext uri="{FF2B5EF4-FFF2-40B4-BE49-F238E27FC236}">
                  <a16:creationId xmlns:a16="http://schemas.microsoft.com/office/drawing/2014/main" id="{10A00F90-54E5-AFE4-606A-C777CA0B86C7}"/>
                </a:ext>
              </a:extLst>
            </p:cNvPr>
            <p:cNvSpPr/>
            <p:nvPr/>
          </p:nvSpPr>
          <p:spPr>
            <a:xfrm>
              <a:off x="3435816" y="1793126"/>
              <a:ext cx="161775" cy="61450"/>
            </a:xfrm>
            <a:custGeom>
              <a:avLst/>
              <a:gdLst/>
              <a:ahLst/>
              <a:cxnLst/>
              <a:rect l="l" t="t" r="r" b="b"/>
              <a:pathLst>
                <a:path w="6471" h="2458" extrusionOk="0">
                  <a:moveTo>
                    <a:pt x="3241" y="0"/>
                  </a:moveTo>
                  <a:cubicBezTo>
                    <a:pt x="1451" y="0"/>
                    <a:pt x="1" y="562"/>
                    <a:pt x="1" y="1229"/>
                  </a:cubicBezTo>
                  <a:cubicBezTo>
                    <a:pt x="1" y="1907"/>
                    <a:pt x="1451" y="2457"/>
                    <a:pt x="3241" y="2457"/>
                  </a:cubicBezTo>
                  <a:cubicBezTo>
                    <a:pt x="5019" y="2457"/>
                    <a:pt x="6470" y="1907"/>
                    <a:pt x="6470" y="1229"/>
                  </a:cubicBezTo>
                  <a:cubicBezTo>
                    <a:pt x="6470" y="550"/>
                    <a:pt x="5019" y="0"/>
                    <a:pt x="3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000;p38">
              <a:extLst>
                <a:ext uri="{FF2B5EF4-FFF2-40B4-BE49-F238E27FC236}">
                  <a16:creationId xmlns:a16="http://schemas.microsoft.com/office/drawing/2014/main" id="{64BEEC7D-18A9-3336-F691-39745947D2FC}"/>
                </a:ext>
              </a:extLst>
            </p:cNvPr>
            <p:cNvSpPr/>
            <p:nvPr/>
          </p:nvSpPr>
          <p:spPr>
            <a:xfrm>
              <a:off x="3433466" y="1790776"/>
              <a:ext cx="166750" cy="66425"/>
            </a:xfrm>
            <a:custGeom>
              <a:avLst/>
              <a:gdLst/>
              <a:ahLst/>
              <a:cxnLst/>
              <a:rect l="l" t="t" r="r" b="b"/>
              <a:pathLst>
                <a:path w="6670" h="2657" extrusionOk="0">
                  <a:moveTo>
                    <a:pt x="3335" y="200"/>
                  </a:moveTo>
                  <a:cubicBezTo>
                    <a:pt x="5207" y="200"/>
                    <a:pt x="6459" y="784"/>
                    <a:pt x="6459" y="1323"/>
                  </a:cubicBezTo>
                  <a:cubicBezTo>
                    <a:pt x="6459" y="1872"/>
                    <a:pt x="5207" y="2457"/>
                    <a:pt x="3335" y="2457"/>
                  </a:cubicBezTo>
                  <a:cubicBezTo>
                    <a:pt x="1463" y="2457"/>
                    <a:pt x="200" y="1872"/>
                    <a:pt x="200" y="1323"/>
                  </a:cubicBezTo>
                  <a:cubicBezTo>
                    <a:pt x="200" y="784"/>
                    <a:pt x="1463" y="200"/>
                    <a:pt x="3335" y="200"/>
                  </a:cubicBezTo>
                  <a:close/>
                  <a:moveTo>
                    <a:pt x="3335" y="1"/>
                  </a:moveTo>
                  <a:cubicBezTo>
                    <a:pt x="1463" y="1"/>
                    <a:pt x="1" y="586"/>
                    <a:pt x="1" y="1323"/>
                  </a:cubicBezTo>
                  <a:cubicBezTo>
                    <a:pt x="1" y="2071"/>
                    <a:pt x="1463" y="2656"/>
                    <a:pt x="3335" y="2656"/>
                  </a:cubicBezTo>
                  <a:cubicBezTo>
                    <a:pt x="5207" y="2656"/>
                    <a:pt x="6669" y="2071"/>
                    <a:pt x="6669" y="1323"/>
                  </a:cubicBezTo>
                  <a:cubicBezTo>
                    <a:pt x="6669" y="586"/>
                    <a:pt x="5207" y="1"/>
                    <a:pt x="33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" name="Google Shape;856;p38">
            <a:extLst>
              <a:ext uri="{FF2B5EF4-FFF2-40B4-BE49-F238E27FC236}">
                <a16:creationId xmlns:a16="http://schemas.microsoft.com/office/drawing/2014/main" id="{94A96DF6-B845-7270-31CE-21592825BDF7}"/>
              </a:ext>
            </a:extLst>
          </p:cNvPr>
          <p:cNvSpPr txBox="1">
            <a:spLocks noGrp="1"/>
          </p:cNvSpPr>
          <p:nvPr/>
        </p:nvSpPr>
        <p:spPr>
          <a:xfrm>
            <a:off x="3822316" y="3260396"/>
            <a:ext cx="4855500" cy="11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Josefin Sans"/>
              <a:buNone/>
              <a:defRPr sz="6000" b="1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Josefin Sans"/>
              <a:buNone/>
              <a:defRPr sz="96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Josefin Sans"/>
              <a:buNone/>
              <a:defRPr sz="96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Josefin Sans"/>
              <a:buNone/>
              <a:defRPr sz="96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Josefin Sans"/>
              <a:buNone/>
              <a:defRPr sz="96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Josefin Sans"/>
              <a:buNone/>
              <a:defRPr sz="96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Josefin Sans"/>
              <a:buNone/>
              <a:defRPr sz="96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Josefin Sans"/>
              <a:buNone/>
              <a:defRPr sz="96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Josefin Sans"/>
              <a:buNone/>
              <a:defRPr sz="96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Arial"/>
              </a:rPr>
              <a:t>What can change with internet?</a:t>
            </a:r>
            <a:endParaRPr sz="4000">
              <a:latin typeface="Arial"/>
            </a:endParaRPr>
          </a:p>
        </p:txBody>
      </p:sp>
      <p:sp>
        <p:nvSpPr>
          <p:cNvPr id="151" name="Google Shape;857;p38">
            <a:extLst>
              <a:ext uri="{FF2B5EF4-FFF2-40B4-BE49-F238E27FC236}">
                <a16:creationId xmlns:a16="http://schemas.microsoft.com/office/drawing/2014/main" id="{D8A9CA0E-B1E0-1299-FDB9-9E71BC9841F4}"/>
              </a:ext>
            </a:extLst>
          </p:cNvPr>
          <p:cNvSpPr txBox="1">
            <a:spLocks noGrp="1"/>
          </p:cNvSpPr>
          <p:nvPr/>
        </p:nvSpPr>
        <p:spPr>
          <a:xfrm>
            <a:off x="2748877" y="4517867"/>
            <a:ext cx="6997147" cy="4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hivo"/>
              <a:buNone/>
              <a:defRPr sz="16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hivo"/>
              <a:buNone/>
              <a:defRPr sz="16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hivo"/>
              <a:buNone/>
              <a:defRPr sz="16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hivo"/>
              <a:buNone/>
              <a:defRPr sz="16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hivo"/>
              <a:buNone/>
              <a:defRPr sz="16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hivo"/>
              <a:buNone/>
              <a:defRPr sz="16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hivo"/>
              <a:buNone/>
              <a:defRPr sz="16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hivo"/>
              <a:buNone/>
              <a:defRPr sz="16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hivo"/>
              <a:buNone/>
              <a:defRPr sz="16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>
                <a:latin typeface="Arial"/>
              </a:rPr>
              <a:t>Do </a:t>
            </a:r>
            <a:r>
              <a:rPr lang="cs-CZ" sz="2400" err="1">
                <a:latin typeface="Arial"/>
              </a:rPr>
              <a:t>you</a:t>
            </a:r>
            <a:r>
              <a:rPr lang="cs-CZ" sz="2400">
                <a:latin typeface="Arial"/>
              </a:rPr>
              <a:t> </a:t>
            </a:r>
            <a:r>
              <a:rPr lang="cs-CZ" sz="2400" err="1">
                <a:latin typeface="Arial"/>
              </a:rPr>
              <a:t>see</a:t>
            </a:r>
            <a:r>
              <a:rPr lang="cs-CZ" sz="2400">
                <a:latin typeface="Arial"/>
              </a:rPr>
              <a:t> any </a:t>
            </a:r>
            <a:r>
              <a:rPr lang="cs-CZ" sz="2400" err="1">
                <a:latin typeface="Arial"/>
              </a:rPr>
              <a:t>new</a:t>
            </a:r>
            <a:r>
              <a:rPr lang="cs-CZ" sz="2400">
                <a:latin typeface="Arial"/>
              </a:rPr>
              <a:t> </a:t>
            </a:r>
            <a:r>
              <a:rPr lang="cs-CZ" sz="2400" err="1">
                <a:latin typeface="Arial"/>
              </a:rPr>
              <a:t>possibilities</a:t>
            </a:r>
            <a:r>
              <a:rPr lang="cs-CZ" sz="2400">
                <a:latin typeface="Arial"/>
              </a:rPr>
              <a:t>?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err="1">
                <a:latin typeface="Arial"/>
              </a:rPr>
              <a:t>What</a:t>
            </a:r>
            <a:r>
              <a:rPr lang="cs-CZ" sz="2400">
                <a:latin typeface="Arial"/>
              </a:rPr>
              <a:t> are </a:t>
            </a:r>
            <a:r>
              <a:rPr lang="cs-CZ" sz="2400" err="1">
                <a:latin typeface="Arial"/>
              </a:rPr>
              <a:t>new</a:t>
            </a:r>
            <a:r>
              <a:rPr lang="cs-CZ" sz="2400">
                <a:latin typeface="Arial"/>
              </a:rPr>
              <a:t> </a:t>
            </a:r>
            <a:r>
              <a:rPr lang="cs-CZ" sz="2400" err="1">
                <a:latin typeface="Arial"/>
              </a:rPr>
              <a:t>types</a:t>
            </a:r>
            <a:r>
              <a:rPr lang="cs-CZ" sz="2400">
                <a:latin typeface="Arial"/>
              </a:rPr>
              <a:t> </a:t>
            </a:r>
            <a:r>
              <a:rPr lang="cs-CZ" sz="2400" err="1">
                <a:latin typeface="Arial"/>
              </a:rPr>
              <a:t>of</a:t>
            </a:r>
            <a:r>
              <a:rPr lang="cs-CZ" sz="2400">
                <a:latin typeface="Arial"/>
              </a:rPr>
              <a:t> </a:t>
            </a:r>
            <a:r>
              <a:rPr lang="cs-CZ" sz="2400" err="1">
                <a:latin typeface="Arial"/>
              </a:rPr>
              <a:t>participation</a:t>
            </a:r>
            <a:r>
              <a:rPr lang="cs-CZ" sz="2400">
                <a:latin typeface="Arial"/>
              </a:rPr>
              <a:t> </a:t>
            </a:r>
            <a:r>
              <a:rPr lang="cs-CZ" sz="2400" err="1">
                <a:latin typeface="Arial"/>
              </a:rPr>
              <a:t>people</a:t>
            </a:r>
            <a:r>
              <a:rPr lang="cs-CZ" sz="2400">
                <a:latin typeface="Arial"/>
              </a:rPr>
              <a:t> </a:t>
            </a:r>
            <a:r>
              <a:rPr lang="cs-CZ" sz="2400" err="1">
                <a:latin typeface="Arial"/>
              </a:rPr>
              <a:t>can</a:t>
            </a:r>
            <a:r>
              <a:rPr lang="cs-CZ" sz="2400">
                <a:latin typeface="Arial"/>
              </a:rPr>
              <a:t> use </a:t>
            </a:r>
            <a:r>
              <a:rPr lang="cs-CZ" sz="2400" err="1">
                <a:latin typeface="Arial"/>
              </a:rPr>
              <a:t>now</a:t>
            </a:r>
            <a:r>
              <a:rPr lang="cs-CZ" sz="2400">
                <a:latin typeface="Arial"/>
              </a:rPr>
              <a:t>?</a:t>
            </a:r>
            <a:endParaRPr sz="240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4346555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prezentace-16-9-en-v10.potx" id="{67A39F29-764F-4284-9E0F-1686F567DD12}" vid="{76220AAC-9FA9-4F01-8D8E-D7E8E7D43212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A8BAC94BA468D488F31B2478A655CDC" ma:contentTypeVersion="3" ma:contentTypeDescription="Vytvoří nový dokument" ma:contentTypeScope="" ma:versionID="59df924ff85e56a9d620f22666450dc4">
  <xsd:schema xmlns:xsd="http://www.w3.org/2001/XMLSchema" xmlns:xs="http://www.w3.org/2001/XMLSchema" xmlns:p="http://schemas.microsoft.com/office/2006/metadata/properties" xmlns:ns2="76d5652a-9cd3-465f-98c7-aa8090bd65c7" targetNamespace="http://schemas.microsoft.com/office/2006/metadata/properties" ma:root="true" ma:fieldsID="ebc375423d16e97435ac953b71c835e3" ns2:_="">
    <xsd:import namespace="76d5652a-9cd3-465f-98c7-aa8090bd65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5652a-9cd3-465f-98c7-aa8090bd65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12D48C-715E-46E0-9CE5-B9CE4D3267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d5652a-9cd3-465f-98c7-aa8090bd65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5BB1C59-3685-438A-B366-C2799816671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FAAD1AE-B695-4770-A5BC-45DB953746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Presentation_MU_EN</Template>
  <TotalTime>141</TotalTime>
  <Words>1654</Words>
  <Application>Microsoft Office PowerPoint</Application>
  <PresentationFormat>Širokoúhlá obrazovka</PresentationFormat>
  <Paragraphs>215</Paragraphs>
  <Slides>35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6" baseType="lpstr">
      <vt:lpstr>Presentation_MU_EN</vt:lpstr>
      <vt:lpstr>Old and New Media  &amp; Political participation</vt:lpstr>
      <vt:lpstr>Today's agenda</vt:lpstr>
      <vt:lpstr>Road to participation</vt:lpstr>
      <vt:lpstr>Road to Participation</vt:lpstr>
      <vt:lpstr>Media and participation</vt:lpstr>
      <vt:lpstr>New media and participation</vt:lpstr>
      <vt:lpstr>Old and new forms of participation</vt:lpstr>
      <vt:lpstr>Political participation</vt:lpstr>
      <vt:lpstr>Prezentace aplikace PowerPoint</vt:lpstr>
      <vt:lpstr>What does the internet change?</vt:lpstr>
      <vt:lpstr>What does the internet change? </vt:lpstr>
      <vt:lpstr>What does the internet change? </vt:lpstr>
      <vt:lpstr>What does the internet change? </vt:lpstr>
      <vt:lpstr>What does the internet change? </vt:lpstr>
      <vt:lpstr>How does participation online look like in reality?</vt:lpstr>
      <vt:lpstr>Digitally networked participation</vt:lpstr>
      <vt:lpstr>Strategies for online participation</vt:lpstr>
      <vt:lpstr>Expressive participation</vt:lpstr>
      <vt:lpstr>Passive participation – does it do anything? </vt:lpstr>
      <vt:lpstr>Question of slacktivism/clicktivism</vt:lpstr>
      <vt:lpstr>Ranking different forms of particpation</vt:lpstr>
      <vt:lpstr>So what forms of participation people do?</vt:lpstr>
      <vt:lpstr>The Personal and the Political </vt:lpstr>
      <vt:lpstr>Prezentace aplikace PowerPoint</vt:lpstr>
      <vt:lpstr>New forms of participation</vt:lpstr>
      <vt:lpstr>The personal is the political </vt:lpstr>
      <vt:lpstr>The personal is the political </vt:lpstr>
      <vt:lpstr>Subactivism</vt:lpstr>
      <vt:lpstr>Subactivism</vt:lpstr>
      <vt:lpstr>Subactivism on social media</vt:lpstr>
      <vt:lpstr>Subactivism on social media</vt:lpstr>
      <vt:lpstr>Subactivism on on social media</vt:lpstr>
      <vt:lpstr>Dark participation</vt:lpstr>
      <vt:lpstr>What is dark participation?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Karolína Bieliková</dc:creator>
  <cp:lastModifiedBy>Karolína Bieliková</cp:lastModifiedBy>
  <cp:revision>412</cp:revision>
  <cp:lastPrinted>1601-01-01T00:00:00Z</cp:lastPrinted>
  <dcterms:created xsi:type="dcterms:W3CDTF">2024-11-27T13:57:28Z</dcterms:created>
  <dcterms:modified xsi:type="dcterms:W3CDTF">2024-12-02T12:45:51Z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0x0101008A8BAC94BA468D488F31B2478A655CDC</vt:lpwstr>
  </property>
</Properties>
</file>