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3" r:id="rId4"/>
    <p:sldId id="258" r:id="rId5"/>
    <p:sldId id="261" r:id="rId6"/>
    <p:sldId id="264" r:id="rId7"/>
    <p:sldId id="265" r:id="rId8"/>
    <p:sldId id="266" r:id="rId9"/>
    <p:sldId id="267" r:id="rId10"/>
    <p:sldId id="268" r:id="rId11"/>
    <p:sldId id="270" r:id="rId12"/>
    <p:sldId id="259" r:id="rId13"/>
    <p:sldId id="271" r:id="rId14"/>
    <p:sldId id="280" r:id="rId15"/>
    <p:sldId id="281" r:id="rId16"/>
    <p:sldId id="282" r:id="rId17"/>
    <p:sldId id="283" r:id="rId18"/>
    <p:sldId id="272" r:id="rId19"/>
    <p:sldId id="274" r:id="rId20"/>
    <p:sldId id="273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4B01A7-8013-A5FB-9C91-87F74432D2DE}" v="312" dt="2024-09-30T09:50:27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3BF1E-DAAC-3548-A6A1-1DFEFB98CCFE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4A999-8E82-874B-B6CB-4DA58E1E3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47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4A999-8E82-874B-B6CB-4DA58E1E34D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7998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4A999-8E82-874B-B6CB-4DA58E1E34D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60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D20C8-0749-068B-9D93-F573D4A3D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6441E8D-1A7A-2B0E-554F-7D55D0B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A116F5-AC22-5A85-41CE-E24B09617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2C9D35-3457-1A03-3B55-5EFA27BC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4047B4-4B39-F54D-A0F5-34C3B0FE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03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25A29C-C5C1-8A84-89C8-4AFBEB74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CB5DA2A-8689-AD61-1DC4-66A720D82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52D901-3DE7-1A08-6125-1D4482B8D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2284B7-4959-B446-BFA5-E49CEEDB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051A5B-FAF5-E904-E8FB-36F70C84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09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113AE90-11AF-9A53-5503-7D0D59A93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E19EF6C-F5A0-0B26-574F-4D9CF6471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85DCA9-7A9B-3FC6-0C5B-B57C470B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F6877D-D0A3-9919-D30D-BCF534B6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889DC7-101C-B17C-0AFF-359ECCA58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56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3A795-1518-FAEC-6FFF-D6AF1963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C65BBA-9EE9-24A3-5C48-ACC8D82E5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33C9C8-2D0B-9ED5-BC49-EB10545E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C84D6D-CA59-8E98-95A3-5D6D59B5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49620D-D341-6549-75CA-FB6D23DD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79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D3B57-B5C7-7B60-283A-8806EB58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55DAD2-884B-FA45-005A-27EA4DD20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2E0DD5-8B8E-9043-96A8-2E9CC58E3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BD3A0F-CA57-62C8-E62F-9D717AB23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D451EA-8732-55FB-DE8C-4B68917E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25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B5F654-A4D8-ADD7-E9E9-05D87388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8C02FF-3B60-3DDE-0525-D33BA8228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3B68532-5E36-6E10-57AF-99250F30A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71117FF-EBF0-072E-76D8-152FEDEC5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E3BC36A-E55B-1B98-92F8-40F98DBF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9BCE3A-3E6B-9F73-F200-2FCFB94F8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01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4C5AA7-617B-01EE-ADF6-E02CCF930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1B05F8-B915-7981-68E6-D6576F8C5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9CC93F-6702-7979-7019-C27E032E4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80C4D64-361F-87EF-D5AB-74817F6A7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53CCEF0-0C0B-474F-D4BE-68AD8729AB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75043DB-38A5-0796-619C-E1FA787C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010BE8F-CC3E-08CB-EC4F-039D53F4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8066CFA-CE82-E69B-A62C-8597477D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51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DDBE34-832A-E882-F47F-C0EB8516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81E2DAD-F926-54FB-6775-42B9F246A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055779-AE03-C87D-ACC6-24775E60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A7A694-5E78-C70B-73CB-C4BCFA48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61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ADF6C8-3885-D922-F248-AF7A707C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1A413DF-F2B4-97DC-DF77-809D3F44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218BB4-D27A-2097-0A1E-18969AC2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68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59DFE5-9CC9-8F35-3335-64FFF1B2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2B0740-1AC3-F903-BA3C-C04277313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33F8FC-02E0-C5DD-D029-7E5F4001C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02A8281-BAF5-A787-685C-5D7CC2362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18F4B7-F22C-5FBE-2DF4-469AD72FF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4E4E6B-FBC6-B334-14BD-2345ADF5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98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81717C-F09D-8995-4BF4-E914C5BF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3EC61DC-047A-500D-ADC9-92A6558238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2C302D-F49E-221D-3607-7987C6529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56AACBD-0B28-EA60-7ABE-E36E2534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98EAFB-2CB7-62DE-4AFC-58D681CB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DB1875-4E43-BB3A-FA2F-5C507269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10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92E1CC5-E382-3F4F-6073-0D4258532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1327A0-49B3-98FE-428E-2B4AB89C0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A50E4C-238A-1948-4650-506945598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34606-3D91-254D-89E3-ACF0E92B8A61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770D0A-D35C-3806-C8B3-E08EFBD4E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9E54DC-82F0-9BF2-D6D6-19E552ADD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8F2174-9633-EA4C-8C56-287B1B06B8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44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Barevnost, Grafika, grafický design, umění&#10;&#10;Popis byl vytvořen automaticky">
            <a:extLst>
              <a:ext uri="{FF2B5EF4-FFF2-40B4-BE49-F238E27FC236}">
                <a16:creationId xmlns:a16="http://schemas.microsoft.com/office/drawing/2014/main" id="{DDA112B3-3A9E-2E2D-880E-29D0696FA7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108" b="136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B790C02-90D9-D84B-3488-F2D48D35F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cs-CZ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What is public opinion??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569FD6-ADC8-FF59-6B29-DA397A4A0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pPr algn="l"/>
            <a:r>
              <a:rPr lang="cs-CZ" sz="3200"/>
              <a:t>PMCb1013</a:t>
            </a:r>
          </a:p>
          <a:p>
            <a:pPr algn="l"/>
            <a:r>
              <a:rPr lang="cs-CZ" sz="3200"/>
              <a:t>30.9.2024</a:t>
            </a:r>
          </a:p>
        </p:txBody>
      </p:sp>
    </p:spTree>
    <p:extLst>
      <p:ext uri="{BB962C8B-B14F-4D97-AF65-F5344CB8AC3E}">
        <p14:creationId xmlns:p14="http://schemas.microsoft.com/office/powerpoint/2010/main" val="137801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BEE62C-2821-7E34-021D-673E558B5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Cultural norms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071E59-AB9B-5BD4-008E-AA14ED388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68770" cy="2825496"/>
          </a:xfrm>
        </p:spPr>
        <p:txBody>
          <a:bodyPr>
            <a:normAutofit/>
          </a:bodyPr>
          <a:lstStyle/>
          <a:p>
            <a:r>
              <a:rPr lang="en-US" sz="2200"/>
              <a:t>Postmaterialist values</a:t>
            </a:r>
          </a:p>
          <a:p>
            <a:r>
              <a:rPr lang="en-US" sz="2200"/>
              <a:t>Generational shifts</a:t>
            </a:r>
          </a:p>
          <a:p>
            <a:r>
              <a:rPr lang="en-US" sz="2200"/>
              <a:t>Scarcity hypothesis</a:t>
            </a:r>
          </a:p>
          <a:p>
            <a:r>
              <a:rPr lang="en-US" sz="2200"/>
              <a:t>Shifts in work ethics, gender roles, sexual norms, and religious beliefs in more economically advanced societies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8F32D9F-6546-9A92-C29E-4E5A5C0F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415" y="601133"/>
            <a:ext cx="3668988" cy="558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5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Barevnost, Grafika, grafický design, umění&#10;&#10;Popis byl vytvořen automaticky">
            <a:extLst>
              <a:ext uri="{FF2B5EF4-FFF2-40B4-BE49-F238E27FC236}">
                <a16:creationId xmlns:a16="http://schemas.microsoft.com/office/drawing/2014/main" id="{6FDB653C-44B1-A121-0D0C-58FDE4C019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108" b="1362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63CC18C-7F61-2DD4-06AF-07DDF5461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cs-CZ" sz="5000">
                <a:solidFill>
                  <a:schemeClr val="bg1"/>
                </a:solidFill>
              </a:rPr>
              <a:t>Public </a:t>
            </a:r>
            <a:r>
              <a:rPr lang="cs-CZ" sz="5000" err="1">
                <a:solidFill>
                  <a:schemeClr val="bg1"/>
                </a:solidFill>
              </a:rPr>
              <a:t>opinion</a:t>
            </a:r>
            <a:r>
              <a:rPr lang="cs-CZ" sz="5000">
                <a:solidFill>
                  <a:schemeClr val="bg1"/>
                </a:solidFill>
              </a:rPr>
              <a:t> </a:t>
            </a:r>
            <a:r>
              <a:rPr lang="cs-CZ" sz="5000" err="1">
                <a:solidFill>
                  <a:schemeClr val="bg1"/>
                </a:solidFill>
              </a:rPr>
              <a:t>mobilization</a:t>
            </a:r>
            <a:endParaRPr lang="cs-CZ" sz="5000">
              <a:solidFill>
                <a:schemeClr val="bg1"/>
              </a:solidFill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463D15-D00F-997B-A455-A17E11F1F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Politicians utilize public opinion</a:t>
            </a:r>
          </a:p>
        </p:txBody>
      </p:sp>
    </p:spTree>
    <p:extLst>
      <p:ext uri="{BB962C8B-B14F-4D97-AF65-F5344CB8AC3E}">
        <p14:creationId xmlns:p14="http://schemas.microsoft.com/office/powerpoint/2010/main" val="139190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62EE0E-A77A-625F-81EC-C090F03E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What is the public?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C4AD01-508C-59E0-2F96-200E8A222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000"/>
              <a:t>Evolved in 19th century</a:t>
            </a:r>
          </a:p>
          <a:p>
            <a:r>
              <a:rPr lang="en-US" sz="2000"/>
              <a:t>In contrast to crowds and masses</a:t>
            </a:r>
          </a:p>
          <a:p>
            <a:r>
              <a:rPr lang="en-US" sz="2000"/>
              <a:t>Crowds</a:t>
            </a:r>
          </a:p>
          <a:p>
            <a:pPr lvl="1"/>
            <a:r>
              <a:rPr lang="en-US" sz="2000"/>
              <a:t>Anonymous, spread of ideas and emotions, suggestive</a:t>
            </a:r>
          </a:p>
          <a:p>
            <a:r>
              <a:rPr lang="en-US" sz="2000"/>
              <a:t>Mass</a:t>
            </a:r>
          </a:p>
          <a:p>
            <a:pPr lvl="1"/>
            <a:r>
              <a:rPr lang="en-US" sz="2000"/>
              <a:t>Herbert Blumer: Interpersonal isolation, anonymous individuals, not communicating, heterogenous, own needs</a:t>
            </a:r>
          </a:p>
          <a:p>
            <a:r>
              <a:rPr lang="en-US" sz="2000"/>
              <a:t>Public</a:t>
            </a:r>
          </a:p>
          <a:p>
            <a:pPr lvl="1"/>
            <a:r>
              <a:rPr lang="en-US" sz="2000"/>
              <a:t>In context of issues, various positions, discussion and conscious reflection</a:t>
            </a:r>
          </a:p>
          <a:p>
            <a:pPr marL="457200" lvl="1" indent="0">
              <a:buNone/>
            </a:pPr>
            <a:r>
              <a:rPr lang="en-US" sz="2000"/>
              <a:t>HOW ACCURATE IS IT?</a:t>
            </a:r>
          </a:p>
        </p:txBody>
      </p:sp>
    </p:spTree>
    <p:extLst>
      <p:ext uri="{BB962C8B-B14F-4D97-AF65-F5344CB8AC3E}">
        <p14:creationId xmlns:p14="http://schemas.microsoft.com/office/powerpoint/2010/main" val="1680983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Barevnost, Grafika, grafický design, umění&#10;&#10;Popis byl vytvořen automaticky">
            <a:extLst>
              <a:ext uri="{FF2B5EF4-FFF2-40B4-BE49-F238E27FC236}">
                <a16:creationId xmlns:a16="http://schemas.microsoft.com/office/drawing/2014/main" id="{897B23C5-BBB8-0654-264B-399F4746FC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2108" b="136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F5BEB2-2A09-3D46-0892-11419D12C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Public opinion definitions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293491-C819-D8A8-6850-4B727A74E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Aggregation of individual options</a:t>
            </a:r>
          </a:p>
          <a:p>
            <a:r>
              <a:rPr lang="en-US">
                <a:solidFill>
                  <a:srgbClr val="FFFFFF"/>
                </a:solidFill>
              </a:rPr>
              <a:t>Majority opinion</a:t>
            </a:r>
          </a:p>
          <a:p>
            <a:r>
              <a:rPr lang="en-US">
                <a:solidFill>
                  <a:srgbClr val="FFFFFF"/>
                </a:solidFill>
              </a:rPr>
              <a:t>Clash of group interests</a:t>
            </a:r>
          </a:p>
          <a:p>
            <a:r>
              <a:rPr lang="en-US">
                <a:solidFill>
                  <a:srgbClr val="FFFFFF"/>
                </a:solidFill>
              </a:rPr>
              <a:t>Media and elite influence</a:t>
            </a:r>
          </a:p>
          <a:p>
            <a:r>
              <a:rPr lang="en-US">
                <a:solidFill>
                  <a:srgbClr val="FFFFFF"/>
                </a:solidFill>
              </a:rPr>
              <a:t>Fiction</a:t>
            </a:r>
          </a:p>
          <a:p>
            <a:r>
              <a:rPr lang="en-US">
                <a:solidFill>
                  <a:srgbClr val="FFFFFF"/>
                </a:solidFill>
              </a:rPr>
              <a:t>https://</a:t>
            </a:r>
            <a:r>
              <a:rPr lang="en-US" err="1">
                <a:solidFill>
                  <a:srgbClr val="FFFFFF"/>
                </a:solidFill>
              </a:rPr>
              <a:t>www.youtube.com</a:t>
            </a:r>
            <a:r>
              <a:rPr lang="en-US">
                <a:solidFill>
                  <a:srgbClr val="FFFFFF"/>
                </a:solidFill>
              </a:rPr>
              <a:t>/</a:t>
            </a:r>
            <a:r>
              <a:rPr lang="en-US" err="1">
                <a:solidFill>
                  <a:srgbClr val="FFFFFF"/>
                </a:solidFill>
              </a:rPr>
              <a:t>watch?v</a:t>
            </a:r>
            <a:r>
              <a:rPr lang="en-US">
                <a:solidFill>
                  <a:srgbClr val="FFFFFF"/>
                </a:solidFill>
              </a:rPr>
              <a:t>=</a:t>
            </a:r>
            <a:r>
              <a:rPr lang="en-US" err="1">
                <a:solidFill>
                  <a:srgbClr val="FFFFFF"/>
                </a:solidFill>
              </a:rPr>
              <a:t>ahgjEjJkZks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26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B9F52-AA44-8A11-5389-8934F76D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Aggregation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individual</a:t>
            </a:r>
            <a:r>
              <a:rPr lang="cs-CZ"/>
              <a:t> </a:t>
            </a:r>
            <a:r>
              <a:rPr lang="cs-CZ" err="1"/>
              <a:t>opinions</a:t>
            </a:r>
          </a:p>
        </p:txBody>
      </p:sp>
      <p:pic>
        <p:nvPicPr>
          <p:cNvPr id="4" name="Zástupný obsah 3" descr="Obsah obrázku text, snímek obrazovky, číslo, Písmo&#10;&#10;Popis se vygeneroval automaticky.">
            <a:extLst>
              <a:ext uri="{FF2B5EF4-FFF2-40B4-BE49-F238E27FC236}">
                <a16:creationId xmlns:a16="http://schemas.microsoft.com/office/drawing/2014/main" id="{E7DDCBE5-35B7-0624-A099-915B12B8C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860" y="1893144"/>
            <a:ext cx="4828633" cy="2470452"/>
          </a:xfrm>
        </p:spPr>
      </p:pic>
      <p:pic>
        <p:nvPicPr>
          <p:cNvPr id="5" name="Obrázek 4" descr="Obsah obrázku text, snímek obrazovky, software, displej&#10;&#10;Popis se vygeneroval automaticky.">
            <a:extLst>
              <a:ext uri="{FF2B5EF4-FFF2-40B4-BE49-F238E27FC236}">
                <a16:creationId xmlns:a16="http://schemas.microsoft.com/office/drawing/2014/main" id="{55F54626-308C-CA89-5106-00187D49D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536" y="1890049"/>
            <a:ext cx="4674726" cy="2470231"/>
          </a:xfrm>
          <a:prstGeom prst="rect">
            <a:avLst/>
          </a:prstGeom>
        </p:spPr>
      </p:pic>
      <p:pic>
        <p:nvPicPr>
          <p:cNvPr id="6" name="Obrázek 5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D248DAFB-0832-46B1-83FD-8C47C6E40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592" y="4522084"/>
            <a:ext cx="5066336" cy="219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8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D1163-1F21-BFA4-D13A-51BFA079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Majority </a:t>
            </a:r>
            <a:r>
              <a:rPr lang="cs-CZ" err="1"/>
              <a:t>opinion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F71689-CCC5-5E9B-17B9-A05336582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Opinion</a:t>
            </a:r>
            <a:r>
              <a:rPr lang="cs-CZ" dirty="0"/>
              <a:t> </a:t>
            </a:r>
            <a:r>
              <a:rPr lang="cs-CZ" dirty="0" err="1"/>
              <a:t>climate</a:t>
            </a:r>
            <a:endParaRPr lang="cs-CZ" dirty="0"/>
          </a:p>
          <a:p>
            <a:r>
              <a:rPr lang="cs-CZ" dirty="0" err="1"/>
              <a:t>Spiral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Silence (</a:t>
            </a:r>
            <a:r>
              <a:rPr lang="cs-CZ" dirty="0" err="1"/>
              <a:t>Noelle</a:t>
            </a:r>
            <a:r>
              <a:rPr lang="cs-CZ" dirty="0"/>
              <a:t>-Neumann 1974)</a:t>
            </a:r>
          </a:p>
          <a:p>
            <a:endParaRPr lang="cs-CZ"/>
          </a:p>
          <a:p>
            <a:r>
              <a:rPr lang="cs-CZ" dirty="0" err="1"/>
              <a:t>Opinion</a:t>
            </a:r>
            <a:r>
              <a:rPr lang="cs-CZ" dirty="0"/>
              <a:t> </a:t>
            </a:r>
            <a:r>
              <a:rPr lang="cs-CZ" dirty="0" err="1"/>
              <a:t>climate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influence </a:t>
            </a:r>
            <a:r>
              <a:rPr lang="cs-CZ" dirty="0" err="1"/>
              <a:t>participation</a:t>
            </a:r>
            <a:r>
              <a:rPr lang="cs-CZ" dirty="0"/>
              <a:t> (online)</a:t>
            </a:r>
          </a:p>
          <a:p>
            <a:endParaRPr lang="cs-CZ" dirty="0"/>
          </a:p>
          <a:p>
            <a:endParaRPr lang="cs-CZ"/>
          </a:p>
          <a:p>
            <a:endParaRPr lang="cs-CZ"/>
          </a:p>
        </p:txBody>
      </p:sp>
      <p:pic>
        <p:nvPicPr>
          <p:cNvPr id="4" name="Obrázek 3" descr="Obsah obrázku text, snímek obrazovky, Písmo&#10;&#10;Popis se vygeneroval automaticky.">
            <a:extLst>
              <a:ext uri="{FF2B5EF4-FFF2-40B4-BE49-F238E27FC236}">
                <a16:creationId xmlns:a16="http://schemas.microsoft.com/office/drawing/2014/main" id="{61AC6F74-5BFA-B51C-498C-842003F1F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2890"/>
            <a:ext cx="12192000" cy="16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F8544C-CC2A-CD8C-93D2-65216BDA2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Conflict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interests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BDCB2F-D760-8398-519A-D0D0E943E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err="1"/>
              <a:t>Organized</a:t>
            </a:r>
            <a:r>
              <a:rPr lang="cs-CZ"/>
              <a:t> </a:t>
            </a:r>
            <a:r>
              <a:rPr lang="cs-CZ" err="1"/>
              <a:t>groups</a:t>
            </a:r>
          </a:p>
          <a:p>
            <a:r>
              <a:rPr lang="cs-CZ" err="1"/>
              <a:t>Whose</a:t>
            </a:r>
            <a:r>
              <a:rPr lang="cs-CZ"/>
              <a:t> </a:t>
            </a:r>
            <a:r>
              <a:rPr lang="cs-CZ" err="1"/>
              <a:t>opinions</a:t>
            </a:r>
            <a:r>
              <a:rPr lang="cs-CZ"/>
              <a:t> do </a:t>
            </a:r>
            <a:r>
              <a:rPr lang="cs-CZ" err="1"/>
              <a:t>policy-makers</a:t>
            </a:r>
            <a:r>
              <a:rPr lang="cs-CZ"/>
              <a:t> </a:t>
            </a:r>
            <a:r>
              <a:rPr lang="cs-CZ" err="1"/>
              <a:t>take</a:t>
            </a:r>
            <a:r>
              <a:rPr lang="cs-CZ"/>
              <a:t> more </a:t>
            </a:r>
            <a:r>
              <a:rPr lang="cs-CZ" err="1"/>
              <a:t>seriously</a:t>
            </a:r>
            <a:r>
              <a:rPr lang="cs-CZ"/>
              <a:t>??</a:t>
            </a:r>
          </a:p>
          <a:p>
            <a:endParaRPr lang="cs-CZ"/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3689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6085F-2689-0320-F58E-23F8A3281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Elite</a:t>
            </a:r>
            <a:r>
              <a:rPr lang="cs-CZ"/>
              <a:t> and media influence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C0EE9C-5F11-676E-1FB4-125858EA2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Lippmann</a:t>
            </a:r>
          </a:p>
          <a:p>
            <a:pPr lvl="1"/>
            <a:r>
              <a:rPr lang="en-US" sz="2000" dirty="0"/>
              <a:t>What is important for opinion?</a:t>
            </a:r>
            <a:endParaRPr lang="en-US" sz="2000"/>
          </a:p>
          <a:p>
            <a:pPr lvl="1"/>
            <a:r>
              <a:rPr lang="en-US" sz="2000" dirty="0"/>
              <a:t>What do we actually perceive?</a:t>
            </a:r>
          </a:p>
          <a:p>
            <a:pPr lvl="1"/>
            <a:r>
              <a:rPr lang="en-US" sz="2000" dirty="0"/>
              <a:t>Who gives us ideas or “images” about the world we live in?</a:t>
            </a:r>
            <a:endParaRPr lang="en-US" sz="2000"/>
          </a:p>
          <a:p>
            <a:pPr lvl="1"/>
            <a:r>
              <a:rPr lang="en-US" sz="2000" dirty="0"/>
              <a:t>Construction of consent?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13617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vizitka, snímek obrazovky, Písmo&#10;&#10;Popis byl vytvořen automaticky">
            <a:extLst>
              <a:ext uri="{FF2B5EF4-FFF2-40B4-BE49-F238E27FC236}">
                <a16:creationId xmlns:a16="http://schemas.microsoft.com/office/drawing/2014/main" id="{02591897-688C-9C7F-B585-0DF6DD6F59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33" y="365125"/>
            <a:ext cx="6152676" cy="3451501"/>
          </a:xfrm>
        </p:spPr>
      </p:pic>
      <p:pic>
        <p:nvPicPr>
          <p:cNvPr id="7" name="Obrázek 6" descr="Obsah obrázku Lidská tvář, černobílá, osoba, portrét&#10;&#10;Popis byl vytvořen automaticky">
            <a:extLst>
              <a:ext uri="{FF2B5EF4-FFF2-40B4-BE49-F238E27FC236}">
                <a16:creationId xmlns:a16="http://schemas.microsoft.com/office/drawing/2014/main" id="{73BFC090-5691-DE61-4CD3-4E0373484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26271"/>
            <a:ext cx="3898259" cy="389825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83E8ED7-6BAA-03C0-4E5A-C5FAF968E01F}"/>
              </a:ext>
            </a:extLst>
          </p:cNvPr>
          <p:cNvSpPr txBox="1"/>
          <p:nvPr/>
        </p:nvSpPr>
        <p:spPr>
          <a:xfrm>
            <a:off x="389744" y="3955479"/>
            <a:ext cx="8004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False assumptions: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Polls assume that people have opinions.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Each opinion has the same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There is consensus about what questions should be asked.</a:t>
            </a:r>
          </a:p>
        </p:txBody>
      </p:sp>
    </p:spTree>
    <p:extLst>
      <p:ext uri="{BB962C8B-B14F-4D97-AF65-F5344CB8AC3E}">
        <p14:creationId xmlns:p14="http://schemas.microsoft.com/office/powerpoint/2010/main" val="3022702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Barevnost, Grafika, grafický design, umění&#10;&#10;Popis byl vytvořen automaticky">
            <a:extLst>
              <a:ext uri="{FF2B5EF4-FFF2-40B4-BE49-F238E27FC236}">
                <a16:creationId xmlns:a16="http://schemas.microsoft.com/office/drawing/2014/main" id="{897B23C5-BBB8-0654-264B-399F4746FC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2108" b="136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8F5BEB2-2A09-3D46-0892-11419D12C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History and Meaning of Public Opinion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293491-C819-D8A8-6850-4B727A74E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19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Barevnost, Grafika, grafický design, umění&#10;&#10;Popis byl vytvořen automaticky">
            <a:extLst>
              <a:ext uri="{FF2B5EF4-FFF2-40B4-BE49-F238E27FC236}">
                <a16:creationId xmlns:a16="http://schemas.microsoft.com/office/drawing/2014/main" id="{6CC970C4-BB98-AB40-4F4C-58AB88E175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108" b="1362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0A98507-BC14-28D4-4B75-599AE133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What is it and why do we need it?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310DE0-CD92-C7E9-9A31-758F202D7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Who should be concerned about public opinion?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What is it anyway? 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How do we learn about the state of public opinion?</a:t>
            </a:r>
          </a:p>
        </p:txBody>
      </p:sp>
    </p:spTree>
    <p:extLst>
      <p:ext uri="{BB962C8B-B14F-4D97-AF65-F5344CB8AC3E}">
        <p14:creationId xmlns:p14="http://schemas.microsoft.com/office/powerpoint/2010/main" val="1955244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 descr="Obsah obrázku portrét, socha, Busta, umění&#10;&#10;Popis byl vytvořen automaticky">
            <a:extLst>
              <a:ext uri="{FF2B5EF4-FFF2-40B4-BE49-F238E27FC236}">
                <a16:creationId xmlns:a16="http://schemas.microsoft.com/office/drawing/2014/main" id="{A0141962-F8A9-0E8E-DCBB-F3CED3C5EE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r="2" b="1929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11" name="Obrázek 10" descr="Obsah obrázku socha, Lidská tvář, Busta, portrét&#10;&#10;Popis byl vytvořen automaticky">
            <a:extLst>
              <a:ext uri="{FF2B5EF4-FFF2-40B4-BE49-F238E27FC236}">
                <a16:creationId xmlns:a16="http://schemas.microsoft.com/office/drawing/2014/main" id="{E186DD99-BA54-E52A-C2C0-3C1BFC9899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15008" r="11507" b="-1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03E8E8-1578-B9EB-EC7D-C11C0469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14" y="557188"/>
            <a:ext cx="10509179" cy="56845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Did public opinion matter throughout the history?</a:t>
            </a:r>
          </a:p>
        </p:txBody>
      </p:sp>
    </p:spTree>
    <p:extLst>
      <p:ext uri="{BB962C8B-B14F-4D97-AF65-F5344CB8AC3E}">
        <p14:creationId xmlns:p14="http://schemas.microsoft.com/office/powerpoint/2010/main" val="2096455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D527-738F-6600-1DAF-7CCCA722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public opinion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69A2A2-36BE-2E5F-6959-1F3473CA6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Plato vs. Aristotle</a:t>
            </a:r>
          </a:p>
          <a:p>
            <a:r>
              <a:rPr lang="en-US"/>
              <a:t>Uninformed public vs. Wisdom of the crowds</a:t>
            </a:r>
          </a:p>
          <a:p>
            <a:r>
              <a:rPr lang="en-US"/>
              <a:t>PO through discussions, rhetoric, theatre</a:t>
            </a:r>
          </a:p>
          <a:p>
            <a:r>
              <a:rPr lang="en-US"/>
              <a:t>Small scale democracy</a:t>
            </a:r>
          </a:p>
          <a:p>
            <a:r>
              <a:rPr lang="en-US"/>
              <a:t>But was it democracy?</a:t>
            </a:r>
          </a:p>
        </p:txBody>
      </p:sp>
    </p:spTree>
    <p:extLst>
      <p:ext uri="{BB962C8B-B14F-4D97-AF65-F5344CB8AC3E}">
        <p14:creationId xmlns:p14="http://schemas.microsoft.com/office/powerpoint/2010/main" val="3016741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ečení, interiér, žena, osoba&#10;&#10;Popis byl vytvořen automaticky">
            <a:extLst>
              <a:ext uri="{FF2B5EF4-FFF2-40B4-BE49-F238E27FC236}">
                <a16:creationId xmlns:a16="http://schemas.microsoft.com/office/drawing/2014/main" id="{163C003D-1CFE-C1A8-AF1E-8990388E6E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1832" r="128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2A2F5FA-8493-3444-F51F-7ABB4222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History of PO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3B2F73-60DF-C7CA-53B5-5EA5D9C14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Book print</a:t>
            </a:r>
          </a:p>
          <a:p>
            <a:r>
              <a:rPr lang="en-US">
                <a:solidFill>
                  <a:srgbClr val="FFFFFF"/>
                </a:solidFill>
              </a:rPr>
              <a:t>Machiavelli, public opinion not a constitutive force</a:t>
            </a:r>
          </a:p>
          <a:p>
            <a:r>
              <a:rPr lang="en-US">
                <a:solidFill>
                  <a:srgbClr val="FFFFFF"/>
                </a:solidFill>
              </a:rPr>
              <a:t>Social contract theories</a:t>
            </a:r>
          </a:p>
          <a:p>
            <a:r>
              <a:rPr lang="en-US">
                <a:solidFill>
                  <a:srgbClr val="FFFFFF"/>
                </a:solidFill>
              </a:rPr>
              <a:t>Rousseau and „general will“</a:t>
            </a:r>
          </a:p>
          <a:p>
            <a:r>
              <a:rPr lang="en-US">
                <a:solidFill>
                  <a:srgbClr val="FFFFFF"/>
                </a:solidFill>
              </a:rPr>
              <a:t>“public opinion“ invented by Jacques Necker in 18. century</a:t>
            </a:r>
          </a:p>
          <a:p>
            <a:r>
              <a:rPr lang="en-US">
                <a:solidFill>
                  <a:srgbClr val="FFFFFF"/>
                </a:solidFill>
              </a:rPr>
              <a:t>Salons, coffeehouses, pubs (who is the public?)</a:t>
            </a:r>
          </a:p>
          <a:p>
            <a:r>
              <a:rPr lang="en-US">
                <a:solidFill>
                  <a:srgbClr val="FFFFFF"/>
                </a:solidFill>
              </a:rPr>
              <a:t>England 17</a:t>
            </a:r>
            <a:r>
              <a:rPr lang="en-US" baseline="30000">
                <a:solidFill>
                  <a:srgbClr val="FFFFFF"/>
                </a:solidFill>
              </a:rPr>
              <a:t>th</a:t>
            </a:r>
            <a:r>
              <a:rPr lang="en-US">
                <a:solidFill>
                  <a:srgbClr val="FFFFFF"/>
                </a:solidFill>
              </a:rPr>
              <a:t>, 18</a:t>
            </a:r>
            <a:r>
              <a:rPr lang="en-US" baseline="30000">
                <a:solidFill>
                  <a:srgbClr val="FFFFFF"/>
                </a:solidFill>
              </a:rPr>
              <a:t>th</a:t>
            </a:r>
            <a:r>
              <a:rPr lang="en-US">
                <a:solidFill>
                  <a:srgbClr val="FFFFFF"/>
                </a:solidFill>
              </a:rPr>
              <a:t> century: petitions  but lack of rational dialogue</a:t>
            </a:r>
          </a:p>
          <a:p>
            <a:r>
              <a:rPr lang="en-US">
                <a:solidFill>
                  <a:srgbClr val="FFFFFF"/>
                </a:solidFill>
              </a:rPr>
              <a:t>Riots</a:t>
            </a:r>
          </a:p>
          <a:p>
            <a:endParaRPr lang="en-US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52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0E27A4-5A71-C73E-CE2A-DEEEAFA28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Stronger</a:t>
            </a:r>
            <a:r>
              <a:rPr lang="cs-CZ"/>
              <a:t> role </a:t>
            </a:r>
            <a:r>
              <a:rPr lang="cs-CZ" err="1"/>
              <a:t>of</a:t>
            </a:r>
            <a:r>
              <a:rPr lang="cs-CZ"/>
              <a:t> public </a:t>
            </a:r>
            <a:r>
              <a:rPr lang="cs-CZ" err="1"/>
              <a:t>opinion</a:t>
            </a:r>
            <a:r>
              <a:rPr lang="cs-CZ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8B2169-00D4-1634-5D77-03BC8BB0D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With democratization</a:t>
            </a:r>
          </a:p>
          <a:p>
            <a:r>
              <a:rPr lang="en-US"/>
              <a:t>Alexis de Tocqueville</a:t>
            </a:r>
          </a:p>
          <a:p>
            <a:pPr lvl="1"/>
            <a:r>
              <a:rPr lang="en-US"/>
              <a:t>Influence over political decision-making</a:t>
            </a:r>
          </a:p>
          <a:p>
            <a:pPr lvl="1"/>
            <a:r>
              <a:rPr lang="en-US"/>
              <a:t>Public opinion more important with spread of education</a:t>
            </a:r>
          </a:p>
          <a:p>
            <a:pPr lvl="1"/>
            <a:r>
              <a:rPr lang="en-US"/>
              <a:t>Warns against tyranny of the majority</a:t>
            </a:r>
          </a:p>
          <a:p>
            <a:pPr lvl="1"/>
            <a:r>
              <a:rPr lang="en-US"/>
              <a:t>Tendency to conformity (social pressure, tendency to align with majority)</a:t>
            </a:r>
          </a:p>
          <a:p>
            <a:pPr lvl="1"/>
            <a:r>
              <a:rPr lang="en-US"/>
              <a:t>PO volatile</a:t>
            </a:r>
          </a:p>
          <a:p>
            <a:r>
              <a:rPr lang="en-US"/>
              <a:t>Early 20th century: shift to empirical approaches</a:t>
            </a:r>
          </a:p>
          <a:p>
            <a:r>
              <a:rPr lang="en-US"/>
              <a:t>New modern society, migration, </a:t>
            </a:r>
            <a:r>
              <a:rPr lang="en-US" err="1"/>
              <a:t>urbanisation</a:t>
            </a:r>
            <a:r>
              <a:rPr lang="en-US"/>
              <a:t>, new social stratification</a:t>
            </a:r>
          </a:p>
          <a:p>
            <a:r>
              <a:rPr lang="en-US"/>
              <a:t>Public opinion matters more also in campaigns</a:t>
            </a:r>
          </a:p>
          <a:p>
            <a:r>
              <a:rPr lang="en-US"/>
              <a:t>1896 William McKinney vs. William Jennings Bryan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57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41C17-5B7F-26F4-636B-15F47E61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20th </a:t>
            </a:r>
            <a:r>
              <a:rPr lang="cs-CZ" err="1"/>
              <a:t>century</a:t>
            </a:r>
            <a:r>
              <a:rPr lang="cs-CZ"/>
              <a:t> and </a:t>
            </a:r>
            <a:r>
              <a:rPr lang="cs-CZ" err="1"/>
              <a:t>new</a:t>
            </a:r>
            <a:r>
              <a:rPr lang="cs-CZ"/>
              <a:t> </a:t>
            </a:r>
            <a:r>
              <a:rPr lang="cs-CZ" err="1"/>
              <a:t>approaches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1C3D8F-700E-6F32-3791-FEDAAE178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Media (</a:t>
            </a:r>
            <a:r>
              <a:rPr lang="en-US" err="1"/>
              <a:t>Pippmann</a:t>
            </a:r>
            <a:r>
              <a:rPr lang="en-US"/>
              <a:t>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George Gallup invented polling</a:t>
            </a:r>
          </a:p>
          <a:p>
            <a:r>
              <a:rPr lang="en-US"/>
              <a:t>How people feel about issues, policies</a:t>
            </a:r>
          </a:p>
          <a:p>
            <a:r>
              <a:rPr lang="en-US"/>
              <a:t>Attention to mass media</a:t>
            </a:r>
          </a:p>
          <a:p>
            <a:r>
              <a:rPr lang="en-US"/>
              <a:t>Propaganda</a:t>
            </a:r>
          </a:p>
          <a:p>
            <a:endParaRPr lang="en-US"/>
          </a:p>
          <a:p>
            <a:r>
              <a:rPr lang="en-US"/>
              <a:t>21st century</a:t>
            </a:r>
          </a:p>
          <a:p>
            <a:r>
              <a:rPr lang="en-US"/>
              <a:t>Internet, social network algorithms (Cambridge Analytica)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39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BDFE71-242E-22A5-9A53-14731E47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Social</a:t>
            </a:r>
            <a:r>
              <a:rPr lang="cs-CZ"/>
              <a:t> media and public </a:t>
            </a:r>
            <a:r>
              <a:rPr lang="cs-CZ" err="1"/>
              <a:t>opinion</a:t>
            </a:r>
            <a:r>
              <a:rPr lang="cs-CZ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9B752-3742-F41F-01FD-FB7F6FD44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To </a:t>
            </a:r>
            <a:r>
              <a:rPr lang="cs-CZ" dirty="0" err="1"/>
              <a:t>measure</a:t>
            </a:r>
            <a:r>
              <a:rPr lang="cs-CZ" dirty="0"/>
              <a:t> public </a:t>
            </a:r>
            <a:r>
              <a:rPr lang="cs-CZ" dirty="0" err="1"/>
              <a:t>opinion</a:t>
            </a:r>
          </a:p>
          <a:p>
            <a:pPr lvl="1"/>
            <a:r>
              <a:rPr lang="cs-CZ" sz="2000" dirty="0" err="1"/>
              <a:t>Textual</a:t>
            </a:r>
            <a:r>
              <a:rPr lang="cs-CZ" sz="2000" dirty="0"/>
              <a:t> data, </a:t>
            </a:r>
            <a:r>
              <a:rPr lang="cs-CZ" sz="2000" dirty="0" err="1"/>
              <a:t>visual</a:t>
            </a:r>
            <a:r>
              <a:rPr lang="cs-CZ" sz="2000" dirty="0"/>
              <a:t> data, user </a:t>
            </a:r>
            <a:r>
              <a:rPr lang="cs-CZ" sz="2000" dirty="0" err="1"/>
              <a:t>engagement</a:t>
            </a:r>
            <a:r>
              <a:rPr lang="cs-CZ" sz="2000" dirty="0"/>
              <a:t> </a:t>
            </a:r>
            <a:r>
              <a:rPr lang="cs-CZ" sz="2000" dirty="0" err="1"/>
              <a:t>metrics</a:t>
            </a:r>
            <a:r>
              <a:rPr lang="cs-CZ" sz="2000" dirty="0"/>
              <a:t>, network </a:t>
            </a:r>
            <a:r>
              <a:rPr lang="cs-CZ" sz="2000" dirty="0" err="1"/>
              <a:t>analysis</a:t>
            </a:r>
            <a:r>
              <a:rPr lang="cs-CZ" sz="2000" dirty="0"/>
              <a:t>.</a:t>
            </a:r>
          </a:p>
          <a:p>
            <a:r>
              <a:rPr lang="cs-CZ" err="1"/>
              <a:t>Social</a:t>
            </a:r>
            <a:r>
              <a:rPr lang="cs-CZ" dirty="0"/>
              <a:t> media as public </a:t>
            </a:r>
            <a:r>
              <a:rPr lang="cs-CZ" err="1"/>
              <a:t>opinion</a:t>
            </a:r>
            <a:endParaRPr lang="cs-CZ"/>
          </a:p>
          <a:p>
            <a:r>
              <a:rPr lang="cs-CZ" dirty="0" err="1"/>
              <a:t>Example</a:t>
            </a:r>
            <a:r>
              <a:rPr lang="cs-CZ" dirty="0"/>
              <a:t>: 2016 US </a:t>
            </a:r>
            <a:r>
              <a:rPr lang="cs-CZ" dirty="0" err="1"/>
              <a:t>Elections</a:t>
            </a:r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/>
          </a:p>
        </p:txBody>
      </p:sp>
      <p:pic>
        <p:nvPicPr>
          <p:cNvPr id="4" name="Obrázek 3" descr="Obsah obrázku text, snímek obrazovky, Písmo, Webová stránka&#10;&#10;Popis se vygeneroval automaticky.">
            <a:extLst>
              <a:ext uri="{FF2B5EF4-FFF2-40B4-BE49-F238E27FC236}">
                <a16:creationId xmlns:a16="http://schemas.microsoft.com/office/drawing/2014/main" id="{ACA3669F-7E40-072F-C954-13EFE4BA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238" y="3673507"/>
            <a:ext cx="6601279" cy="236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9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D9401-F763-0DD1-72C2-52DE46294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Why</a:t>
            </a:r>
            <a:r>
              <a:rPr lang="cs-CZ"/>
              <a:t> </a:t>
            </a:r>
            <a:r>
              <a:rPr lang="cs-CZ" err="1"/>
              <a:t>is</a:t>
            </a:r>
            <a:r>
              <a:rPr lang="cs-CZ"/>
              <a:t> public </a:t>
            </a:r>
            <a:r>
              <a:rPr lang="cs-CZ" err="1"/>
              <a:t>opinion</a:t>
            </a:r>
            <a:r>
              <a:rPr lang="cs-CZ"/>
              <a:t> </a:t>
            </a:r>
            <a:r>
              <a:rPr lang="cs-CZ" err="1"/>
              <a:t>important</a:t>
            </a:r>
            <a:r>
              <a:rPr lang="cs-CZ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6E7C92-1FE2-F035-DFC4-7919490C0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Government stability and legitimacy</a:t>
            </a:r>
          </a:p>
          <a:p>
            <a:pPr lvl="1"/>
            <a:r>
              <a:rPr lang="en-US"/>
              <a:t>Consent of the governed</a:t>
            </a:r>
          </a:p>
          <a:p>
            <a:r>
              <a:rPr lang="en-US"/>
              <a:t>Public opinion as leader constraint</a:t>
            </a:r>
          </a:p>
          <a:p>
            <a:pPr lvl="1"/>
            <a:r>
              <a:rPr lang="en-US"/>
              <a:t>What politicians can and cannot do</a:t>
            </a:r>
          </a:p>
          <a:p>
            <a:r>
              <a:rPr lang="en-US"/>
              <a:t>Culture – norms and values</a:t>
            </a:r>
          </a:p>
          <a:p>
            <a:pPr lvl="1"/>
            <a:r>
              <a:rPr lang="en-US"/>
              <a:t>What is the zeitgeist? </a:t>
            </a:r>
          </a:p>
          <a:p>
            <a:r>
              <a:rPr lang="en-US"/>
              <a:t>Mobilization</a:t>
            </a:r>
          </a:p>
          <a:p>
            <a:pPr lvl="1"/>
            <a:r>
              <a:rPr lang="en-US"/>
              <a:t>Politicians utilize public opinion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47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osoba, Lidská tvář, oblečení, muž&#10;&#10;Popis byl vytvořen automaticky">
            <a:extLst>
              <a:ext uri="{FF2B5EF4-FFF2-40B4-BE49-F238E27FC236}">
                <a16:creationId xmlns:a16="http://schemas.microsoft.com/office/drawing/2014/main" id="{9CF62504-8324-10DF-03D7-87B5B13D08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24731" r="17482" b="1"/>
          <a:stretch/>
        </p:blipFill>
        <p:spPr>
          <a:xfrm>
            <a:off x="180975" y="358216"/>
            <a:ext cx="5915025" cy="6499784"/>
          </a:xfrm>
          <a:prstGeom prst="rect">
            <a:avLst/>
          </a:prstGeom>
        </p:spPr>
      </p:pic>
      <p:pic>
        <p:nvPicPr>
          <p:cNvPr id="7" name="Obrázek 6" descr="Obsah obrázku text, snímek obrazovky, menu, číslo&#10;&#10;Popis byl vytvořen automaticky">
            <a:extLst>
              <a:ext uri="{FF2B5EF4-FFF2-40B4-BE49-F238E27FC236}">
                <a16:creationId xmlns:a16="http://schemas.microsoft.com/office/drawing/2014/main" id="{CBE84D45-1D40-747E-49E4-AD37589818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17011" r="27476" b="-2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8F16E5-97FA-A2F2-0990-FDCEAF95E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14" y="3526300"/>
            <a:ext cx="10509179" cy="2588458"/>
          </a:xfrm>
        </p:spPr>
        <p:txBody>
          <a:bodyPr>
            <a:normAutofit/>
          </a:bodyPr>
          <a:lstStyle/>
          <a:p>
            <a:pPr lvl="1"/>
            <a:r>
              <a:rPr lang="en-US" sz="2000">
                <a:solidFill>
                  <a:srgbClr val="FFFFFF"/>
                </a:solidFill>
              </a:rPr>
              <a:t>Consent of the governed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Job approval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Trumps approval before 2020 election 34%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86BB9AE-1F8C-681A-AED0-471AC47A21E1}"/>
              </a:ext>
            </a:extLst>
          </p:cNvPr>
          <p:cNvSpPr txBox="1"/>
          <p:nvPr/>
        </p:nvSpPr>
        <p:spPr>
          <a:xfrm>
            <a:off x="389744" y="2885527"/>
            <a:ext cx="5887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+mj-lt"/>
              </a:rPr>
              <a:t>Government legitimacy and stability</a:t>
            </a:r>
          </a:p>
        </p:txBody>
      </p:sp>
    </p:spTree>
    <p:extLst>
      <p:ext uri="{BB962C8B-B14F-4D97-AF65-F5344CB8AC3E}">
        <p14:creationId xmlns:p14="http://schemas.microsoft.com/office/powerpoint/2010/main" val="19816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ečení, čepice, baseballová čepice, pokrývka hlavy&#10;&#10;Popis byl vytvořen automaticky">
            <a:extLst>
              <a:ext uri="{FF2B5EF4-FFF2-40B4-BE49-F238E27FC236}">
                <a16:creationId xmlns:a16="http://schemas.microsoft.com/office/drawing/2014/main" id="{FC7A02BD-0974-6532-10C3-0A949B96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73" r="17870" b="2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7" name="Obrázek 6" descr="Obsah obrázku venku, osoba, oblečení, strom&#10;&#10;Popis byl vytvořen automaticky">
            <a:extLst>
              <a:ext uri="{FF2B5EF4-FFF2-40B4-BE49-F238E27FC236}">
                <a16:creationId xmlns:a16="http://schemas.microsoft.com/office/drawing/2014/main" id="{896106FF-863A-C25B-F733-FD69FF58C5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19" r="4220" b="2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9" name="Obrázek 8" descr="Obsah obrázku láhev, interiér, kartáč&#10;&#10;Popis byl vytvořen automaticky">
            <a:extLst>
              <a:ext uri="{FF2B5EF4-FFF2-40B4-BE49-F238E27FC236}">
                <a16:creationId xmlns:a16="http://schemas.microsoft.com/office/drawing/2014/main" id="{D90BEF83-62FA-4A33-7A06-FE962D87C6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22" r="2538" b="3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9E6E9649-B4B2-A540-1EC5-21FEF652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912" y="4347148"/>
            <a:ext cx="10598888" cy="794478"/>
          </a:xfrm>
        </p:spPr>
        <p:txBody>
          <a:bodyPr/>
          <a:lstStyle/>
          <a:p>
            <a:r>
              <a:rPr lang="cs-CZ"/>
              <a:t>But </a:t>
            </a:r>
            <a:r>
              <a:rPr lang="cs-CZ" err="1"/>
              <a:t>also</a:t>
            </a:r>
            <a:r>
              <a:rPr lang="cs-CZ"/>
              <a:t> trust in </a:t>
            </a:r>
            <a:r>
              <a:rPr lang="cs-CZ" err="1"/>
              <a:t>government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223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Barevnost, Grafika, grafický design, umění&#10;&#10;Popis byl vytvořen automaticky">
            <a:extLst>
              <a:ext uri="{FF2B5EF4-FFF2-40B4-BE49-F238E27FC236}">
                <a16:creationId xmlns:a16="http://schemas.microsoft.com/office/drawing/2014/main" id="{99994FC1-27AE-9D3B-8FCE-14384EDE4A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108" b="1362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2E90C0C-1D80-F4A9-E8C7-5C40C357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cs-CZ" sz="5000">
                <a:solidFill>
                  <a:schemeClr val="bg1"/>
                </a:solidFill>
              </a:rPr>
              <a:t>Leader constraint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54A2E1-910F-F388-F0EA-ACD3843B4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Should politicians listen to and obey public opinion?</a:t>
            </a:r>
          </a:p>
          <a:p>
            <a:r>
              <a:rPr lang="en-US" sz="2000">
                <a:solidFill>
                  <a:schemeClr val="bg1"/>
                </a:solidFill>
              </a:rPr>
              <a:t>Do politicians obey public opinion?</a:t>
            </a:r>
          </a:p>
        </p:txBody>
      </p:sp>
    </p:spTree>
    <p:extLst>
      <p:ext uri="{BB962C8B-B14F-4D97-AF65-F5344CB8AC3E}">
        <p14:creationId xmlns:p14="http://schemas.microsoft.com/office/powerpoint/2010/main" val="119324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kresba, Dětské kresby, klipart, ilustrace&#10;&#10;Popis byl vytvořen automaticky">
            <a:extLst>
              <a:ext uri="{FF2B5EF4-FFF2-40B4-BE49-F238E27FC236}">
                <a16:creationId xmlns:a16="http://schemas.microsoft.com/office/drawing/2014/main" id="{2E846DEF-85E3-3626-FEF0-E844C027F7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4444" r="1" b="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4469C88-8E7F-B214-8C81-1CFB063CB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cs-CZ" sz="5000">
                <a:solidFill>
                  <a:schemeClr val="bg1"/>
                </a:solidFill>
              </a:rPr>
              <a:t>Nuclear phase-out in Germany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7669A0-0C2A-87C6-8975-3E1B97169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After Fukushima accident in March 2011</a:t>
            </a:r>
          </a:p>
          <a:p>
            <a:r>
              <a:rPr lang="en-US" sz="2000">
                <a:solidFill>
                  <a:schemeClr val="bg1"/>
                </a:solidFill>
              </a:rPr>
              <a:t>Change in public opinion in Germany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85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49B9C66-9847-677F-A0B4-D6EBE19CD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2965593"/>
            <a:ext cx="3629555" cy="2941544"/>
          </a:xfrm>
        </p:spPr>
        <p:txBody>
          <a:bodyPr>
            <a:normAutofit/>
          </a:bodyPr>
          <a:lstStyle/>
          <a:p>
            <a:r>
              <a:rPr lang="en-US" sz="1800" err="1"/>
              <a:t>Arlt</a:t>
            </a:r>
            <a:r>
              <a:rPr lang="en-US" sz="1800"/>
              <a:t> &amp; </a:t>
            </a:r>
            <a:r>
              <a:rPr lang="en-US" sz="1800" err="1"/>
              <a:t>Wolling</a:t>
            </a:r>
            <a:r>
              <a:rPr lang="en-US" sz="1800"/>
              <a:t> 2015</a:t>
            </a:r>
          </a:p>
          <a:p>
            <a:endParaRPr lang="en-US" sz="1800"/>
          </a:p>
          <a:p>
            <a:r>
              <a:rPr lang="en-US" sz="1800"/>
              <a:t>Media content analysis</a:t>
            </a:r>
          </a:p>
          <a:p>
            <a:r>
              <a:rPr lang="en-US" sz="1800"/>
              <a:t>Panel data (survey)</a:t>
            </a:r>
          </a:p>
          <a:p>
            <a:endParaRPr lang="en-US" sz="1800"/>
          </a:p>
        </p:txBody>
      </p:sp>
      <p:pic>
        <p:nvPicPr>
          <p:cNvPr id="4" name="Zástupný obsah 3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1C651A50-64F1-4D4F-0170-6C5E96574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685" y="171716"/>
            <a:ext cx="5834166" cy="3179620"/>
          </a:xfrm>
          <a:prstGeom prst="rect">
            <a:avLst/>
          </a:prstGeom>
        </p:spPr>
      </p:pic>
      <p:pic>
        <p:nvPicPr>
          <p:cNvPr id="5" name="Obrázek 4" descr="Obsah obrázku text, účtenka, snímek obrazovky, Písmo&#10;&#10;Popis byl vytvořen automaticky">
            <a:extLst>
              <a:ext uri="{FF2B5EF4-FFF2-40B4-BE49-F238E27FC236}">
                <a16:creationId xmlns:a16="http://schemas.microsoft.com/office/drawing/2014/main" id="{DF2BE6E8-0743-843E-4104-CF9731B4F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717" y="3498320"/>
            <a:ext cx="6320441" cy="267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14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Barevnost, Grafika, grafický design, umění&#10;&#10;Popis byl vytvořen automaticky">
            <a:extLst>
              <a:ext uri="{FF2B5EF4-FFF2-40B4-BE49-F238E27FC236}">
                <a16:creationId xmlns:a16="http://schemas.microsoft.com/office/drawing/2014/main" id="{6FDB653C-44B1-A121-0D0C-58FDE4C019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108" b="1362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63CC18C-7F61-2DD4-06AF-07DDF5461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cs-CZ" sz="5000">
                <a:solidFill>
                  <a:schemeClr val="bg1"/>
                </a:solidFill>
              </a:rPr>
              <a:t>Culture and norms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463D15-D00F-997B-A455-A17E11F1F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Attitudes on salient issues </a:t>
            </a:r>
          </a:p>
          <a:p>
            <a:r>
              <a:rPr lang="en-US" sz="2000">
                <a:solidFill>
                  <a:schemeClr val="bg1"/>
                </a:solidFill>
              </a:rPr>
              <a:t>Reveal basic values and orientations</a:t>
            </a:r>
          </a:p>
          <a:p>
            <a:r>
              <a:rPr lang="en-US" sz="2000">
                <a:solidFill>
                  <a:schemeClr val="bg1"/>
                </a:solidFill>
              </a:rPr>
              <a:t>Can shift!</a:t>
            </a:r>
          </a:p>
          <a:p>
            <a:r>
              <a:rPr lang="en-US" sz="2000">
                <a:solidFill>
                  <a:schemeClr val="bg1"/>
                </a:solidFill>
              </a:rPr>
              <a:t>E.g. Same-sex partnership </a:t>
            </a:r>
          </a:p>
        </p:txBody>
      </p:sp>
    </p:spTree>
    <p:extLst>
      <p:ext uri="{BB962C8B-B14F-4D97-AF65-F5344CB8AC3E}">
        <p14:creationId xmlns:p14="http://schemas.microsoft.com/office/powerpoint/2010/main" val="26911978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25</Slides>
  <Notes>2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Office</vt:lpstr>
      <vt:lpstr>What is public opinion??</vt:lpstr>
      <vt:lpstr>What is it and why do we need it?</vt:lpstr>
      <vt:lpstr>Why is public opinion important?</vt:lpstr>
      <vt:lpstr>Prezentace aplikace PowerPoint</vt:lpstr>
      <vt:lpstr>Prezentace aplikace PowerPoint</vt:lpstr>
      <vt:lpstr>Leader constraint</vt:lpstr>
      <vt:lpstr>Nuclear phase-out in Germany</vt:lpstr>
      <vt:lpstr>Prezentace aplikace PowerPoint</vt:lpstr>
      <vt:lpstr>Culture and norms</vt:lpstr>
      <vt:lpstr>Cultural norms</vt:lpstr>
      <vt:lpstr>Public opinion mobilization</vt:lpstr>
      <vt:lpstr>What is the public?</vt:lpstr>
      <vt:lpstr>Public opinion definitions</vt:lpstr>
      <vt:lpstr>Aggregation of individual opinions</vt:lpstr>
      <vt:lpstr>Majority opinion</vt:lpstr>
      <vt:lpstr>Conflict of interests</vt:lpstr>
      <vt:lpstr>Elite and media influence</vt:lpstr>
      <vt:lpstr>Prezentace aplikace PowerPoint</vt:lpstr>
      <vt:lpstr>History and Meaning of Public Opinion</vt:lpstr>
      <vt:lpstr>Did public opinion matter throughout the history?</vt:lpstr>
      <vt:lpstr>History of public opinion</vt:lpstr>
      <vt:lpstr>History of PO</vt:lpstr>
      <vt:lpstr>Stronger role of public opinion </vt:lpstr>
      <vt:lpstr>20th century and new approaches</vt:lpstr>
      <vt:lpstr>Social media and public opinion?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Lenka Hrbková</dc:creator>
  <cp:revision>74</cp:revision>
  <dcterms:created xsi:type="dcterms:W3CDTF">2024-09-25T11:41:22Z</dcterms:created>
  <dcterms:modified xsi:type="dcterms:W3CDTF">2024-09-30T09:50:36Z</dcterms:modified>
</cp:coreProperties>
</file>