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74" r:id="rId10"/>
    <p:sldId id="266" r:id="rId11"/>
    <p:sldId id="267" r:id="rId12"/>
    <p:sldId id="275" r:id="rId13"/>
    <p:sldId id="268" r:id="rId14"/>
    <p:sldId id="276" r:id="rId15"/>
    <p:sldId id="269" r:id="rId16"/>
    <p:sldId id="261" r:id="rId17"/>
    <p:sldId id="270" r:id="rId18"/>
    <p:sldId id="271" r:id="rId19"/>
    <p:sldId id="272" r:id="rId20"/>
    <p:sldId id="27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D645-78C4-8E90-072A-8C08829AA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BACA7-53DC-0928-802D-7583637AD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3DB5E-85A6-3184-EC0F-31FD271D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8FED6-5939-F8B4-7328-1E1E9DDC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EF50-6539-1680-9E5D-2290C402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26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D2BE-DCBD-993E-A466-CBCEC056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86F05-84E4-630F-9181-7FFDDC0C8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6FC80-E5C9-2D3C-18A8-2BF676D8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C29B-4B1E-B1FE-2F56-B9B78747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2F91A-FEE4-F66F-9AA4-94400664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8441D-A1BF-D514-7E3C-B36B4B1BD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F6891-8AB8-E3D4-420D-4229E401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C602-7EBE-5829-6508-59AD2AEB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BEA4E-1458-C606-3C3A-91AE4BB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00EA-85FB-F0FD-F216-6ED60B2D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5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9884-398F-F17C-928F-5BB87550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8711-81FA-D136-3EDC-67F08D461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3268-28B3-ED2E-977B-4FB81A8B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1F92-1EED-BDA0-0CC6-057ACD66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60E37-A2DE-219F-880F-7AFD0EF0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57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067A-DEB0-EF2F-B0C4-054C6D88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45654-D8BD-D4C8-A30F-7F903D24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036CF-3FED-E4FF-B587-3647CFC1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F6D25-86AD-7EAA-5595-F20186D3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C435-2C2C-6477-1796-6762D143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6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A17C-1775-65F7-C3FA-1F6095E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C29D-211A-7A2B-467D-1B6C9B8E6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9E249-935A-949F-BFC0-0DA96D04B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1F4DC-0499-3369-EF36-B868EDAC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D0CF2-3E87-5045-E79A-AA6FE29E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AFDC7-DD8C-F2FB-66DD-12419C8D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47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8577-F70A-2C5F-3948-128A0748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D6849-0D0E-1675-EC82-CCF3243D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C51CF-175F-C5B9-C42E-B624F4B8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27D0F-B8E3-684C-AAB5-5B735D50C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3CE4D-A78F-450D-1926-666524DC8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61517-D7A4-8A25-0745-2957EC34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7941A-9F72-2D36-14C5-7EB34E13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6BF86-0FC0-169F-3F14-982C2883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7932-5D1E-9795-2637-189F018B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99C51-F5FD-3731-AF7A-DC17B75C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64BAE-41EB-F288-107C-46EF2549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5DE19-DEDE-3CD6-7290-3B7DB6F0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62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8E96D-19DF-D0FF-5EDF-24ADB0B0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DB782-D3D3-AF30-DBDF-5C7D5ED1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3399-D09D-1AD5-1F8B-9C30669A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B1E6-55B7-9621-6484-A896E87D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4EF7-8004-C8BD-43F0-8D08D843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9A5BF-7EA3-7258-A90C-CA8A1FCE1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76BAB-9BF3-7D4F-ADF8-040CE845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3FBD-83B6-CDE3-5273-2944A592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FCE80-DE56-D916-3044-DAA79066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03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EE24-1F8A-F3E8-36EE-2505EC82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3E1A5-844C-ACAA-1F6D-229155969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F60AC-3701-B902-0642-745A51CE8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99100-6AA7-B2EE-02D5-44922762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4E27D-3D96-9306-F59C-2AB8B1DF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54AED-7034-ACE0-22BB-665D0969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1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AB5D6-1299-1100-6937-6108C4C1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3B74-AAE4-25F1-3A25-4496BB69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8C00-CACB-0242-1585-30B1F51C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EA1D6-E449-4C8B-AF91-8F95AFFF6AF1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84B0-6BEB-3438-2C78-C76E8982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EC8F-BA34-9867-E0AF-28B517E4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00AA6-31A8-4E50-A706-2C412897C6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FCE-C2F5-DA40-BC54-98CB1EBA9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7FB05-A08D-E7EE-3491-D31A6A646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63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E07E-418F-A3BB-3119-12E16D00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Time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2194-626A-F44E-7486-362B140DA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 – </a:t>
            </a:r>
            <a:r>
              <a:rPr lang="cs-CZ" dirty="0" err="1"/>
              <a:t>the</a:t>
            </a:r>
            <a:r>
              <a:rPr lang="cs-CZ" dirty="0"/>
              <a:t> overal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evolution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warming</a:t>
            </a:r>
            <a:r>
              <a:rPr lang="cs-CZ" dirty="0"/>
              <a:t>,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prices</a:t>
            </a:r>
            <a:endParaRPr lang="cs-CZ" dirty="0"/>
          </a:p>
          <a:p>
            <a:r>
              <a:rPr lang="cs-CZ" dirty="0" err="1"/>
              <a:t>Seasonality</a:t>
            </a:r>
            <a:r>
              <a:rPr lang="cs-CZ" dirty="0"/>
              <a:t> – </a:t>
            </a:r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in data</a:t>
            </a:r>
          </a:p>
          <a:p>
            <a:pPr lvl="1"/>
            <a:r>
              <a:rPr lang="cs-CZ" dirty="0" err="1"/>
              <a:t>Wheather</a:t>
            </a:r>
            <a:r>
              <a:rPr lang="cs-CZ" dirty="0"/>
              <a:t>, </a:t>
            </a:r>
            <a:r>
              <a:rPr lang="cs-CZ" dirty="0" err="1"/>
              <a:t>unemployment</a:t>
            </a:r>
            <a:r>
              <a:rPr lang="cs-CZ" dirty="0"/>
              <a:t>,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noise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9550-3B0A-EA8D-D2FF-53D5639E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1DCA-A14A-75D4-E4FF-BEE3D6FA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things</a:t>
            </a:r>
            <a:endParaRPr lang="cs-CZ" dirty="0"/>
          </a:p>
          <a:p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to </a:t>
            </a: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happening</a:t>
            </a:r>
          </a:p>
          <a:p>
            <a:r>
              <a:rPr lang="cs-CZ" dirty="0" err="1"/>
              <a:t>Forecast</a:t>
            </a:r>
            <a:r>
              <a:rPr lang="cs-CZ" dirty="0"/>
              <a:t> (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cautius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)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76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D52D-618E-56A3-144F-D6442198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EFE6-3FAB-9815-F953-71FF138B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BBF31-81D4-BA43-3A3F-E97F97D8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2" y="0"/>
            <a:ext cx="11561187" cy="27494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20A886-1FEF-5DE7-C9BB-F8EAF9449D65}"/>
              </a:ext>
            </a:extLst>
          </p:cNvPr>
          <p:cNvCxnSpPr/>
          <p:nvPr/>
        </p:nvCxnSpPr>
        <p:spPr>
          <a:xfrm>
            <a:off x="187036" y="692072"/>
            <a:ext cx="11378045" cy="1267691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A0BDB3-B760-C6B6-AEAF-EAC46EE76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6418"/>
            <a:ext cx="6726588" cy="37332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9698F9-560A-4D4D-74ED-4A1CEE53197D}"/>
              </a:ext>
            </a:extLst>
          </p:cNvPr>
          <p:cNvCxnSpPr>
            <a:cxnSpLocks/>
          </p:cNvCxnSpPr>
          <p:nvPr/>
        </p:nvCxnSpPr>
        <p:spPr>
          <a:xfrm flipV="1">
            <a:off x="626919" y="4135582"/>
            <a:ext cx="6099669" cy="170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2E1A5F5-5EAD-BD5A-8017-37D2A2B33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66" y="3330528"/>
            <a:ext cx="4767777" cy="34791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F95B99-1E03-D9FC-BE1D-4E3047A8AF89}"/>
              </a:ext>
            </a:extLst>
          </p:cNvPr>
          <p:cNvSpPr txBox="1"/>
          <p:nvPr/>
        </p:nvSpPr>
        <p:spPr>
          <a:xfrm>
            <a:off x="11204863" y="3401129"/>
            <a:ext cx="197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281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C86-77C0-DC8E-BFC5-FC300B51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Seasonality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9537-71D7-BE6F-7CA1-DCA76702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anoying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data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season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detail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in such case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8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BDE8-09F2-C614-E7C8-94339E75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5F8BB-4C09-721B-F466-979A6476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B640D0-B207-3E90-2DCA-C800F34A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192482"/>
            <a:ext cx="7707194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9D5EB5A-58F3-9971-2786-9D4AF6D4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/>
          <a:stretch/>
        </p:blipFill>
        <p:spPr bwMode="auto">
          <a:xfrm>
            <a:off x="7704557" y="2192482"/>
            <a:ext cx="7298485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9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ED5C-0FDC-E596-0214-A5FCE65D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noise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CB86-C9CF-161D-5DEE-6DCE5B8D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Short</a:t>
            </a:r>
            <a:r>
              <a:rPr lang="cs-CZ" dirty="0"/>
              <a:t> term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/>
              <a:t>deviations</a:t>
            </a:r>
            <a:endParaRPr lang="cs-CZ" dirty="0"/>
          </a:p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event</a:t>
            </a:r>
          </a:p>
          <a:p>
            <a:endParaRPr lang="cs-CZ" dirty="0"/>
          </a:p>
          <a:p>
            <a:r>
              <a:rPr lang="cs-CZ" dirty="0"/>
              <a:t>Make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hard to </a:t>
            </a:r>
            <a:r>
              <a:rPr lang="cs-CZ" dirty="0" err="1"/>
              <a:t>see</a:t>
            </a:r>
            <a:endParaRPr lang="cs-CZ" dirty="0"/>
          </a:p>
          <a:p>
            <a:r>
              <a:rPr lang="cs-CZ" dirty="0" err="1"/>
              <a:t>Moving</a:t>
            </a:r>
            <a:r>
              <a:rPr lang="cs-CZ" dirty="0"/>
              <a:t> </a:t>
            </a:r>
            <a:r>
              <a:rPr lang="cs-CZ" dirty="0" err="1"/>
              <a:t>average</a:t>
            </a:r>
            <a:r>
              <a:rPr lang="cs-CZ" dirty="0"/>
              <a:t> – </a:t>
            </a:r>
            <a:r>
              <a:rPr lang="cs-CZ" dirty="0" err="1"/>
              <a:t>replace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by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neighbouring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  <a:p>
            <a:pPr lvl="1"/>
            <a:r>
              <a:rPr lang="cs-CZ" dirty="0" err="1"/>
              <a:t>Usualy</a:t>
            </a:r>
            <a:r>
              <a:rPr lang="cs-CZ" dirty="0"/>
              <a:t> 3, 5 </a:t>
            </a:r>
            <a:r>
              <a:rPr lang="cs-CZ" dirty="0" err="1"/>
              <a:t>or</a:t>
            </a:r>
            <a:r>
              <a:rPr lang="cs-CZ" dirty="0"/>
              <a:t> 7 </a:t>
            </a:r>
          </a:p>
          <a:p>
            <a:pPr lvl="1"/>
            <a:r>
              <a:rPr lang="cs-CZ" dirty="0" err="1"/>
              <a:t>Depends</a:t>
            </a:r>
            <a:r>
              <a:rPr lang="cs-CZ" dirty="0"/>
              <a:t> on data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Monthly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88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E846-FECF-B055-7DC8-2C176882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monthly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– line chart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03D3-B90D-2DF0-44FE-D55F731E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8F434-929F-7C66-8725-E2A597FC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40" y="2409724"/>
            <a:ext cx="8176969" cy="2324301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B3D9CE13-01E9-088D-2983-1CE60D798150}"/>
              </a:ext>
            </a:extLst>
          </p:cNvPr>
          <p:cNvSpPr/>
          <p:nvPr/>
        </p:nvSpPr>
        <p:spPr>
          <a:xfrm>
            <a:off x="1943878" y="2521295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46FF096-0510-F5F0-0382-E249C84B6D1D}"/>
              </a:ext>
            </a:extLst>
          </p:cNvPr>
          <p:cNvSpPr/>
          <p:nvPr/>
        </p:nvSpPr>
        <p:spPr>
          <a:xfrm>
            <a:off x="6544453" y="3601243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5D915AA6-5C53-F4E5-C561-414AB8FA35B6}"/>
              </a:ext>
            </a:extLst>
          </p:cNvPr>
          <p:cNvSpPr/>
          <p:nvPr/>
        </p:nvSpPr>
        <p:spPr>
          <a:xfrm>
            <a:off x="8116078" y="3653357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9D8E-F0C9-C1BC-2068-E8E0631E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labels</a:t>
            </a:r>
            <a:r>
              <a:rPr lang="cs-CZ" dirty="0"/>
              <a:t> and </a:t>
            </a:r>
            <a:r>
              <a:rPr lang="cs-CZ" dirty="0" err="1"/>
              <a:t>content</a:t>
            </a:r>
            <a:endParaRPr lang="cs-C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405555-D6C7-2213-60C1-33132D1BD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815" y="1825625"/>
            <a:ext cx="9922369" cy="4351338"/>
          </a:xfr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8D05918B-6C66-B440-D66A-7C627D066D24}"/>
              </a:ext>
            </a:extLst>
          </p:cNvPr>
          <p:cNvSpPr/>
          <p:nvPr/>
        </p:nvSpPr>
        <p:spPr>
          <a:xfrm>
            <a:off x="9287653" y="2124076"/>
            <a:ext cx="640702" cy="635274"/>
          </a:xfrm>
          <a:custGeom>
            <a:avLst/>
            <a:gdLst>
              <a:gd name="connsiteX0" fmla="*/ 0 w 640702"/>
              <a:gd name="connsiteY0" fmla="*/ 317637 h 635274"/>
              <a:gd name="connsiteX1" fmla="*/ 320351 w 640702"/>
              <a:gd name="connsiteY1" fmla="*/ 0 h 635274"/>
              <a:gd name="connsiteX2" fmla="*/ 640702 w 640702"/>
              <a:gd name="connsiteY2" fmla="*/ 317637 h 635274"/>
              <a:gd name="connsiteX3" fmla="*/ 320351 w 640702"/>
              <a:gd name="connsiteY3" fmla="*/ 635274 h 635274"/>
              <a:gd name="connsiteX4" fmla="*/ 0 w 640702"/>
              <a:gd name="connsiteY4" fmla="*/ 317637 h 6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635274" extrusionOk="0">
                <a:moveTo>
                  <a:pt x="0" y="317637"/>
                </a:moveTo>
                <a:cubicBezTo>
                  <a:pt x="-26570" y="118676"/>
                  <a:pt x="138220" y="-5175"/>
                  <a:pt x="320351" y="0"/>
                </a:cubicBezTo>
                <a:cubicBezTo>
                  <a:pt x="487728" y="34487"/>
                  <a:pt x="670879" y="128129"/>
                  <a:pt x="640702" y="317637"/>
                </a:cubicBezTo>
                <a:cubicBezTo>
                  <a:pt x="659880" y="497532"/>
                  <a:pt x="512898" y="635589"/>
                  <a:pt x="320351" y="635274"/>
                </a:cubicBezTo>
                <a:cubicBezTo>
                  <a:pt x="128986" y="638873"/>
                  <a:pt x="-26167" y="516212"/>
                  <a:pt x="0" y="31763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E8EF86B-9C6B-14F3-875E-A564FE94A796}"/>
              </a:ext>
            </a:extLst>
          </p:cNvPr>
          <p:cNvSpPr/>
          <p:nvPr/>
        </p:nvSpPr>
        <p:spPr>
          <a:xfrm>
            <a:off x="6095999" y="4924425"/>
            <a:ext cx="640702" cy="342900"/>
          </a:xfrm>
          <a:custGeom>
            <a:avLst/>
            <a:gdLst>
              <a:gd name="connsiteX0" fmla="*/ 0 w 640702"/>
              <a:gd name="connsiteY0" fmla="*/ 171450 h 342900"/>
              <a:gd name="connsiteX1" fmla="*/ 320351 w 640702"/>
              <a:gd name="connsiteY1" fmla="*/ 0 h 342900"/>
              <a:gd name="connsiteX2" fmla="*/ 640702 w 640702"/>
              <a:gd name="connsiteY2" fmla="*/ 171450 h 342900"/>
              <a:gd name="connsiteX3" fmla="*/ 320351 w 640702"/>
              <a:gd name="connsiteY3" fmla="*/ 342900 h 342900"/>
              <a:gd name="connsiteX4" fmla="*/ 0 w 640702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42900" extrusionOk="0">
                <a:moveTo>
                  <a:pt x="0" y="171450"/>
                </a:moveTo>
                <a:cubicBezTo>
                  <a:pt x="-18629" y="60260"/>
                  <a:pt x="120114" y="-23176"/>
                  <a:pt x="320351" y="0"/>
                </a:cubicBezTo>
                <a:cubicBezTo>
                  <a:pt x="490996" y="22684"/>
                  <a:pt x="653778" y="70659"/>
                  <a:pt x="640702" y="171450"/>
                </a:cubicBezTo>
                <a:cubicBezTo>
                  <a:pt x="644987" y="267137"/>
                  <a:pt x="520167" y="343361"/>
                  <a:pt x="320351" y="342900"/>
                </a:cubicBezTo>
                <a:cubicBezTo>
                  <a:pt x="136593" y="344603"/>
                  <a:pt x="-7815" y="273052"/>
                  <a:pt x="0" y="1714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3A7AFA97-E73B-FE7F-AAF5-D2C9AFC85E3F}"/>
              </a:ext>
            </a:extLst>
          </p:cNvPr>
          <p:cNvSpPr/>
          <p:nvPr/>
        </p:nvSpPr>
        <p:spPr>
          <a:xfrm>
            <a:off x="8531492" y="4581525"/>
            <a:ext cx="640702" cy="342900"/>
          </a:xfrm>
          <a:custGeom>
            <a:avLst/>
            <a:gdLst>
              <a:gd name="connsiteX0" fmla="*/ 0 w 640702"/>
              <a:gd name="connsiteY0" fmla="*/ 171450 h 342900"/>
              <a:gd name="connsiteX1" fmla="*/ 320351 w 640702"/>
              <a:gd name="connsiteY1" fmla="*/ 0 h 342900"/>
              <a:gd name="connsiteX2" fmla="*/ 640702 w 640702"/>
              <a:gd name="connsiteY2" fmla="*/ 171450 h 342900"/>
              <a:gd name="connsiteX3" fmla="*/ 320351 w 640702"/>
              <a:gd name="connsiteY3" fmla="*/ 342900 h 342900"/>
              <a:gd name="connsiteX4" fmla="*/ 0 w 640702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42900" extrusionOk="0">
                <a:moveTo>
                  <a:pt x="0" y="171450"/>
                </a:moveTo>
                <a:cubicBezTo>
                  <a:pt x="-18629" y="60260"/>
                  <a:pt x="120114" y="-23176"/>
                  <a:pt x="320351" y="0"/>
                </a:cubicBezTo>
                <a:cubicBezTo>
                  <a:pt x="490996" y="22684"/>
                  <a:pt x="653778" y="70659"/>
                  <a:pt x="640702" y="171450"/>
                </a:cubicBezTo>
                <a:cubicBezTo>
                  <a:pt x="644987" y="267137"/>
                  <a:pt x="520167" y="343361"/>
                  <a:pt x="320351" y="342900"/>
                </a:cubicBezTo>
                <a:cubicBezTo>
                  <a:pt x="136593" y="344603"/>
                  <a:pt x="-7815" y="273052"/>
                  <a:pt x="0" y="1714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B9BB20-D1DA-8141-007B-688117A80FC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174033" y="3577861"/>
            <a:ext cx="6451288" cy="1053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6">
            <a:extLst>
              <a:ext uri="{FF2B5EF4-FFF2-40B4-BE49-F238E27FC236}">
                <a16:creationId xmlns:a16="http://schemas.microsoft.com/office/drawing/2014/main" id="{9ECC54C7-6591-1A3C-231E-3CA77D919B00}"/>
              </a:ext>
            </a:extLst>
          </p:cNvPr>
          <p:cNvSpPr/>
          <p:nvPr/>
        </p:nvSpPr>
        <p:spPr>
          <a:xfrm>
            <a:off x="1306809" y="3111363"/>
            <a:ext cx="1025844" cy="635274"/>
          </a:xfrm>
          <a:custGeom>
            <a:avLst/>
            <a:gdLst>
              <a:gd name="connsiteX0" fmla="*/ 0 w 1025844"/>
              <a:gd name="connsiteY0" fmla="*/ 317637 h 635274"/>
              <a:gd name="connsiteX1" fmla="*/ 512922 w 1025844"/>
              <a:gd name="connsiteY1" fmla="*/ 0 h 635274"/>
              <a:gd name="connsiteX2" fmla="*/ 1025844 w 1025844"/>
              <a:gd name="connsiteY2" fmla="*/ 317637 h 635274"/>
              <a:gd name="connsiteX3" fmla="*/ 512922 w 1025844"/>
              <a:gd name="connsiteY3" fmla="*/ 635274 h 635274"/>
              <a:gd name="connsiteX4" fmla="*/ 0 w 1025844"/>
              <a:gd name="connsiteY4" fmla="*/ 317637 h 6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844" h="635274" extrusionOk="0">
                <a:moveTo>
                  <a:pt x="0" y="317637"/>
                </a:moveTo>
                <a:cubicBezTo>
                  <a:pt x="-8308" y="134852"/>
                  <a:pt x="191386" y="-38033"/>
                  <a:pt x="512922" y="0"/>
                </a:cubicBezTo>
                <a:cubicBezTo>
                  <a:pt x="786653" y="34487"/>
                  <a:pt x="1056021" y="128129"/>
                  <a:pt x="1025844" y="317637"/>
                </a:cubicBezTo>
                <a:cubicBezTo>
                  <a:pt x="1079682" y="505608"/>
                  <a:pt x="808666" y="635525"/>
                  <a:pt x="512922" y="635274"/>
                </a:cubicBezTo>
                <a:cubicBezTo>
                  <a:pt x="215203" y="638873"/>
                  <a:pt x="-26167" y="516212"/>
                  <a:pt x="0" y="31763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9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DE90-27CB-776B-0049-5ABCF3C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1BAB-58E6-729F-E428-8C8B57739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D2C8F-FAA7-601B-DB35-956C93B0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360" y="2099939"/>
            <a:ext cx="2491956" cy="380271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B4A7E7F-4FFC-AE4B-06BA-90CC1DD56843}"/>
              </a:ext>
            </a:extLst>
          </p:cNvPr>
          <p:cNvSpPr/>
          <p:nvPr/>
        </p:nvSpPr>
        <p:spPr>
          <a:xfrm>
            <a:off x="8261638" y="4372768"/>
            <a:ext cx="1968176" cy="359843"/>
          </a:xfrm>
          <a:custGeom>
            <a:avLst/>
            <a:gdLst>
              <a:gd name="connsiteX0" fmla="*/ 0 w 1968176"/>
              <a:gd name="connsiteY0" fmla="*/ 179922 h 359843"/>
              <a:gd name="connsiteX1" fmla="*/ 984088 w 1968176"/>
              <a:gd name="connsiteY1" fmla="*/ 0 h 359843"/>
              <a:gd name="connsiteX2" fmla="*/ 1968176 w 1968176"/>
              <a:gd name="connsiteY2" fmla="*/ 179922 h 359843"/>
              <a:gd name="connsiteX3" fmla="*/ 984088 w 1968176"/>
              <a:gd name="connsiteY3" fmla="*/ 359844 h 359843"/>
              <a:gd name="connsiteX4" fmla="*/ 0 w 1968176"/>
              <a:gd name="connsiteY4" fmla="*/ 179922 h 3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176" h="359843" extrusionOk="0">
                <a:moveTo>
                  <a:pt x="0" y="179922"/>
                </a:moveTo>
                <a:cubicBezTo>
                  <a:pt x="-32916" y="51398"/>
                  <a:pt x="408226" y="-32175"/>
                  <a:pt x="984088" y="0"/>
                </a:cubicBezTo>
                <a:cubicBezTo>
                  <a:pt x="1522901" y="16917"/>
                  <a:pt x="1987158" y="71696"/>
                  <a:pt x="1968176" y="179922"/>
                </a:cubicBezTo>
                <a:cubicBezTo>
                  <a:pt x="2045036" y="297199"/>
                  <a:pt x="1569328" y="360685"/>
                  <a:pt x="984088" y="359844"/>
                </a:cubicBezTo>
                <a:cubicBezTo>
                  <a:pt x="423913" y="364001"/>
                  <a:pt x="-18283" y="295464"/>
                  <a:pt x="0" y="17992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C210B-CAF6-4754-E4BD-4CB500DE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0" y="1210622"/>
            <a:ext cx="6525536" cy="5039428"/>
          </a:xfrm>
          <a:prstGeom prst="rect">
            <a:avLst/>
          </a:prstGeom>
        </p:spPr>
      </p:pic>
      <p:sp>
        <p:nvSpPr>
          <p:cNvPr id="9" name="Ovál 6">
            <a:extLst>
              <a:ext uri="{FF2B5EF4-FFF2-40B4-BE49-F238E27FC236}">
                <a16:creationId xmlns:a16="http://schemas.microsoft.com/office/drawing/2014/main" id="{0AA93B56-5A8F-9465-FC4D-C9B510C5E7F5}"/>
              </a:ext>
            </a:extLst>
          </p:cNvPr>
          <p:cNvSpPr/>
          <p:nvPr/>
        </p:nvSpPr>
        <p:spPr>
          <a:xfrm>
            <a:off x="4548621" y="4758515"/>
            <a:ext cx="1968176" cy="359843"/>
          </a:xfrm>
          <a:custGeom>
            <a:avLst/>
            <a:gdLst>
              <a:gd name="connsiteX0" fmla="*/ 0 w 1968176"/>
              <a:gd name="connsiteY0" fmla="*/ 179922 h 359843"/>
              <a:gd name="connsiteX1" fmla="*/ 984088 w 1968176"/>
              <a:gd name="connsiteY1" fmla="*/ 0 h 359843"/>
              <a:gd name="connsiteX2" fmla="*/ 1968176 w 1968176"/>
              <a:gd name="connsiteY2" fmla="*/ 179922 h 359843"/>
              <a:gd name="connsiteX3" fmla="*/ 984088 w 1968176"/>
              <a:gd name="connsiteY3" fmla="*/ 359844 h 359843"/>
              <a:gd name="connsiteX4" fmla="*/ 0 w 1968176"/>
              <a:gd name="connsiteY4" fmla="*/ 179922 h 3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176" h="359843" extrusionOk="0">
                <a:moveTo>
                  <a:pt x="0" y="179922"/>
                </a:moveTo>
                <a:cubicBezTo>
                  <a:pt x="-32916" y="51398"/>
                  <a:pt x="408226" y="-32175"/>
                  <a:pt x="984088" y="0"/>
                </a:cubicBezTo>
                <a:cubicBezTo>
                  <a:pt x="1522901" y="16917"/>
                  <a:pt x="1987158" y="71696"/>
                  <a:pt x="1968176" y="179922"/>
                </a:cubicBezTo>
                <a:cubicBezTo>
                  <a:pt x="2045036" y="297199"/>
                  <a:pt x="1569328" y="360685"/>
                  <a:pt x="984088" y="359844"/>
                </a:cubicBezTo>
                <a:cubicBezTo>
                  <a:pt x="423913" y="364001"/>
                  <a:pt x="-18283" y="295464"/>
                  <a:pt x="0" y="17992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6">
            <a:extLst>
              <a:ext uri="{FF2B5EF4-FFF2-40B4-BE49-F238E27FC236}">
                <a16:creationId xmlns:a16="http://schemas.microsoft.com/office/drawing/2014/main" id="{D9846847-056F-5A13-6ACF-1DCEAB698E63}"/>
              </a:ext>
            </a:extLst>
          </p:cNvPr>
          <p:cNvSpPr/>
          <p:nvPr/>
        </p:nvSpPr>
        <p:spPr>
          <a:xfrm>
            <a:off x="9133608" y="2696589"/>
            <a:ext cx="789709" cy="359843"/>
          </a:xfrm>
          <a:custGeom>
            <a:avLst/>
            <a:gdLst>
              <a:gd name="connsiteX0" fmla="*/ 0 w 789709"/>
              <a:gd name="connsiteY0" fmla="*/ 179922 h 359843"/>
              <a:gd name="connsiteX1" fmla="*/ 394855 w 789709"/>
              <a:gd name="connsiteY1" fmla="*/ 0 h 359843"/>
              <a:gd name="connsiteX2" fmla="*/ 789710 w 789709"/>
              <a:gd name="connsiteY2" fmla="*/ 179922 h 359843"/>
              <a:gd name="connsiteX3" fmla="*/ 394855 w 789709"/>
              <a:gd name="connsiteY3" fmla="*/ 359844 h 359843"/>
              <a:gd name="connsiteX4" fmla="*/ 0 w 789709"/>
              <a:gd name="connsiteY4" fmla="*/ 179922 h 3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09" h="359843" extrusionOk="0">
                <a:moveTo>
                  <a:pt x="0" y="179922"/>
                </a:moveTo>
                <a:cubicBezTo>
                  <a:pt x="-32464" y="51799"/>
                  <a:pt x="157515" y="-19155"/>
                  <a:pt x="394855" y="0"/>
                </a:cubicBezTo>
                <a:cubicBezTo>
                  <a:pt x="608243" y="16917"/>
                  <a:pt x="808692" y="71696"/>
                  <a:pt x="789710" y="179922"/>
                </a:cubicBezTo>
                <a:cubicBezTo>
                  <a:pt x="826394" y="287838"/>
                  <a:pt x="639993" y="360389"/>
                  <a:pt x="394855" y="359844"/>
                </a:cubicBezTo>
                <a:cubicBezTo>
                  <a:pt x="160105" y="364001"/>
                  <a:pt x="-18283" y="295464"/>
                  <a:pt x="0" y="17992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75C78-BE75-E74A-86EE-E94103CAB4F1}"/>
              </a:ext>
            </a:extLst>
          </p:cNvPr>
          <p:cNvSpPr txBox="1"/>
          <p:nvPr/>
        </p:nvSpPr>
        <p:spPr>
          <a:xfrm>
            <a:off x="1356160" y="4860956"/>
            <a:ext cx="296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  <a:highlight>
                  <a:srgbClr val="C0C0C0"/>
                </a:highlight>
              </a:rPr>
              <a:t>Right</a:t>
            </a:r>
            <a:r>
              <a:rPr lang="cs-CZ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cs-CZ" dirty="0" err="1">
                <a:solidFill>
                  <a:srgbClr val="FF0000"/>
                </a:solidFill>
                <a:highlight>
                  <a:srgbClr val="C0C0C0"/>
                </a:highlight>
              </a:rPr>
              <a:t>click</a:t>
            </a:r>
            <a:r>
              <a:rPr lang="cs-CZ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cs-CZ" dirty="0" err="1">
                <a:solidFill>
                  <a:srgbClr val="FF0000"/>
                </a:solidFill>
                <a:highlight>
                  <a:srgbClr val="C0C0C0"/>
                </a:highlight>
              </a:rPr>
              <a:t>somewhere</a:t>
            </a:r>
            <a:r>
              <a:rPr lang="cs-CZ" dirty="0">
                <a:solidFill>
                  <a:srgbClr val="FF0000"/>
                </a:solidFill>
                <a:highlight>
                  <a:srgbClr val="C0C0C0"/>
                </a:highlight>
              </a:rPr>
              <a:t>  </a:t>
            </a:r>
            <a:r>
              <a:rPr lang="cs-CZ" dirty="0" err="1">
                <a:solidFill>
                  <a:srgbClr val="FF0000"/>
                </a:solidFill>
                <a:highlight>
                  <a:srgbClr val="C0C0C0"/>
                </a:highlight>
              </a:rPr>
              <a:t>here</a:t>
            </a:r>
            <a:endParaRPr lang="cs-CZ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777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7A2-1AE2-C0C3-8E95-1C7DCAD2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4BCB-53D3-E0C6-A3BC-1615300A7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CA6F4-571F-1497-BD77-4F97D253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6" y="638174"/>
            <a:ext cx="3314987" cy="5418290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8ED85304-A493-7E06-5A75-B8B41A25BC45}"/>
              </a:ext>
            </a:extLst>
          </p:cNvPr>
          <p:cNvSpPr/>
          <p:nvPr/>
        </p:nvSpPr>
        <p:spPr>
          <a:xfrm>
            <a:off x="1752599" y="5713564"/>
            <a:ext cx="1657494" cy="342900"/>
          </a:xfrm>
          <a:custGeom>
            <a:avLst/>
            <a:gdLst>
              <a:gd name="connsiteX0" fmla="*/ 0 w 1657494"/>
              <a:gd name="connsiteY0" fmla="*/ 171450 h 342900"/>
              <a:gd name="connsiteX1" fmla="*/ 828747 w 1657494"/>
              <a:gd name="connsiteY1" fmla="*/ 0 h 342900"/>
              <a:gd name="connsiteX2" fmla="*/ 1657494 w 1657494"/>
              <a:gd name="connsiteY2" fmla="*/ 171450 h 342900"/>
              <a:gd name="connsiteX3" fmla="*/ 828747 w 1657494"/>
              <a:gd name="connsiteY3" fmla="*/ 342900 h 342900"/>
              <a:gd name="connsiteX4" fmla="*/ 0 w 1657494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494" h="342900" extrusionOk="0">
                <a:moveTo>
                  <a:pt x="0" y="171450"/>
                </a:moveTo>
                <a:cubicBezTo>
                  <a:pt x="-51596" y="31060"/>
                  <a:pt x="344339" y="-26547"/>
                  <a:pt x="828747" y="0"/>
                </a:cubicBezTo>
                <a:cubicBezTo>
                  <a:pt x="1280171" y="22684"/>
                  <a:pt x="1670570" y="70659"/>
                  <a:pt x="1657494" y="171450"/>
                </a:cubicBezTo>
                <a:cubicBezTo>
                  <a:pt x="1673704" y="269916"/>
                  <a:pt x="1337447" y="343928"/>
                  <a:pt x="828747" y="342900"/>
                </a:cubicBezTo>
                <a:cubicBezTo>
                  <a:pt x="364210" y="344603"/>
                  <a:pt x="-7815" y="273052"/>
                  <a:pt x="0" y="1714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014871E-215A-ACF2-C5F2-E5755A5B8D5E}"/>
              </a:ext>
            </a:extLst>
          </p:cNvPr>
          <p:cNvSpPr/>
          <p:nvPr/>
        </p:nvSpPr>
        <p:spPr>
          <a:xfrm>
            <a:off x="0" y="3829844"/>
            <a:ext cx="1657494" cy="342900"/>
          </a:xfrm>
          <a:custGeom>
            <a:avLst/>
            <a:gdLst>
              <a:gd name="connsiteX0" fmla="*/ 0 w 1657494"/>
              <a:gd name="connsiteY0" fmla="*/ 171450 h 342900"/>
              <a:gd name="connsiteX1" fmla="*/ 828747 w 1657494"/>
              <a:gd name="connsiteY1" fmla="*/ 0 h 342900"/>
              <a:gd name="connsiteX2" fmla="*/ 1657494 w 1657494"/>
              <a:gd name="connsiteY2" fmla="*/ 171450 h 342900"/>
              <a:gd name="connsiteX3" fmla="*/ 828747 w 1657494"/>
              <a:gd name="connsiteY3" fmla="*/ 342900 h 342900"/>
              <a:gd name="connsiteX4" fmla="*/ 0 w 1657494"/>
              <a:gd name="connsiteY4" fmla="*/ 1714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494" h="342900" extrusionOk="0">
                <a:moveTo>
                  <a:pt x="0" y="171450"/>
                </a:moveTo>
                <a:cubicBezTo>
                  <a:pt x="-51596" y="31060"/>
                  <a:pt x="344339" y="-26547"/>
                  <a:pt x="828747" y="0"/>
                </a:cubicBezTo>
                <a:cubicBezTo>
                  <a:pt x="1280171" y="22684"/>
                  <a:pt x="1670570" y="70659"/>
                  <a:pt x="1657494" y="171450"/>
                </a:cubicBezTo>
                <a:cubicBezTo>
                  <a:pt x="1673704" y="269916"/>
                  <a:pt x="1337447" y="343928"/>
                  <a:pt x="828747" y="342900"/>
                </a:cubicBezTo>
                <a:cubicBezTo>
                  <a:pt x="364210" y="344603"/>
                  <a:pt x="-7815" y="273052"/>
                  <a:pt x="0" y="1714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9BA806EC-D7BE-6212-5A44-82C58C724E99}"/>
              </a:ext>
            </a:extLst>
          </p:cNvPr>
          <p:cNvSpPr/>
          <p:nvPr/>
        </p:nvSpPr>
        <p:spPr>
          <a:xfrm>
            <a:off x="-171450" y="638174"/>
            <a:ext cx="1076325" cy="732632"/>
          </a:xfrm>
          <a:custGeom>
            <a:avLst/>
            <a:gdLst>
              <a:gd name="connsiteX0" fmla="*/ 0 w 1076325"/>
              <a:gd name="connsiteY0" fmla="*/ 366316 h 732632"/>
              <a:gd name="connsiteX1" fmla="*/ 538163 w 1076325"/>
              <a:gd name="connsiteY1" fmla="*/ 0 h 732632"/>
              <a:gd name="connsiteX2" fmla="*/ 1076326 w 1076325"/>
              <a:gd name="connsiteY2" fmla="*/ 366316 h 732632"/>
              <a:gd name="connsiteX3" fmla="*/ 538163 w 1076325"/>
              <a:gd name="connsiteY3" fmla="*/ 732632 h 732632"/>
              <a:gd name="connsiteX4" fmla="*/ 0 w 1076325"/>
              <a:gd name="connsiteY4" fmla="*/ 366316 h 7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732632" extrusionOk="0">
                <a:moveTo>
                  <a:pt x="0" y="366316"/>
                </a:moveTo>
                <a:cubicBezTo>
                  <a:pt x="-10642" y="154579"/>
                  <a:pt x="227140" y="-13723"/>
                  <a:pt x="538163" y="0"/>
                </a:cubicBezTo>
                <a:cubicBezTo>
                  <a:pt x="822339" y="47113"/>
                  <a:pt x="1107319" y="149542"/>
                  <a:pt x="1076326" y="366316"/>
                </a:cubicBezTo>
                <a:cubicBezTo>
                  <a:pt x="1105956" y="575531"/>
                  <a:pt x="884229" y="733616"/>
                  <a:pt x="538163" y="732632"/>
                </a:cubicBezTo>
                <a:cubicBezTo>
                  <a:pt x="232249" y="734799"/>
                  <a:pt x="-27109" y="592608"/>
                  <a:pt x="0" y="3663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263ED-415B-8B43-4415-543526575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40" y="828691"/>
            <a:ext cx="2423370" cy="522777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086C0-9BCC-CE01-9954-8D5DD09AE22A}"/>
              </a:ext>
            </a:extLst>
          </p:cNvPr>
          <p:cNvCxnSpPr>
            <a:cxnSpLocks/>
          </p:cNvCxnSpPr>
          <p:nvPr/>
        </p:nvCxnSpPr>
        <p:spPr>
          <a:xfrm>
            <a:off x="3410093" y="3645803"/>
            <a:ext cx="22763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4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C46B-B15F-27C6-8646-A9631486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8E70-64E5-2E0E-CBA6-61037911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2FEBF-9F88-D61F-6C19-1920B5F5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5" y="106594"/>
            <a:ext cx="5667455" cy="3168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A35C2-9263-C8CD-B33B-FD79ADB8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75" y="0"/>
            <a:ext cx="4824845" cy="3304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5A693-A8DA-35E1-6F2E-368CB20A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5822"/>
            <a:ext cx="6297589" cy="3867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37711-3127-EDFA-C030-A8E521D7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839" y="1690688"/>
            <a:ext cx="2048161" cy="5220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4F98C-1B89-48B4-080E-D8B25BE1A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73376"/>
            <a:ext cx="4306433" cy="25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28B0-6C12-32E1-D861-99FE5EC6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Just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assignment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8D74-9148-D94B-6033-6D1107DE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8223" cy="4351338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bars</a:t>
            </a:r>
            <a:endParaRPr lang="cs-CZ" dirty="0"/>
          </a:p>
          <a:p>
            <a:pPr lvl="1"/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are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representative</a:t>
            </a:r>
            <a:r>
              <a:rPr lang="cs-CZ" dirty="0"/>
              <a:t> sample</a:t>
            </a:r>
          </a:p>
          <a:p>
            <a:pPr lvl="1"/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uncertainity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obtained</a:t>
            </a:r>
            <a:r>
              <a:rPr lang="cs-CZ" dirty="0"/>
              <a:t> </a:t>
            </a:r>
            <a:r>
              <a:rPr lang="cs-CZ" dirty="0" err="1"/>
              <a:t>number</a:t>
            </a:r>
            <a:endParaRPr lang="cs-CZ" dirty="0"/>
          </a:p>
          <a:p>
            <a:pPr lvl="1"/>
            <a:r>
              <a:rPr lang="cs-CZ" dirty="0"/>
              <a:t>Standard </a:t>
            </a:r>
            <a:r>
              <a:rPr lang="cs-CZ" dirty="0" err="1"/>
              <a:t>error</a:t>
            </a:r>
            <a:r>
              <a:rPr lang="cs-CZ" dirty="0"/>
              <a:t>: interval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0AAF1-D598-C9E0-1E78-95F23275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24" y="750356"/>
            <a:ext cx="4163006" cy="5544324"/>
          </a:xfrm>
          <a:prstGeom prst="rect">
            <a:avLst/>
          </a:prstGeom>
        </p:spPr>
      </p:pic>
      <p:sp>
        <p:nvSpPr>
          <p:cNvPr id="6" name="Ovál 6">
            <a:extLst>
              <a:ext uri="{FF2B5EF4-FFF2-40B4-BE49-F238E27FC236}">
                <a16:creationId xmlns:a16="http://schemas.microsoft.com/office/drawing/2014/main" id="{19A8B73F-C5A8-0B5B-9ACB-35BEB6303376}"/>
              </a:ext>
            </a:extLst>
          </p:cNvPr>
          <p:cNvSpPr/>
          <p:nvPr/>
        </p:nvSpPr>
        <p:spPr>
          <a:xfrm>
            <a:off x="7746423" y="750356"/>
            <a:ext cx="1076325" cy="976628"/>
          </a:xfrm>
          <a:custGeom>
            <a:avLst/>
            <a:gdLst>
              <a:gd name="connsiteX0" fmla="*/ 0 w 1076325"/>
              <a:gd name="connsiteY0" fmla="*/ 488314 h 976628"/>
              <a:gd name="connsiteX1" fmla="*/ 538163 w 1076325"/>
              <a:gd name="connsiteY1" fmla="*/ 0 h 976628"/>
              <a:gd name="connsiteX2" fmla="*/ 1076326 w 1076325"/>
              <a:gd name="connsiteY2" fmla="*/ 488314 h 976628"/>
              <a:gd name="connsiteX3" fmla="*/ 538163 w 1076325"/>
              <a:gd name="connsiteY3" fmla="*/ 976628 h 976628"/>
              <a:gd name="connsiteX4" fmla="*/ 0 w 1076325"/>
              <a:gd name="connsiteY4" fmla="*/ 488314 h 9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976628" extrusionOk="0">
                <a:moveTo>
                  <a:pt x="0" y="488314"/>
                </a:moveTo>
                <a:cubicBezTo>
                  <a:pt x="-33941" y="188562"/>
                  <a:pt x="192684" y="-47977"/>
                  <a:pt x="538163" y="0"/>
                </a:cubicBezTo>
                <a:cubicBezTo>
                  <a:pt x="825243" y="36620"/>
                  <a:pt x="1090408" y="212055"/>
                  <a:pt x="1076326" y="488314"/>
                </a:cubicBezTo>
                <a:cubicBezTo>
                  <a:pt x="1106041" y="764926"/>
                  <a:pt x="899552" y="977921"/>
                  <a:pt x="538163" y="976628"/>
                </a:cubicBezTo>
                <a:cubicBezTo>
                  <a:pt x="230409" y="979253"/>
                  <a:pt x="-16769" y="772837"/>
                  <a:pt x="0" y="48831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8608D31-5E5F-64D5-538A-4BB61419E74A}"/>
              </a:ext>
            </a:extLst>
          </p:cNvPr>
          <p:cNvSpPr/>
          <p:nvPr/>
        </p:nvSpPr>
        <p:spPr>
          <a:xfrm>
            <a:off x="7869524" y="3491345"/>
            <a:ext cx="1544639" cy="426027"/>
          </a:xfrm>
          <a:custGeom>
            <a:avLst/>
            <a:gdLst>
              <a:gd name="connsiteX0" fmla="*/ 0 w 1544639"/>
              <a:gd name="connsiteY0" fmla="*/ 213014 h 426027"/>
              <a:gd name="connsiteX1" fmla="*/ 772320 w 1544639"/>
              <a:gd name="connsiteY1" fmla="*/ 0 h 426027"/>
              <a:gd name="connsiteX2" fmla="*/ 1544640 w 1544639"/>
              <a:gd name="connsiteY2" fmla="*/ 213014 h 426027"/>
              <a:gd name="connsiteX3" fmla="*/ 772320 w 1544639"/>
              <a:gd name="connsiteY3" fmla="*/ 426028 h 426027"/>
              <a:gd name="connsiteX4" fmla="*/ 0 w 1544639"/>
              <a:gd name="connsiteY4" fmla="*/ 213014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39" h="426027" extrusionOk="0">
                <a:moveTo>
                  <a:pt x="0" y="213014"/>
                </a:moveTo>
                <a:cubicBezTo>
                  <a:pt x="-33582" y="65624"/>
                  <a:pt x="297065" y="-48428"/>
                  <a:pt x="772320" y="0"/>
                </a:cubicBezTo>
                <a:cubicBezTo>
                  <a:pt x="1193835" y="18153"/>
                  <a:pt x="1561496" y="87504"/>
                  <a:pt x="1544640" y="213014"/>
                </a:cubicBezTo>
                <a:cubicBezTo>
                  <a:pt x="1590135" y="341259"/>
                  <a:pt x="1286234" y="427789"/>
                  <a:pt x="772320" y="426028"/>
                </a:cubicBezTo>
                <a:cubicBezTo>
                  <a:pt x="330532" y="429828"/>
                  <a:pt x="-16677" y="345411"/>
                  <a:pt x="0" y="21301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6">
            <a:extLst>
              <a:ext uri="{FF2B5EF4-FFF2-40B4-BE49-F238E27FC236}">
                <a16:creationId xmlns:a16="http://schemas.microsoft.com/office/drawing/2014/main" id="{5ECFF380-222B-2232-097B-4510682F3DF4}"/>
              </a:ext>
            </a:extLst>
          </p:cNvPr>
          <p:cNvSpPr/>
          <p:nvPr/>
        </p:nvSpPr>
        <p:spPr>
          <a:xfrm>
            <a:off x="9736424" y="4163291"/>
            <a:ext cx="1839048" cy="426027"/>
          </a:xfrm>
          <a:custGeom>
            <a:avLst/>
            <a:gdLst>
              <a:gd name="connsiteX0" fmla="*/ 0 w 1839048"/>
              <a:gd name="connsiteY0" fmla="*/ 213014 h 426027"/>
              <a:gd name="connsiteX1" fmla="*/ 919524 w 1839048"/>
              <a:gd name="connsiteY1" fmla="*/ 0 h 426027"/>
              <a:gd name="connsiteX2" fmla="*/ 1839048 w 1839048"/>
              <a:gd name="connsiteY2" fmla="*/ 213014 h 426027"/>
              <a:gd name="connsiteX3" fmla="*/ 919524 w 1839048"/>
              <a:gd name="connsiteY3" fmla="*/ 426028 h 426027"/>
              <a:gd name="connsiteX4" fmla="*/ 0 w 1839048"/>
              <a:gd name="connsiteY4" fmla="*/ 213014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048" h="426027" extrusionOk="0">
                <a:moveTo>
                  <a:pt x="0" y="213014"/>
                </a:moveTo>
                <a:cubicBezTo>
                  <a:pt x="-22404" y="75525"/>
                  <a:pt x="364764" y="-46646"/>
                  <a:pt x="919524" y="0"/>
                </a:cubicBezTo>
                <a:cubicBezTo>
                  <a:pt x="1422337" y="18153"/>
                  <a:pt x="1855904" y="87504"/>
                  <a:pt x="1839048" y="213014"/>
                </a:cubicBezTo>
                <a:cubicBezTo>
                  <a:pt x="1869210" y="337686"/>
                  <a:pt x="1526735" y="428031"/>
                  <a:pt x="919524" y="426028"/>
                </a:cubicBezTo>
                <a:cubicBezTo>
                  <a:pt x="396438" y="429828"/>
                  <a:pt x="-16677" y="345411"/>
                  <a:pt x="0" y="21301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2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FF4E-6390-CE2F-006E-A3AAB96A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85309-7DAE-503D-BCA9-F526A0AD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E7767-7A55-9BB9-8217-9D4CC890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5782" cy="3766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5B131-3127-2EA3-7D1D-8A88F515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219" y="20385"/>
            <a:ext cx="6199454" cy="3801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D1121-F313-256A-4C00-D1C2A85A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543550"/>
            <a:ext cx="6082043" cy="3410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15363-2C26-A277-3B65-8B2C4E32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8" y="3626427"/>
            <a:ext cx="5199067" cy="32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ADAA-2C80-3742-F408-582FBAB8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BB5B-0F85-95F6-70A8-2189ADB74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277B0-D19A-5417-DE67-94FECED2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58" y="0"/>
            <a:ext cx="5229841" cy="3630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67EE9-0E32-1CB6-C902-1A05419F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" y="3270965"/>
            <a:ext cx="5682502" cy="3444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A18D4-2518-8340-E962-9F158D2B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" y="0"/>
            <a:ext cx="5547421" cy="3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A041-4376-7E7D-E206-63B32E19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A3720-7595-823A-01EB-2A06F049E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F8471-CA7F-563E-7558-00F50E4C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15" y="290074"/>
            <a:ext cx="7659169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4879-BFCF-C7B3-47ED-C62EDC58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1100-B2A5-3DF4-8BDA-4C18AD3FC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0CAB0-20FC-6DA2-5DE5-B586643E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" y="3054927"/>
            <a:ext cx="5486380" cy="3719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E70B2-1EE1-BB94-0F42-AA45DB8B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7" y="0"/>
            <a:ext cx="5247389" cy="3222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D67E4E-FAB4-7C09-EA71-B24ED1D9B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82" y="0"/>
            <a:ext cx="6213837" cy="4102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2C007-DB8B-D36B-1472-329852C4A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183" y="3259174"/>
            <a:ext cx="5915851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9F17-153A-15A3-6C0A-07B34022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4084-F589-AD3D-4491-DA2742C5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089EF-7A80-D276-EA17-B7C3CEFA7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1090286"/>
            <a:ext cx="7611537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F170-55E3-784B-8229-8F3E3708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CFFA-AEAB-2BBD-B1C7-B9DF2DD2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Continuity</a:t>
            </a:r>
            <a:r>
              <a:rPr lang="cs-CZ" dirty="0"/>
              <a:t>  - </a:t>
            </a:r>
            <a:r>
              <a:rPr lang="cs-CZ" dirty="0" err="1"/>
              <a:t>temperature</a:t>
            </a:r>
            <a:r>
              <a:rPr lang="cs-CZ" dirty="0"/>
              <a:t>, party support</a:t>
            </a:r>
          </a:p>
          <a:p>
            <a:r>
              <a:rPr lang="cs-CZ" dirty="0" err="1"/>
              <a:t>Discontuinity</a:t>
            </a:r>
            <a:r>
              <a:rPr lang="cs-CZ" dirty="0"/>
              <a:t> – </a:t>
            </a:r>
            <a:r>
              <a:rPr lang="cs-CZ" dirty="0" err="1"/>
              <a:t>elections</a:t>
            </a:r>
            <a:endParaRPr lang="cs-CZ" dirty="0"/>
          </a:p>
          <a:p>
            <a:endParaRPr lang="cs-CZ" dirty="0"/>
          </a:p>
          <a:p>
            <a:r>
              <a:rPr lang="cs-CZ" dirty="0"/>
              <a:t>Data: </a:t>
            </a:r>
            <a:r>
              <a:rPr lang="cs-CZ" dirty="0" err="1"/>
              <a:t>Annualy</a:t>
            </a:r>
            <a:r>
              <a:rPr lang="cs-CZ" dirty="0"/>
              <a:t>, </a:t>
            </a:r>
            <a:r>
              <a:rPr lang="cs-CZ" dirty="0" err="1"/>
              <a:t>monthly</a:t>
            </a:r>
            <a:r>
              <a:rPr lang="cs-CZ" dirty="0"/>
              <a:t>, </a:t>
            </a:r>
            <a:r>
              <a:rPr lang="cs-CZ" dirty="0" err="1"/>
              <a:t>daily</a:t>
            </a:r>
            <a:r>
              <a:rPr lang="cs-CZ" dirty="0"/>
              <a:t>, (</a:t>
            </a:r>
            <a:r>
              <a:rPr lang="cs-CZ" dirty="0" err="1"/>
              <a:t>hours</a:t>
            </a:r>
            <a:r>
              <a:rPr lang="cs-CZ" dirty="0"/>
              <a:t>, </a:t>
            </a:r>
            <a:r>
              <a:rPr lang="cs-CZ" dirty="0" err="1"/>
              <a:t>minutes</a:t>
            </a:r>
            <a:r>
              <a:rPr lang="cs-CZ" dirty="0"/>
              <a:t>, </a:t>
            </a:r>
            <a:r>
              <a:rPr lang="cs-CZ" dirty="0" err="1"/>
              <a:t>seconds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Iregular</a:t>
            </a:r>
            <a:r>
              <a:rPr lang="cs-CZ" dirty="0"/>
              <a:t>: </a:t>
            </a:r>
            <a:r>
              <a:rPr lang="cs-CZ" dirty="0" err="1"/>
              <a:t>elections</a:t>
            </a:r>
            <a:r>
              <a:rPr lang="cs-CZ" dirty="0"/>
              <a:t>, </a:t>
            </a:r>
            <a:r>
              <a:rPr lang="cs-CZ" dirty="0" err="1"/>
              <a:t>exams</a:t>
            </a:r>
            <a:r>
              <a:rPr lang="cs-CZ" dirty="0"/>
              <a:t>, </a:t>
            </a:r>
            <a:r>
              <a:rPr lang="cs-CZ" dirty="0" err="1"/>
              <a:t>conflicts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spurios</a:t>
            </a:r>
            <a:r>
              <a:rPr lang="cs-CZ" dirty="0"/>
              <a:t> </a:t>
            </a:r>
            <a:r>
              <a:rPr lang="cs-CZ" dirty="0" err="1"/>
              <a:t>correlation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88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044A-80ED-DB1B-63B9-38B74C26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4531-E35F-40EE-E4FA-1111510F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64F44-DB1E-533D-97B4-7ED4FB5C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5" y="60194"/>
            <a:ext cx="9752472" cy="2319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0C1E0-DC1E-4A4F-E2D7-FE1046BD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0610"/>
            <a:ext cx="6214526" cy="3449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4EAD9-275B-123C-64C1-9FF9AC81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61" y="3366047"/>
            <a:ext cx="7242439" cy="34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224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data</vt:lpstr>
      <vt:lpstr>PowerPoint Presentation</vt:lpstr>
      <vt:lpstr>Three elements of Time Data</vt:lpstr>
      <vt:lpstr>Trend </vt:lpstr>
      <vt:lpstr>PowerPoint Presentation</vt:lpstr>
      <vt:lpstr>Seasonality</vt:lpstr>
      <vt:lpstr>PowerPoint Presentation</vt:lpstr>
      <vt:lpstr>White noise</vt:lpstr>
      <vt:lpstr>Plot of monthly temperature – line chart </vt:lpstr>
      <vt:lpstr>Change of labels and content</vt:lpstr>
      <vt:lpstr>PowerPoint Presentation</vt:lpstr>
      <vt:lpstr>PowerPoint Presentation</vt:lpstr>
      <vt:lpstr>Just for the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Voda</dc:creator>
  <cp:lastModifiedBy>Petr Voda</cp:lastModifiedBy>
  <cp:revision>2</cp:revision>
  <dcterms:created xsi:type="dcterms:W3CDTF">2024-11-20T08:04:12Z</dcterms:created>
  <dcterms:modified xsi:type="dcterms:W3CDTF">2024-11-20T10:58:34Z</dcterms:modified>
</cp:coreProperties>
</file>