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5"/>
  </p:notesMasterIdLst>
  <p:handoutMasterIdLst>
    <p:handoutMasterId r:id="rId16"/>
  </p:handoutMasterIdLst>
  <p:sldIdLst>
    <p:sldId id="256" r:id="rId2"/>
    <p:sldId id="304" r:id="rId3"/>
    <p:sldId id="305" r:id="rId4"/>
    <p:sldId id="259" r:id="rId5"/>
    <p:sldId id="300" r:id="rId6"/>
    <p:sldId id="306" r:id="rId7"/>
    <p:sldId id="257" r:id="rId8"/>
    <p:sldId id="299" r:id="rId9"/>
    <p:sldId id="290" r:id="rId10"/>
    <p:sldId id="301" r:id="rId11"/>
    <p:sldId id="302" r:id="rId12"/>
    <p:sldId id="291" r:id="rId13"/>
    <p:sldId id="303" r:id="rId1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8014" autoAdjust="0"/>
  </p:normalViewPr>
  <p:slideViewPr>
    <p:cSldViewPr snapToGrid="0">
      <p:cViewPr varScale="1">
        <p:scale>
          <a:sx n="97" d="100"/>
          <a:sy n="97" d="100"/>
        </p:scale>
        <p:origin x="396" y="7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79242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825775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Česko - německý den 2021</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Česko - německý den 2021</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Česko - německý den 2021</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Česko - německý den 2021</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Česko - německý den 2021</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Česko - německý den 2021</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Česko - německý den 2021</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Česko - německý den 2021</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Česko - německý den 2021</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Česko - německý den 2021</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Česko - německý den 2021</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Česko - německý den 2021</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Česko - německý den 2021</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Česko - německý den 2021</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Česko - německý den 2021</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034091"/>
            <a:ext cx="11361600" cy="1171580"/>
          </a:xfrm>
        </p:spPr>
        <p:txBody>
          <a:bodyPr/>
          <a:lstStyle/>
          <a:p>
            <a:r>
              <a:rPr lang="cs-CZ" dirty="0"/>
              <a:t>Anti-</a:t>
            </a:r>
            <a:r>
              <a:rPr lang="cs-CZ" dirty="0" err="1"/>
              <a:t>populism</a:t>
            </a:r>
            <a:r>
              <a:rPr lang="cs-CZ" dirty="0"/>
              <a:t> as a </a:t>
            </a:r>
            <a:r>
              <a:rPr lang="cs-CZ" dirty="0" err="1"/>
              <a:t>communication</a:t>
            </a:r>
            <a:r>
              <a:rPr lang="cs-CZ" dirty="0"/>
              <a:t> style</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15200" y="3878277"/>
            <a:ext cx="11361600" cy="698497"/>
          </a:xfrm>
        </p:spPr>
        <p:txBody>
          <a:bodyPr/>
          <a:lstStyle/>
          <a:p>
            <a:r>
              <a:rPr lang="cs-CZ" dirty="0"/>
              <a:t>Vlastimil Havlík</a:t>
            </a:r>
          </a:p>
          <a:p>
            <a:endParaRPr lang="cs-CZ" dirty="0"/>
          </a:p>
          <a:p>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4E0F7-FE32-4789-B919-002726CC0910}"/>
              </a:ext>
            </a:extLst>
          </p:cNvPr>
          <p:cNvSpPr>
            <a:spLocks noGrp="1"/>
          </p:cNvSpPr>
          <p:nvPr>
            <p:ph type="title"/>
          </p:nvPr>
        </p:nvSpPr>
        <p:spPr>
          <a:xfrm>
            <a:off x="720000" y="720000"/>
            <a:ext cx="10903040" cy="451576"/>
          </a:xfrm>
        </p:spPr>
        <p:txBody>
          <a:bodyPr/>
          <a:lstStyle/>
          <a:p>
            <a:r>
              <a:rPr lang="cs-CZ" dirty="0" err="1"/>
              <a:t>The</a:t>
            </a:r>
            <a:r>
              <a:rPr lang="cs-CZ" dirty="0"/>
              <a:t> </a:t>
            </a:r>
            <a:r>
              <a:rPr lang="cs-CZ" dirty="0" err="1"/>
              <a:t>ideatiational</a:t>
            </a:r>
            <a:r>
              <a:rPr lang="cs-CZ" dirty="0"/>
              <a:t> </a:t>
            </a:r>
            <a:r>
              <a:rPr lang="cs-CZ" dirty="0" err="1"/>
              <a:t>dimension</a:t>
            </a:r>
            <a:r>
              <a:rPr lang="cs-CZ" dirty="0"/>
              <a:t> </a:t>
            </a:r>
            <a:r>
              <a:rPr lang="cs-CZ" dirty="0" err="1"/>
              <a:t>of</a:t>
            </a:r>
            <a:r>
              <a:rPr lang="cs-CZ" dirty="0"/>
              <a:t> anti-</a:t>
            </a:r>
            <a:r>
              <a:rPr lang="cs-CZ" dirty="0" err="1"/>
              <a:t>populism</a:t>
            </a:r>
            <a:endParaRPr lang="cs-CZ" dirty="0"/>
          </a:p>
        </p:txBody>
      </p:sp>
      <p:sp>
        <p:nvSpPr>
          <p:cNvPr id="3" name="Zástupný obsah 2">
            <a:extLst>
              <a:ext uri="{FF2B5EF4-FFF2-40B4-BE49-F238E27FC236}">
                <a16:creationId xmlns:a16="http://schemas.microsoft.com/office/drawing/2014/main" id="{B7AD9CCF-976C-4848-A7BD-23046FA36074}"/>
              </a:ext>
            </a:extLst>
          </p:cNvPr>
          <p:cNvSpPr>
            <a:spLocks noGrp="1"/>
          </p:cNvSpPr>
          <p:nvPr>
            <p:ph idx="1"/>
          </p:nvPr>
        </p:nvSpPr>
        <p:spPr/>
        <p:txBody>
          <a:bodyPr/>
          <a:lstStyle/>
          <a:p>
            <a:pPr marL="72000" indent="0">
              <a:buNone/>
            </a:pPr>
            <a:r>
              <a:rPr lang="cs-CZ" b="1" dirty="0" err="1"/>
              <a:t>Populist</a:t>
            </a:r>
            <a:r>
              <a:rPr lang="cs-CZ" b="1" dirty="0"/>
              <a:t> </a:t>
            </a:r>
            <a:r>
              <a:rPr lang="cs-CZ" b="1" dirty="0" err="1"/>
              <a:t>polarization</a:t>
            </a:r>
            <a:r>
              <a:rPr lang="cs-CZ" b="1" dirty="0"/>
              <a:t> vs anti-</a:t>
            </a:r>
            <a:r>
              <a:rPr lang="cs-CZ" b="1" dirty="0" err="1"/>
              <a:t>populist</a:t>
            </a:r>
            <a:r>
              <a:rPr lang="cs-CZ" b="1" dirty="0"/>
              <a:t> </a:t>
            </a:r>
            <a:r>
              <a:rPr lang="cs-CZ" b="1" dirty="0" err="1"/>
              <a:t>unification</a:t>
            </a:r>
            <a:endParaRPr lang="cs-CZ" b="1" dirty="0"/>
          </a:p>
          <a:p>
            <a:pPr lvl="1"/>
            <a:r>
              <a:rPr lang="en-US" dirty="0"/>
              <a:t>the populists ‘widen the abysses in our country´ and ‘pit people against each other´</a:t>
            </a:r>
            <a:endParaRPr lang="cs-CZ" dirty="0"/>
          </a:p>
          <a:p>
            <a:pPr marL="324000" lvl="1" indent="0">
              <a:buNone/>
            </a:pPr>
            <a:endParaRPr lang="cs-CZ" dirty="0"/>
          </a:p>
          <a:p>
            <a:endParaRPr lang="cs-CZ" b="1" dirty="0"/>
          </a:p>
          <a:p>
            <a:pPr marL="72000" indent="0">
              <a:buNone/>
            </a:pPr>
            <a:r>
              <a:rPr lang="cs-CZ" b="1" dirty="0" err="1"/>
              <a:t>Lying</a:t>
            </a:r>
            <a:r>
              <a:rPr lang="cs-CZ" b="1" dirty="0"/>
              <a:t> </a:t>
            </a:r>
            <a:r>
              <a:rPr lang="cs-CZ" b="1" dirty="0" err="1"/>
              <a:t>amoral</a:t>
            </a:r>
            <a:r>
              <a:rPr lang="cs-CZ" b="1" dirty="0"/>
              <a:t> </a:t>
            </a:r>
            <a:r>
              <a:rPr lang="cs-CZ" b="1" dirty="0" err="1"/>
              <a:t>populism</a:t>
            </a:r>
            <a:r>
              <a:rPr lang="cs-CZ" b="1" dirty="0"/>
              <a:t> vs </a:t>
            </a:r>
            <a:r>
              <a:rPr lang="cs-CZ" b="1" dirty="0" err="1"/>
              <a:t>truthful</a:t>
            </a:r>
            <a:r>
              <a:rPr lang="cs-CZ" b="1" dirty="0"/>
              <a:t> and </a:t>
            </a:r>
            <a:r>
              <a:rPr lang="cs-CZ" b="1" dirty="0" err="1"/>
              <a:t>moral</a:t>
            </a:r>
            <a:r>
              <a:rPr lang="cs-CZ" b="1" dirty="0"/>
              <a:t> anti-</a:t>
            </a:r>
            <a:r>
              <a:rPr lang="cs-CZ" b="1" dirty="0" err="1"/>
              <a:t>populism</a:t>
            </a:r>
            <a:r>
              <a:rPr lang="cs-CZ" b="1" dirty="0"/>
              <a:t> - </a:t>
            </a:r>
            <a:r>
              <a:rPr lang="en-US" dirty="0"/>
              <a:t>populists' alleged absence of morality and democrats’ strong principles</a:t>
            </a:r>
            <a:endParaRPr lang="cs-CZ" dirty="0"/>
          </a:p>
          <a:p>
            <a:pPr lvl="1"/>
            <a:r>
              <a:rPr lang="en-US" dirty="0"/>
              <a:t> ‘lies and empty promises’ </a:t>
            </a:r>
            <a:r>
              <a:rPr lang="cs-CZ" dirty="0"/>
              <a:t> vs </a:t>
            </a:r>
            <a:r>
              <a:rPr lang="cs-CZ" dirty="0" err="1"/>
              <a:t>decency</a:t>
            </a:r>
            <a:r>
              <a:rPr lang="cs-CZ" dirty="0"/>
              <a:t>/‘top independent </a:t>
            </a:r>
            <a:r>
              <a:rPr lang="cs-CZ" dirty="0" err="1"/>
              <a:t>experts</a:t>
            </a:r>
            <a:r>
              <a:rPr lang="cs-CZ" dirty="0"/>
              <a:t>’</a:t>
            </a:r>
          </a:p>
          <a:p>
            <a:pPr lvl="1"/>
            <a:endParaRPr lang="cs-CZ" dirty="0"/>
          </a:p>
        </p:txBody>
      </p:sp>
    </p:spTree>
    <p:extLst>
      <p:ext uri="{BB962C8B-B14F-4D97-AF65-F5344CB8AC3E}">
        <p14:creationId xmlns:p14="http://schemas.microsoft.com/office/powerpoint/2010/main" val="371967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4E0F7-FE32-4789-B919-002726CC0910}"/>
              </a:ext>
            </a:extLst>
          </p:cNvPr>
          <p:cNvSpPr>
            <a:spLocks noGrp="1"/>
          </p:cNvSpPr>
          <p:nvPr>
            <p:ph type="title"/>
          </p:nvPr>
        </p:nvSpPr>
        <p:spPr>
          <a:xfrm>
            <a:off x="720000" y="720000"/>
            <a:ext cx="10903040" cy="451576"/>
          </a:xfrm>
        </p:spPr>
        <p:txBody>
          <a:bodyPr/>
          <a:lstStyle/>
          <a:p>
            <a:r>
              <a:rPr lang="cs-CZ" dirty="0" err="1"/>
              <a:t>The</a:t>
            </a:r>
            <a:r>
              <a:rPr lang="cs-CZ" dirty="0"/>
              <a:t> </a:t>
            </a:r>
            <a:r>
              <a:rPr lang="cs-CZ" dirty="0" err="1"/>
              <a:t>performative</a:t>
            </a:r>
            <a:r>
              <a:rPr lang="cs-CZ" dirty="0"/>
              <a:t> </a:t>
            </a:r>
            <a:r>
              <a:rPr lang="cs-CZ" dirty="0" err="1"/>
              <a:t>dimension</a:t>
            </a:r>
            <a:r>
              <a:rPr lang="cs-CZ" dirty="0"/>
              <a:t> </a:t>
            </a:r>
            <a:r>
              <a:rPr lang="cs-CZ" dirty="0" err="1"/>
              <a:t>of</a:t>
            </a:r>
            <a:r>
              <a:rPr lang="cs-CZ" dirty="0"/>
              <a:t> anti-</a:t>
            </a:r>
            <a:r>
              <a:rPr lang="cs-CZ" dirty="0" err="1"/>
              <a:t>populism</a:t>
            </a:r>
            <a:endParaRPr lang="cs-CZ" dirty="0"/>
          </a:p>
        </p:txBody>
      </p:sp>
      <p:sp>
        <p:nvSpPr>
          <p:cNvPr id="3" name="Zástupný obsah 2">
            <a:extLst>
              <a:ext uri="{FF2B5EF4-FFF2-40B4-BE49-F238E27FC236}">
                <a16:creationId xmlns:a16="http://schemas.microsoft.com/office/drawing/2014/main" id="{B7AD9CCF-976C-4848-A7BD-23046FA36074}"/>
              </a:ext>
            </a:extLst>
          </p:cNvPr>
          <p:cNvSpPr>
            <a:spLocks noGrp="1"/>
          </p:cNvSpPr>
          <p:nvPr>
            <p:ph idx="1"/>
          </p:nvPr>
        </p:nvSpPr>
        <p:spPr/>
        <p:txBody>
          <a:bodyPr/>
          <a:lstStyle/>
          <a:p>
            <a:pPr marL="72000" indent="0">
              <a:buNone/>
            </a:pPr>
            <a:r>
              <a:rPr lang="cs-CZ" b="1" dirty="0" err="1"/>
              <a:t>Incivil</a:t>
            </a:r>
            <a:r>
              <a:rPr lang="cs-CZ" b="1" dirty="0"/>
              <a:t> </a:t>
            </a:r>
            <a:r>
              <a:rPr lang="cs-CZ" b="1" dirty="0" err="1"/>
              <a:t>populism</a:t>
            </a:r>
            <a:r>
              <a:rPr lang="cs-CZ" b="1" dirty="0"/>
              <a:t> vs civil anti-</a:t>
            </a:r>
            <a:r>
              <a:rPr lang="cs-CZ" b="1" dirty="0" err="1"/>
              <a:t>populism</a:t>
            </a:r>
            <a:endParaRPr lang="cs-CZ" b="1" dirty="0"/>
          </a:p>
          <a:p>
            <a:r>
              <a:rPr lang="cs-CZ" dirty="0" err="1"/>
              <a:t>low</a:t>
            </a:r>
            <a:r>
              <a:rPr lang="cs-CZ" dirty="0"/>
              <a:t> vs </a:t>
            </a:r>
            <a:r>
              <a:rPr lang="cs-CZ" dirty="0" err="1"/>
              <a:t>high</a:t>
            </a:r>
            <a:r>
              <a:rPr lang="cs-CZ" dirty="0"/>
              <a:t> </a:t>
            </a:r>
            <a:r>
              <a:rPr lang="cs-CZ" dirty="0" err="1"/>
              <a:t>politics</a:t>
            </a:r>
            <a:endParaRPr lang="cs-CZ" dirty="0"/>
          </a:p>
          <a:p>
            <a:pPr lvl="1"/>
            <a:r>
              <a:rPr lang="en-US" dirty="0"/>
              <a:t>‘bringing normal decency back into politics’ </a:t>
            </a:r>
            <a:endParaRPr lang="cs-CZ" dirty="0"/>
          </a:p>
          <a:p>
            <a:endParaRPr lang="cs-CZ" b="1" dirty="0"/>
          </a:p>
          <a:p>
            <a:pPr marL="72000" indent="0">
              <a:buNone/>
            </a:pPr>
            <a:r>
              <a:rPr lang="cs-CZ" b="1" dirty="0" err="1"/>
              <a:t>Populist</a:t>
            </a:r>
            <a:r>
              <a:rPr lang="cs-CZ" b="1" dirty="0"/>
              <a:t> </a:t>
            </a:r>
            <a:r>
              <a:rPr lang="cs-CZ" b="1" dirty="0" err="1"/>
              <a:t>political</a:t>
            </a:r>
            <a:r>
              <a:rPr lang="cs-CZ" b="1" dirty="0"/>
              <a:t> </a:t>
            </a:r>
            <a:r>
              <a:rPr lang="cs-CZ" b="1" dirty="0" err="1"/>
              <a:t>theatre</a:t>
            </a:r>
            <a:r>
              <a:rPr lang="cs-CZ" b="1" dirty="0"/>
              <a:t> vs </a:t>
            </a:r>
            <a:r>
              <a:rPr lang="cs-CZ" b="1" dirty="0" err="1"/>
              <a:t>effective</a:t>
            </a:r>
            <a:r>
              <a:rPr lang="cs-CZ" b="1" dirty="0"/>
              <a:t> </a:t>
            </a:r>
            <a:r>
              <a:rPr lang="cs-CZ" b="1" dirty="0" err="1"/>
              <a:t>politics</a:t>
            </a:r>
            <a:r>
              <a:rPr lang="cs-CZ" b="1" dirty="0"/>
              <a:t> </a:t>
            </a:r>
            <a:r>
              <a:rPr lang="cs-CZ" b="1" dirty="0" err="1"/>
              <a:t>of</a:t>
            </a:r>
            <a:r>
              <a:rPr lang="cs-CZ" b="1" dirty="0"/>
              <a:t> anti-</a:t>
            </a:r>
            <a:r>
              <a:rPr lang="cs-CZ" b="1" dirty="0" err="1"/>
              <a:t>populists</a:t>
            </a:r>
            <a:r>
              <a:rPr lang="cs-CZ" b="1" dirty="0"/>
              <a:t> - </a:t>
            </a:r>
            <a:r>
              <a:rPr lang="en-US" dirty="0"/>
              <a:t>empty, simple solutions aiming to arouse emotions, anti-populists supposedly crafted their policies through rational and reasonable decision-making</a:t>
            </a:r>
            <a:endParaRPr lang="cs-CZ" dirty="0"/>
          </a:p>
        </p:txBody>
      </p:sp>
    </p:spTree>
    <p:extLst>
      <p:ext uri="{BB962C8B-B14F-4D97-AF65-F5344CB8AC3E}">
        <p14:creationId xmlns:p14="http://schemas.microsoft.com/office/powerpoint/2010/main" val="289834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541651C-A956-4395-B10E-3300A085B59B}"/>
              </a:ext>
            </a:extLst>
          </p:cNvPr>
          <p:cNvSpPr>
            <a:spLocks noGrp="1"/>
          </p:cNvSpPr>
          <p:nvPr>
            <p:ph type="title"/>
          </p:nvPr>
        </p:nvSpPr>
        <p:spPr/>
        <p:txBody>
          <a:bodyPr/>
          <a:lstStyle/>
          <a:p>
            <a:r>
              <a:rPr lang="cs-CZ" dirty="0" err="1"/>
              <a:t>Implications</a:t>
            </a:r>
            <a:endParaRPr lang="cs-CZ" dirty="0"/>
          </a:p>
        </p:txBody>
      </p:sp>
      <p:sp>
        <p:nvSpPr>
          <p:cNvPr id="4" name="Zástupný symbol pro obsah 3">
            <a:extLst>
              <a:ext uri="{FF2B5EF4-FFF2-40B4-BE49-F238E27FC236}">
                <a16:creationId xmlns:a16="http://schemas.microsoft.com/office/drawing/2014/main" id="{5F828C82-AAA3-4E2C-A161-56A626593B21}"/>
              </a:ext>
            </a:extLst>
          </p:cNvPr>
          <p:cNvSpPr>
            <a:spLocks noGrp="1"/>
          </p:cNvSpPr>
          <p:nvPr>
            <p:ph idx="1"/>
          </p:nvPr>
        </p:nvSpPr>
        <p:spPr>
          <a:xfrm>
            <a:off x="720000" y="1692002"/>
            <a:ext cx="10753200" cy="4139998"/>
          </a:xfrm>
        </p:spPr>
        <p:txBody>
          <a:bodyPr/>
          <a:lstStyle/>
          <a:p>
            <a:r>
              <a:rPr lang="cs-CZ" sz="2400" dirty="0" err="1"/>
              <a:t>Discoursive</a:t>
            </a:r>
            <a:r>
              <a:rPr lang="cs-CZ" sz="2400" dirty="0"/>
              <a:t> emergence </a:t>
            </a:r>
            <a:r>
              <a:rPr lang="cs-CZ" sz="2400" dirty="0" err="1"/>
              <a:t>of</a:t>
            </a:r>
            <a:r>
              <a:rPr lang="cs-CZ" sz="2400" dirty="0"/>
              <a:t> </a:t>
            </a:r>
            <a:r>
              <a:rPr lang="cs-CZ" sz="2400" dirty="0" err="1"/>
              <a:t>populist</a:t>
            </a:r>
            <a:r>
              <a:rPr lang="cs-CZ" sz="2400" dirty="0"/>
              <a:t>/anti-</a:t>
            </a:r>
            <a:r>
              <a:rPr lang="cs-CZ" sz="2400" dirty="0" err="1"/>
              <a:t>populist</a:t>
            </a:r>
            <a:r>
              <a:rPr lang="cs-CZ" sz="2400" dirty="0"/>
              <a:t> </a:t>
            </a:r>
            <a:r>
              <a:rPr lang="cs-CZ" sz="2400" dirty="0" err="1"/>
              <a:t>divide</a:t>
            </a:r>
            <a:r>
              <a:rPr lang="cs-CZ" sz="2400" dirty="0"/>
              <a:t> </a:t>
            </a:r>
            <a:r>
              <a:rPr lang="cs-CZ" sz="2400" dirty="0" err="1"/>
              <a:t>replacing</a:t>
            </a:r>
            <a:r>
              <a:rPr lang="cs-CZ" sz="2400" dirty="0"/>
              <a:t> </a:t>
            </a:r>
            <a:r>
              <a:rPr lang="cs-CZ" sz="2400" dirty="0" err="1"/>
              <a:t>old</a:t>
            </a:r>
            <a:r>
              <a:rPr lang="cs-CZ" sz="2400" dirty="0"/>
              <a:t> (</a:t>
            </a:r>
            <a:r>
              <a:rPr lang="cs-CZ" sz="2400" dirty="0" err="1"/>
              <a:t>ideological</a:t>
            </a:r>
            <a:r>
              <a:rPr lang="cs-CZ" sz="2400" dirty="0"/>
              <a:t>) </a:t>
            </a:r>
            <a:r>
              <a:rPr lang="cs-CZ" sz="2400" dirty="0" err="1"/>
              <a:t>political</a:t>
            </a:r>
            <a:r>
              <a:rPr lang="cs-CZ" sz="2400" dirty="0"/>
              <a:t> </a:t>
            </a:r>
            <a:r>
              <a:rPr lang="cs-CZ" sz="2400" dirty="0" err="1"/>
              <a:t>identities</a:t>
            </a:r>
            <a:endParaRPr lang="cs-CZ" sz="2400" dirty="0"/>
          </a:p>
          <a:p>
            <a:r>
              <a:rPr lang="en-US" sz="2400" dirty="0"/>
              <a:t>anti-populist reaction </a:t>
            </a:r>
            <a:r>
              <a:rPr lang="cs-CZ" sz="2400" dirty="0"/>
              <a:t>as a</a:t>
            </a:r>
            <a:r>
              <a:rPr lang="en-US" sz="2400" dirty="0"/>
              <a:t> the highly </a:t>
            </a:r>
            <a:r>
              <a:rPr lang="en-US" sz="2400" dirty="0" err="1"/>
              <a:t>polarising</a:t>
            </a:r>
            <a:r>
              <a:rPr lang="en-US" sz="2400" dirty="0"/>
              <a:t> ‘confrontation by design’ </a:t>
            </a:r>
            <a:r>
              <a:rPr lang="cs-CZ" sz="2400" dirty="0"/>
              <a:t>– </a:t>
            </a:r>
            <a:r>
              <a:rPr lang="cs-CZ" sz="2400" dirty="0" err="1"/>
              <a:t>increased</a:t>
            </a:r>
            <a:r>
              <a:rPr lang="cs-CZ" sz="2400" dirty="0"/>
              <a:t> </a:t>
            </a:r>
            <a:r>
              <a:rPr lang="cs-CZ" sz="2400" dirty="0" err="1"/>
              <a:t>polarization</a:t>
            </a:r>
            <a:r>
              <a:rPr lang="cs-CZ" sz="2400" dirty="0"/>
              <a:t> (</a:t>
            </a:r>
            <a:r>
              <a:rPr lang="cs-CZ" sz="2400" dirty="0" err="1"/>
              <a:t>populist</a:t>
            </a:r>
            <a:r>
              <a:rPr lang="cs-CZ" sz="2400" dirty="0"/>
              <a:t> as „</a:t>
            </a:r>
            <a:r>
              <a:rPr lang="cs-CZ" sz="2400" dirty="0" err="1"/>
              <a:t>agents</a:t>
            </a:r>
            <a:r>
              <a:rPr lang="cs-CZ" sz="2400" dirty="0"/>
              <a:t> </a:t>
            </a:r>
            <a:r>
              <a:rPr lang="cs-CZ" sz="2400" dirty="0" err="1"/>
              <a:t>of</a:t>
            </a:r>
            <a:r>
              <a:rPr lang="cs-CZ" sz="2400" dirty="0"/>
              <a:t> </a:t>
            </a:r>
            <a:r>
              <a:rPr lang="cs-CZ" sz="2400" dirty="0" err="1"/>
              <a:t>Russia</a:t>
            </a:r>
            <a:r>
              <a:rPr lang="cs-CZ" sz="2400" dirty="0"/>
              <a:t>“, „</a:t>
            </a:r>
            <a:r>
              <a:rPr lang="cs-CZ" sz="2400" dirty="0" err="1"/>
              <a:t>Sins</a:t>
            </a:r>
            <a:r>
              <a:rPr lang="cs-CZ" sz="2400" dirty="0"/>
              <a:t> </a:t>
            </a:r>
            <a:r>
              <a:rPr lang="cs-CZ" sz="2400" dirty="0" err="1"/>
              <a:t>of</a:t>
            </a:r>
            <a:r>
              <a:rPr lang="cs-CZ" sz="2400" dirty="0"/>
              <a:t> </a:t>
            </a:r>
            <a:r>
              <a:rPr lang="cs-CZ" sz="2400" dirty="0" err="1"/>
              <a:t>populism</a:t>
            </a:r>
            <a:r>
              <a:rPr lang="cs-CZ" sz="2400" dirty="0"/>
              <a:t>“)</a:t>
            </a:r>
          </a:p>
          <a:p>
            <a:pPr>
              <a:buFontTx/>
              <a:buChar char="-"/>
            </a:pPr>
            <a:r>
              <a:rPr lang="cs-CZ" sz="2400" dirty="0" err="1"/>
              <a:t>Highly</a:t>
            </a:r>
            <a:r>
              <a:rPr lang="cs-CZ" sz="2400" dirty="0"/>
              <a:t> </a:t>
            </a:r>
            <a:r>
              <a:rPr lang="cs-CZ" sz="2400" dirty="0" err="1"/>
              <a:t>moralizing</a:t>
            </a:r>
            <a:r>
              <a:rPr lang="cs-CZ" sz="2400" dirty="0"/>
              <a:t> </a:t>
            </a:r>
            <a:r>
              <a:rPr lang="cs-CZ" sz="2400" dirty="0" err="1"/>
              <a:t>discourse</a:t>
            </a:r>
            <a:r>
              <a:rPr lang="cs-CZ" sz="2400" dirty="0"/>
              <a:t> + </a:t>
            </a:r>
            <a:r>
              <a:rPr lang="cs-CZ" sz="2400" dirty="0" err="1"/>
              <a:t>suppresion</a:t>
            </a:r>
            <a:r>
              <a:rPr lang="cs-CZ" sz="2400" dirty="0"/>
              <a:t> </a:t>
            </a:r>
            <a:r>
              <a:rPr lang="cs-CZ" sz="2400" dirty="0" err="1"/>
              <a:t>of</a:t>
            </a:r>
            <a:r>
              <a:rPr lang="cs-CZ" sz="2400" dirty="0"/>
              <a:t> </a:t>
            </a:r>
            <a:r>
              <a:rPr lang="cs-CZ" sz="2400" dirty="0" err="1"/>
              <a:t>policy</a:t>
            </a:r>
            <a:r>
              <a:rPr lang="cs-CZ" sz="2400" dirty="0"/>
              <a:t> </a:t>
            </a:r>
            <a:r>
              <a:rPr lang="cs-CZ" sz="2400" dirty="0" err="1"/>
              <a:t>positions</a:t>
            </a:r>
            <a:r>
              <a:rPr lang="cs-CZ" sz="2400" dirty="0"/>
              <a:t> – </a:t>
            </a:r>
            <a:r>
              <a:rPr lang="cs-CZ" sz="2400" dirty="0" err="1"/>
              <a:t>unrealistic</a:t>
            </a:r>
            <a:r>
              <a:rPr lang="cs-CZ" sz="2400" dirty="0"/>
              <a:t> (?) </a:t>
            </a:r>
            <a:r>
              <a:rPr lang="cs-CZ" sz="2400" dirty="0" err="1"/>
              <a:t>expections</a:t>
            </a:r>
            <a:r>
              <a:rPr lang="cs-CZ" sz="2400" dirty="0"/>
              <a:t> and </a:t>
            </a:r>
            <a:r>
              <a:rPr lang="cs-CZ" sz="2400" dirty="0" err="1"/>
              <a:t>possible</a:t>
            </a:r>
            <a:r>
              <a:rPr lang="cs-CZ" sz="2400" dirty="0"/>
              <a:t> </a:t>
            </a:r>
            <a:r>
              <a:rPr lang="cs-CZ" sz="2400" dirty="0" err="1"/>
              <a:t>dissapointment</a:t>
            </a:r>
            <a:r>
              <a:rPr lang="cs-CZ" sz="2400" dirty="0"/>
              <a:t> (</a:t>
            </a:r>
            <a:r>
              <a:rPr lang="cs-CZ" sz="2400" dirty="0" err="1"/>
              <a:t>electoral</a:t>
            </a:r>
            <a:r>
              <a:rPr lang="cs-CZ" sz="2400" dirty="0"/>
              <a:t> </a:t>
            </a:r>
            <a:r>
              <a:rPr lang="cs-CZ" sz="2400" dirty="0" err="1"/>
              <a:t>mobilization</a:t>
            </a:r>
            <a:r>
              <a:rPr lang="cs-CZ" sz="2400" dirty="0"/>
              <a:t>)</a:t>
            </a:r>
          </a:p>
          <a:p>
            <a:pPr>
              <a:buFontTx/>
              <a:buChar char="-"/>
            </a:pPr>
            <a:r>
              <a:rPr lang="cs-CZ" sz="2400" dirty="0" err="1"/>
              <a:t>Durability</a:t>
            </a:r>
            <a:r>
              <a:rPr lang="cs-CZ" sz="2400" dirty="0"/>
              <a:t> </a:t>
            </a:r>
            <a:r>
              <a:rPr lang="cs-CZ" sz="2400" dirty="0" err="1"/>
              <a:t>of</a:t>
            </a:r>
            <a:r>
              <a:rPr lang="cs-CZ" sz="2400" dirty="0"/>
              <a:t> </a:t>
            </a:r>
            <a:r>
              <a:rPr lang="cs-CZ" sz="2400" dirty="0" err="1"/>
              <a:t>the</a:t>
            </a:r>
            <a:r>
              <a:rPr lang="cs-CZ" sz="2400" dirty="0"/>
              <a:t> </a:t>
            </a:r>
            <a:r>
              <a:rPr lang="cs-CZ" sz="2400" dirty="0" err="1"/>
              <a:t>antipopulist</a:t>
            </a:r>
            <a:r>
              <a:rPr lang="cs-CZ" sz="2400" dirty="0"/>
              <a:t> „</a:t>
            </a:r>
            <a:r>
              <a:rPr lang="cs-CZ" sz="2400" dirty="0" err="1"/>
              <a:t>glue</a:t>
            </a:r>
            <a:r>
              <a:rPr lang="cs-CZ" sz="2400" dirty="0"/>
              <a:t>“ + </a:t>
            </a:r>
            <a:r>
              <a:rPr lang="cs-CZ" sz="2400" dirty="0" err="1"/>
              <a:t>the</a:t>
            </a:r>
            <a:r>
              <a:rPr lang="cs-CZ" sz="2400" dirty="0"/>
              <a:t> </a:t>
            </a:r>
            <a:r>
              <a:rPr lang="cs-CZ" sz="2400" dirty="0" err="1"/>
              <a:t>context</a:t>
            </a:r>
            <a:r>
              <a:rPr lang="cs-CZ" sz="2400" dirty="0"/>
              <a:t> </a:t>
            </a:r>
            <a:r>
              <a:rPr lang="cs-CZ" sz="2400" dirty="0" err="1"/>
              <a:t>of</a:t>
            </a:r>
            <a:r>
              <a:rPr lang="cs-CZ" sz="2400" dirty="0"/>
              <a:t> </a:t>
            </a:r>
            <a:r>
              <a:rPr lang="cs-CZ" sz="2400" dirty="0" err="1"/>
              <a:t>the</a:t>
            </a:r>
            <a:r>
              <a:rPr lang="cs-CZ" sz="2400" dirty="0"/>
              <a:t> </a:t>
            </a:r>
            <a:r>
              <a:rPr lang="cs-CZ" sz="2400" dirty="0" err="1"/>
              <a:t>lack</a:t>
            </a:r>
            <a:r>
              <a:rPr lang="cs-CZ" sz="2400" dirty="0"/>
              <a:t> </a:t>
            </a:r>
            <a:r>
              <a:rPr lang="cs-CZ" sz="2400" dirty="0" err="1"/>
              <a:t>of</a:t>
            </a:r>
            <a:r>
              <a:rPr lang="cs-CZ" sz="2400" dirty="0"/>
              <a:t> mainstream </a:t>
            </a:r>
            <a:r>
              <a:rPr lang="cs-CZ" sz="2400" dirty="0" err="1"/>
              <a:t>opposition</a:t>
            </a:r>
            <a:endParaRPr lang="cs-CZ" sz="2400" dirty="0"/>
          </a:p>
          <a:p>
            <a:pPr>
              <a:buFontTx/>
              <a:buChar char="-"/>
            </a:pPr>
            <a:r>
              <a:rPr lang="cs-CZ" sz="2400" dirty="0" err="1"/>
              <a:t>Reinforcing</a:t>
            </a:r>
            <a:r>
              <a:rPr lang="cs-CZ" sz="2400" dirty="0"/>
              <a:t> </a:t>
            </a:r>
            <a:r>
              <a:rPr lang="cs-CZ" sz="2400" dirty="0" err="1"/>
              <a:t>of</a:t>
            </a:r>
            <a:r>
              <a:rPr lang="cs-CZ" sz="2400" dirty="0"/>
              <a:t> pro-Western </a:t>
            </a:r>
            <a:r>
              <a:rPr lang="cs-CZ" sz="2400" dirty="0" err="1"/>
              <a:t>orientation</a:t>
            </a:r>
            <a:r>
              <a:rPr lang="cs-CZ" sz="2400" dirty="0"/>
              <a:t> + </a:t>
            </a:r>
            <a:r>
              <a:rPr lang="cs-CZ" sz="2400" dirty="0" err="1"/>
              <a:t>weakening</a:t>
            </a:r>
            <a:r>
              <a:rPr lang="cs-CZ" sz="2400" dirty="0"/>
              <a:t> </a:t>
            </a:r>
            <a:r>
              <a:rPr lang="cs-CZ" sz="2400" dirty="0" err="1"/>
              <a:t>of</a:t>
            </a:r>
            <a:r>
              <a:rPr lang="cs-CZ" sz="2400" dirty="0"/>
              <a:t> </a:t>
            </a:r>
            <a:r>
              <a:rPr lang="cs-CZ" sz="2400" dirty="0" err="1"/>
              <a:t>the</a:t>
            </a:r>
            <a:r>
              <a:rPr lang="cs-CZ" sz="2400" dirty="0"/>
              <a:t> </a:t>
            </a:r>
            <a:r>
              <a:rPr lang="cs-CZ" sz="2400" dirty="0" err="1"/>
              <a:t>Visegrad</a:t>
            </a:r>
            <a:r>
              <a:rPr lang="cs-CZ" sz="2400" dirty="0"/>
              <a:t> </a:t>
            </a:r>
            <a:r>
              <a:rPr lang="cs-CZ" sz="2400" dirty="0" err="1"/>
              <a:t>Four</a:t>
            </a:r>
            <a:r>
              <a:rPr lang="cs-CZ" sz="2400" dirty="0"/>
              <a:t> (HUN)</a:t>
            </a:r>
          </a:p>
          <a:p>
            <a:pPr>
              <a:buFontTx/>
              <a:buChar char="-"/>
            </a:pPr>
            <a:endParaRPr lang="cs-CZ" dirty="0"/>
          </a:p>
          <a:p>
            <a:endParaRPr lang="cs-CZ" dirty="0"/>
          </a:p>
          <a:p>
            <a:endParaRPr lang="cs-CZ" dirty="0"/>
          </a:p>
        </p:txBody>
      </p:sp>
    </p:spTree>
    <p:extLst>
      <p:ext uri="{BB962C8B-B14F-4D97-AF65-F5344CB8AC3E}">
        <p14:creationId xmlns:p14="http://schemas.microsoft.com/office/powerpoint/2010/main" val="6584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AC2BA8-C401-4EDE-8723-6C6EA8CF1B52}"/>
              </a:ext>
            </a:extLst>
          </p:cNvPr>
          <p:cNvSpPr>
            <a:spLocks noGrp="1"/>
          </p:cNvSpPr>
          <p:nvPr>
            <p:ph type="title"/>
          </p:nvPr>
        </p:nvSpPr>
        <p:spPr/>
        <p:txBody>
          <a:bodyPr/>
          <a:lstStyle/>
          <a:p>
            <a:r>
              <a:rPr lang="cs-CZ" dirty="0" err="1"/>
              <a:t>Conlusions</a:t>
            </a:r>
            <a:endParaRPr lang="cs-CZ" dirty="0"/>
          </a:p>
        </p:txBody>
      </p:sp>
      <p:sp>
        <p:nvSpPr>
          <p:cNvPr id="3" name="Zástupný obsah 2">
            <a:extLst>
              <a:ext uri="{FF2B5EF4-FFF2-40B4-BE49-F238E27FC236}">
                <a16:creationId xmlns:a16="http://schemas.microsoft.com/office/drawing/2014/main" id="{DCC5CDC1-A789-44CB-A78E-3C2E6D94B222}"/>
              </a:ext>
            </a:extLst>
          </p:cNvPr>
          <p:cNvSpPr>
            <a:spLocks noGrp="1"/>
          </p:cNvSpPr>
          <p:nvPr>
            <p:ph idx="1"/>
          </p:nvPr>
        </p:nvSpPr>
        <p:spPr/>
        <p:txBody>
          <a:bodyPr/>
          <a:lstStyle/>
          <a:p>
            <a:r>
              <a:rPr lang="cs-CZ" dirty="0"/>
              <a:t>A major </a:t>
            </a:r>
            <a:r>
              <a:rPr lang="cs-CZ" dirty="0" err="1"/>
              <a:t>change</a:t>
            </a:r>
            <a:r>
              <a:rPr lang="cs-CZ" dirty="0"/>
              <a:t> in </a:t>
            </a:r>
            <a:r>
              <a:rPr lang="cs-CZ" dirty="0" err="1"/>
              <a:t>the</a:t>
            </a:r>
            <a:r>
              <a:rPr lang="cs-CZ" dirty="0"/>
              <a:t> </a:t>
            </a:r>
            <a:r>
              <a:rPr lang="cs-CZ" dirty="0" err="1"/>
              <a:t>logic</a:t>
            </a:r>
            <a:r>
              <a:rPr lang="cs-CZ" dirty="0"/>
              <a:t> </a:t>
            </a:r>
            <a:r>
              <a:rPr lang="cs-CZ" dirty="0" err="1"/>
              <a:t>of</a:t>
            </a:r>
            <a:r>
              <a:rPr lang="cs-CZ" dirty="0"/>
              <a:t> party </a:t>
            </a:r>
            <a:r>
              <a:rPr lang="cs-CZ" dirty="0" err="1"/>
              <a:t>system</a:t>
            </a:r>
            <a:r>
              <a:rPr lang="cs-CZ" dirty="0"/>
              <a:t> </a:t>
            </a:r>
            <a:r>
              <a:rPr lang="cs-CZ" dirty="0" err="1"/>
              <a:t>competition</a:t>
            </a:r>
            <a:endParaRPr lang="cs-CZ" dirty="0"/>
          </a:p>
          <a:p>
            <a:r>
              <a:rPr lang="cs-CZ" dirty="0"/>
              <a:t>Emergence </a:t>
            </a:r>
            <a:r>
              <a:rPr lang="cs-CZ" dirty="0" err="1"/>
              <a:t>of</a:t>
            </a:r>
            <a:r>
              <a:rPr lang="cs-CZ" dirty="0"/>
              <a:t> </a:t>
            </a:r>
            <a:r>
              <a:rPr lang="cs-CZ" dirty="0" err="1"/>
              <a:t>populist</a:t>
            </a:r>
            <a:r>
              <a:rPr lang="cs-CZ" dirty="0"/>
              <a:t> – anti/</a:t>
            </a:r>
            <a:r>
              <a:rPr lang="cs-CZ" dirty="0" err="1"/>
              <a:t>populist</a:t>
            </a:r>
            <a:r>
              <a:rPr lang="cs-CZ" dirty="0"/>
              <a:t> </a:t>
            </a:r>
            <a:r>
              <a:rPr lang="cs-CZ" dirty="0" err="1"/>
              <a:t>divide</a:t>
            </a:r>
            <a:endParaRPr lang="cs-CZ" dirty="0"/>
          </a:p>
          <a:p>
            <a:r>
              <a:rPr lang="cs-CZ" dirty="0" err="1"/>
              <a:t>Polarization</a:t>
            </a:r>
            <a:r>
              <a:rPr lang="cs-CZ" dirty="0"/>
              <a:t> </a:t>
            </a:r>
            <a:r>
              <a:rPr lang="cs-CZ" dirty="0" err="1"/>
              <a:t>of</a:t>
            </a:r>
            <a:r>
              <a:rPr lang="cs-CZ" dirty="0"/>
              <a:t> </a:t>
            </a:r>
            <a:r>
              <a:rPr lang="cs-CZ" dirty="0" err="1"/>
              <a:t>politics</a:t>
            </a:r>
            <a:r>
              <a:rPr lang="cs-CZ" dirty="0"/>
              <a:t> </a:t>
            </a:r>
          </a:p>
          <a:p>
            <a:r>
              <a:rPr lang="cs-CZ" dirty="0" err="1"/>
              <a:t>The</a:t>
            </a:r>
            <a:r>
              <a:rPr lang="cs-CZ" dirty="0"/>
              <a:t> Czech Republic as a case </a:t>
            </a:r>
            <a:r>
              <a:rPr lang="cs-CZ" dirty="0" err="1"/>
              <a:t>of</a:t>
            </a:r>
            <a:r>
              <a:rPr lang="cs-CZ" dirty="0"/>
              <a:t> „full“ anti-</a:t>
            </a:r>
            <a:r>
              <a:rPr lang="cs-CZ" dirty="0" err="1"/>
              <a:t>populism</a:t>
            </a:r>
            <a:r>
              <a:rPr lang="cs-CZ" dirty="0"/>
              <a:t> </a:t>
            </a:r>
            <a:r>
              <a:rPr lang="cs-CZ" dirty="0" err="1"/>
              <a:t>going</a:t>
            </a:r>
            <a:r>
              <a:rPr lang="cs-CZ" dirty="0"/>
              <a:t> </a:t>
            </a:r>
            <a:r>
              <a:rPr lang="cs-CZ" dirty="0" err="1"/>
              <a:t>beyond</a:t>
            </a:r>
            <a:r>
              <a:rPr lang="cs-CZ" dirty="0"/>
              <a:t> a </a:t>
            </a:r>
            <a:r>
              <a:rPr lang="cs-CZ" dirty="0" err="1"/>
              <a:t>mere</a:t>
            </a:r>
            <a:r>
              <a:rPr lang="cs-CZ" dirty="0"/>
              <a:t> negative </a:t>
            </a:r>
            <a:r>
              <a:rPr lang="cs-CZ" dirty="0" err="1"/>
              <a:t>campaigning</a:t>
            </a:r>
            <a:endParaRPr lang="cs-CZ" dirty="0"/>
          </a:p>
          <a:p>
            <a:r>
              <a:rPr lang="cs-CZ" dirty="0" err="1"/>
              <a:t>Usefulness</a:t>
            </a:r>
            <a:r>
              <a:rPr lang="cs-CZ" dirty="0"/>
              <a:t> </a:t>
            </a:r>
            <a:r>
              <a:rPr lang="cs-CZ" dirty="0" err="1"/>
              <a:t>of</a:t>
            </a:r>
            <a:r>
              <a:rPr lang="cs-CZ" dirty="0"/>
              <a:t> </a:t>
            </a:r>
            <a:r>
              <a:rPr lang="cs-CZ" dirty="0" err="1"/>
              <a:t>distinguishing</a:t>
            </a:r>
            <a:r>
              <a:rPr lang="cs-CZ" dirty="0"/>
              <a:t> </a:t>
            </a:r>
            <a:r>
              <a:rPr lang="cs-CZ" dirty="0" err="1"/>
              <a:t>between</a:t>
            </a:r>
            <a:r>
              <a:rPr lang="cs-CZ" dirty="0"/>
              <a:t> </a:t>
            </a:r>
            <a:r>
              <a:rPr lang="cs-CZ" dirty="0" err="1"/>
              <a:t>ideational</a:t>
            </a:r>
            <a:r>
              <a:rPr lang="cs-CZ" dirty="0"/>
              <a:t> and </a:t>
            </a:r>
            <a:r>
              <a:rPr lang="cs-CZ" dirty="0" err="1"/>
              <a:t>performative</a:t>
            </a:r>
            <a:r>
              <a:rPr lang="cs-CZ" dirty="0"/>
              <a:t> </a:t>
            </a:r>
            <a:r>
              <a:rPr lang="cs-CZ" dirty="0" err="1"/>
              <a:t>dimensions</a:t>
            </a:r>
            <a:r>
              <a:rPr lang="cs-CZ" dirty="0"/>
              <a:t> </a:t>
            </a:r>
            <a:r>
              <a:rPr lang="cs-CZ" dirty="0" err="1"/>
              <a:t>of</a:t>
            </a:r>
            <a:r>
              <a:rPr lang="cs-CZ" dirty="0"/>
              <a:t> anti-</a:t>
            </a:r>
            <a:r>
              <a:rPr lang="cs-CZ" dirty="0" err="1"/>
              <a:t>populism</a:t>
            </a:r>
            <a:endParaRPr lang="cs-CZ" dirty="0"/>
          </a:p>
        </p:txBody>
      </p:sp>
    </p:spTree>
    <p:extLst>
      <p:ext uri="{BB962C8B-B14F-4D97-AF65-F5344CB8AC3E}">
        <p14:creationId xmlns:p14="http://schemas.microsoft.com/office/powerpoint/2010/main" val="420894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3C17B-879E-41D7-A677-439201C7A7E2}"/>
              </a:ext>
            </a:extLst>
          </p:cNvPr>
          <p:cNvSpPr>
            <a:spLocks noGrp="1"/>
          </p:cNvSpPr>
          <p:nvPr>
            <p:ph type="title"/>
          </p:nvPr>
        </p:nvSpPr>
        <p:spPr/>
        <p:txBody>
          <a:bodyPr/>
          <a:lstStyle/>
          <a:p>
            <a:r>
              <a:rPr lang="cs-CZ" dirty="0" err="1"/>
              <a:t>Outline</a:t>
            </a:r>
            <a:endParaRPr lang="cs-CZ" dirty="0"/>
          </a:p>
        </p:txBody>
      </p:sp>
      <p:sp>
        <p:nvSpPr>
          <p:cNvPr id="3" name="Zástupný obsah 2">
            <a:extLst>
              <a:ext uri="{FF2B5EF4-FFF2-40B4-BE49-F238E27FC236}">
                <a16:creationId xmlns:a16="http://schemas.microsoft.com/office/drawing/2014/main" id="{2FA47178-77BD-4DD7-AEDD-A523A1F43C80}"/>
              </a:ext>
            </a:extLst>
          </p:cNvPr>
          <p:cNvSpPr>
            <a:spLocks noGrp="1"/>
          </p:cNvSpPr>
          <p:nvPr>
            <p:ph idx="1"/>
          </p:nvPr>
        </p:nvSpPr>
        <p:spPr/>
        <p:txBody>
          <a:bodyPr/>
          <a:lstStyle/>
          <a:p>
            <a:pPr marL="586350" indent="-514350">
              <a:buAutoNum type="arabicPeriod"/>
            </a:pPr>
            <a:r>
              <a:rPr lang="cs-CZ" dirty="0" err="1"/>
              <a:t>What</a:t>
            </a:r>
            <a:r>
              <a:rPr lang="cs-CZ" dirty="0"/>
              <a:t> </a:t>
            </a:r>
            <a:r>
              <a:rPr lang="cs-CZ" dirty="0" err="1"/>
              <a:t>is</a:t>
            </a:r>
            <a:r>
              <a:rPr lang="cs-CZ" dirty="0"/>
              <a:t> anti-</a:t>
            </a:r>
            <a:r>
              <a:rPr lang="cs-CZ" dirty="0" err="1"/>
              <a:t>populism</a:t>
            </a:r>
            <a:endParaRPr lang="cs-CZ" dirty="0"/>
          </a:p>
          <a:p>
            <a:pPr marL="72000" indent="0">
              <a:buNone/>
            </a:pPr>
            <a:endParaRPr lang="cs-CZ" dirty="0"/>
          </a:p>
          <a:p>
            <a:pPr marL="72000" indent="0">
              <a:buNone/>
            </a:pPr>
            <a:r>
              <a:rPr lang="cs-CZ" dirty="0"/>
              <a:t>2. </a:t>
            </a:r>
            <a:r>
              <a:rPr lang="cs-CZ" dirty="0" err="1"/>
              <a:t>The</a:t>
            </a:r>
            <a:r>
              <a:rPr lang="cs-CZ" dirty="0"/>
              <a:t> </a:t>
            </a:r>
            <a:r>
              <a:rPr lang="cs-CZ" dirty="0" err="1"/>
              <a:t>empirical</a:t>
            </a:r>
            <a:r>
              <a:rPr lang="cs-CZ" dirty="0"/>
              <a:t> case </a:t>
            </a:r>
            <a:r>
              <a:rPr lang="cs-CZ" dirty="0" err="1"/>
              <a:t>of</a:t>
            </a:r>
            <a:r>
              <a:rPr lang="cs-CZ" dirty="0"/>
              <a:t> </a:t>
            </a:r>
            <a:r>
              <a:rPr lang="cs-CZ" dirty="0" err="1"/>
              <a:t>Czechia</a:t>
            </a:r>
            <a:endParaRPr lang="cs-CZ" dirty="0"/>
          </a:p>
          <a:p>
            <a:pPr marL="72000" indent="0">
              <a:buNone/>
            </a:pPr>
            <a:endParaRPr lang="cs-CZ" dirty="0"/>
          </a:p>
          <a:p>
            <a:pPr marL="72000" indent="0">
              <a:buNone/>
            </a:pPr>
            <a:r>
              <a:rPr lang="cs-CZ" dirty="0"/>
              <a:t>3. </a:t>
            </a:r>
            <a:r>
              <a:rPr lang="cs-CZ" dirty="0" err="1"/>
              <a:t>Discussion</a:t>
            </a:r>
            <a:r>
              <a:rPr lang="cs-CZ" dirty="0"/>
              <a:t> - </a:t>
            </a:r>
            <a:r>
              <a:rPr lang="cs-CZ" dirty="0" err="1"/>
              <a:t>implications</a:t>
            </a:r>
            <a:endParaRPr lang="cs-CZ" dirty="0"/>
          </a:p>
        </p:txBody>
      </p:sp>
    </p:spTree>
    <p:extLst>
      <p:ext uri="{BB962C8B-B14F-4D97-AF65-F5344CB8AC3E}">
        <p14:creationId xmlns:p14="http://schemas.microsoft.com/office/powerpoint/2010/main" val="113059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EF0D7-17A2-4438-8A52-3B9C08995DE3}"/>
              </a:ext>
            </a:extLst>
          </p:cNvPr>
          <p:cNvSpPr>
            <a:spLocks noGrp="1"/>
          </p:cNvSpPr>
          <p:nvPr>
            <p:ph type="title"/>
          </p:nvPr>
        </p:nvSpPr>
        <p:spPr/>
        <p:txBody>
          <a:bodyPr/>
          <a:lstStyle/>
          <a:p>
            <a:r>
              <a:rPr lang="cs-CZ" dirty="0" err="1"/>
              <a:t>What</a:t>
            </a:r>
            <a:r>
              <a:rPr lang="cs-CZ" dirty="0"/>
              <a:t> </a:t>
            </a:r>
            <a:r>
              <a:rPr lang="cs-CZ" dirty="0" err="1"/>
              <a:t>is</a:t>
            </a:r>
            <a:r>
              <a:rPr lang="cs-CZ" dirty="0"/>
              <a:t> anti-</a:t>
            </a:r>
            <a:r>
              <a:rPr lang="cs-CZ" dirty="0" err="1"/>
              <a:t>populism</a:t>
            </a:r>
            <a:endParaRPr lang="cs-CZ" dirty="0"/>
          </a:p>
        </p:txBody>
      </p:sp>
      <p:sp>
        <p:nvSpPr>
          <p:cNvPr id="3" name="Zástupný obsah 2">
            <a:extLst>
              <a:ext uri="{FF2B5EF4-FFF2-40B4-BE49-F238E27FC236}">
                <a16:creationId xmlns:a16="http://schemas.microsoft.com/office/drawing/2014/main" id="{B37EB583-EB02-4441-B1FB-3A0B79E28412}"/>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76357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Populist</a:t>
            </a:r>
            <a:r>
              <a:rPr lang="cs-CZ" dirty="0"/>
              <a:t>/anti-</a:t>
            </a:r>
            <a:r>
              <a:rPr lang="cs-CZ" dirty="0" err="1"/>
              <a:t>populist</a:t>
            </a:r>
            <a:r>
              <a:rPr lang="cs-CZ" dirty="0"/>
              <a:t> </a:t>
            </a:r>
            <a:r>
              <a:rPr lang="cs-CZ" dirty="0" err="1"/>
              <a:t>divide</a:t>
            </a:r>
            <a:endParaRPr lang="cs-CZ" dirty="0"/>
          </a:p>
        </p:txBody>
      </p:sp>
      <p:sp>
        <p:nvSpPr>
          <p:cNvPr id="5" name="Zástupný symbol pro obsah 4"/>
          <p:cNvSpPr>
            <a:spLocks noGrp="1"/>
          </p:cNvSpPr>
          <p:nvPr>
            <p:ph idx="1"/>
          </p:nvPr>
        </p:nvSpPr>
        <p:spPr/>
        <p:txBody>
          <a:bodyPr/>
          <a:lstStyle/>
          <a:p>
            <a:r>
              <a:rPr lang="en-US" sz="2400" dirty="0"/>
              <a:t>“populism as an ideology that considers society to be ultimately separated into two homogeneous and antagonistic groups, ‘the pure people’ versus ‘the corrupt elite’, and which argues that politics should be an expression of the </a:t>
            </a:r>
            <a:r>
              <a:rPr lang="en-US" sz="2400" dirty="0" err="1"/>
              <a:t>volonté</a:t>
            </a:r>
            <a:r>
              <a:rPr lang="en-US" sz="2400" dirty="0"/>
              <a:t> </a:t>
            </a:r>
            <a:r>
              <a:rPr lang="en-US" sz="2400" dirty="0" err="1"/>
              <a:t>générale</a:t>
            </a:r>
            <a:r>
              <a:rPr lang="en-US" sz="2400" dirty="0"/>
              <a:t> (general will) of the people” (</a:t>
            </a:r>
            <a:r>
              <a:rPr lang="en-US" sz="2400" dirty="0" err="1"/>
              <a:t>Mudde</a:t>
            </a:r>
            <a:r>
              <a:rPr lang="en-US" sz="2400" dirty="0"/>
              <a:t> 2004)</a:t>
            </a:r>
            <a:endParaRPr lang="cs-CZ" sz="2400" dirty="0"/>
          </a:p>
          <a:p>
            <a:r>
              <a:rPr lang="cs-CZ" sz="2400" dirty="0" err="1"/>
              <a:t>Populism</a:t>
            </a:r>
            <a:r>
              <a:rPr lang="cs-CZ" sz="2400" dirty="0"/>
              <a:t> as „(</a:t>
            </a:r>
            <a:r>
              <a:rPr lang="cs-CZ" sz="2400" dirty="0" err="1"/>
              <a:t>democratic</a:t>
            </a:r>
            <a:r>
              <a:rPr lang="cs-CZ" sz="2400" dirty="0"/>
              <a:t>) </a:t>
            </a:r>
            <a:r>
              <a:rPr lang="cs-CZ" sz="2400" dirty="0" err="1"/>
              <a:t>illiberalism</a:t>
            </a:r>
            <a:r>
              <a:rPr lang="cs-CZ" sz="2400" dirty="0"/>
              <a:t>“ (</a:t>
            </a:r>
            <a:r>
              <a:rPr lang="cs-CZ" sz="2400" dirty="0" err="1"/>
              <a:t>Pappas</a:t>
            </a:r>
            <a:r>
              <a:rPr lang="cs-CZ" sz="2400" dirty="0"/>
              <a:t> 2014)</a:t>
            </a:r>
          </a:p>
          <a:p>
            <a:endParaRPr lang="cs-CZ" dirty="0"/>
          </a:p>
          <a:p>
            <a:r>
              <a:rPr lang="cs-CZ" sz="2400" dirty="0" err="1"/>
              <a:t>Antipopulism</a:t>
            </a:r>
            <a:r>
              <a:rPr lang="cs-CZ" sz="2400" dirty="0"/>
              <a:t> - </a:t>
            </a:r>
            <a:r>
              <a:rPr lang="en-US" sz="2400" dirty="0"/>
              <a:t>strategic stances presented in opposition to populism (Moffit, 2018</a:t>
            </a:r>
            <a:r>
              <a:rPr lang="cs-CZ" sz="2400" dirty="0"/>
              <a:t>)</a:t>
            </a:r>
          </a:p>
          <a:p>
            <a:r>
              <a:rPr lang="cs-CZ" sz="2400" dirty="0" err="1"/>
              <a:t>Creating</a:t>
            </a:r>
            <a:r>
              <a:rPr lang="cs-CZ" sz="2400" dirty="0"/>
              <a:t> </a:t>
            </a:r>
            <a:r>
              <a:rPr lang="cs-CZ" sz="2400" dirty="0" err="1"/>
              <a:t>its</a:t>
            </a:r>
            <a:r>
              <a:rPr lang="cs-CZ" sz="2400" dirty="0"/>
              <a:t> </a:t>
            </a:r>
            <a:r>
              <a:rPr lang="cs-CZ" sz="2400" dirty="0" err="1"/>
              <a:t>own</a:t>
            </a:r>
            <a:r>
              <a:rPr lang="cs-CZ" sz="2400" dirty="0"/>
              <a:t> and </a:t>
            </a:r>
            <a:r>
              <a:rPr lang="cs-CZ" sz="2400" dirty="0" err="1"/>
              <a:t>the</a:t>
            </a:r>
            <a:r>
              <a:rPr lang="cs-CZ" sz="2400" dirty="0"/>
              <a:t> </a:t>
            </a:r>
            <a:r>
              <a:rPr lang="cs-CZ" sz="2400" dirty="0" err="1"/>
              <a:t>enemy</a:t>
            </a:r>
            <a:r>
              <a:rPr lang="en-US" sz="2400" dirty="0"/>
              <a:t>`s </a:t>
            </a:r>
            <a:r>
              <a:rPr lang="cs-CZ" sz="2400" dirty="0" err="1"/>
              <a:t>identities</a:t>
            </a:r>
            <a:endParaRPr lang="cs-CZ" sz="2400" dirty="0"/>
          </a:p>
          <a:p>
            <a:endParaRPr lang="cs-CZ" sz="2400" dirty="0"/>
          </a:p>
          <a:p>
            <a:endParaRPr lang="cs-CZ" sz="2400" dirty="0"/>
          </a:p>
          <a:p>
            <a:endParaRPr lang="cs-CZ" dirty="0"/>
          </a:p>
        </p:txBody>
      </p:sp>
    </p:spTree>
    <p:extLst>
      <p:ext uri="{BB962C8B-B14F-4D97-AF65-F5344CB8AC3E}">
        <p14:creationId xmlns:p14="http://schemas.microsoft.com/office/powerpoint/2010/main" val="36831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4280923-3573-4320-8D33-DEA4CE827C49}"/>
              </a:ext>
            </a:extLst>
          </p:cNvPr>
          <p:cNvSpPr>
            <a:spLocks noGrp="1"/>
          </p:cNvSpPr>
          <p:nvPr>
            <p:ph type="title"/>
          </p:nvPr>
        </p:nvSpPr>
        <p:spPr/>
        <p:txBody>
          <a:bodyPr/>
          <a:lstStyle/>
          <a:p>
            <a:r>
              <a:rPr lang="cs-CZ" dirty="0" err="1"/>
              <a:t>Populist</a:t>
            </a:r>
            <a:r>
              <a:rPr lang="cs-CZ" dirty="0"/>
              <a:t>/anti-</a:t>
            </a:r>
            <a:r>
              <a:rPr lang="cs-CZ" dirty="0" err="1"/>
              <a:t>populist</a:t>
            </a:r>
            <a:r>
              <a:rPr lang="cs-CZ" dirty="0"/>
              <a:t> </a:t>
            </a:r>
            <a:r>
              <a:rPr lang="cs-CZ" dirty="0" err="1"/>
              <a:t>divide</a:t>
            </a:r>
            <a:endParaRPr lang="cs-CZ" dirty="0"/>
          </a:p>
        </p:txBody>
      </p:sp>
      <p:sp>
        <p:nvSpPr>
          <p:cNvPr id="4" name="Zástupný obsah 3">
            <a:extLst>
              <a:ext uri="{FF2B5EF4-FFF2-40B4-BE49-F238E27FC236}">
                <a16:creationId xmlns:a16="http://schemas.microsoft.com/office/drawing/2014/main" id="{784C3038-9832-4494-8388-6B0B9111D21D}"/>
              </a:ext>
            </a:extLst>
          </p:cNvPr>
          <p:cNvSpPr>
            <a:spLocks noGrp="1"/>
          </p:cNvSpPr>
          <p:nvPr>
            <p:ph idx="1"/>
          </p:nvPr>
        </p:nvSpPr>
        <p:spPr/>
        <p:txBody>
          <a:bodyPr/>
          <a:lstStyle/>
          <a:p>
            <a:r>
              <a:rPr lang="en-US" sz="2400" dirty="0"/>
              <a:t>the </a:t>
            </a:r>
            <a:r>
              <a:rPr lang="en-US" sz="2400" i="1" dirty="0"/>
              <a:t>ideational</a:t>
            </a:r>
            <a:r>
              <a:rPr lang="en-US" sz="2400" dirty="0"/>
              <a:t> </a:t>
            </a:r>
            <a:r>
              <a:rPr lang="cs-CZ" sz="2400" dirty="0"/>
              <a:t>(</a:t>
            </a:r>
            <a:r>
              <a:rPr lang="cs-CZ" sz="2400" dirty="0" err="1"/>
              <a:t>Stavrakakis</a:t>
            </a:r>
            <a:r>
              <a:rPr lang="cs-CZ" sz="2400" dirty="0"/>
              <a:t> et al. 2017) </a:t>
            </a:r>
            <a:r>
              <a:rPr lang="en-US" sz="2400" dirty="0"/>
              <a:t>and </a:t>
            </a:r>
            <a:r>
              <a:rPr lang="en-US" sz="2400" i="1" dirty="0"/>
              <a:t>performative dimensions </a:t>
            </a:r>
            <a:r>
              <a:rPr lang="cs-CZ" sz="2400" dirty="0"/>
              <a:t>(</a:t>
            </a:r>
            <a:r>
              <a:rPr lang="cs-CZ" sz="2400" dirty="0" err="1"/>
              <a:t>Ostiguy</a:t>
            </a:r>
            <a:r>
              <a:rPr lang="cs-CZ" sz="2400" dirty="0"/>
              <a:t> 2017) </a:t>
            </a:r>
            <a:r>
              <a:rPr lang="cs-CZ" sz="2400" dirty="0" err="1"/>
              <a:t>of</a:t>
            </a:r>
            <a:r>
              <a:rPr lang="cs-CZ" sz="2400" dirty="0"/>
              <a:t> (anti)-</a:t>
            </a:r>
            <a:r>
              <a:rPr lang="cs-CZ" sz="2400" dirty="0" err="1"/>
              <a:t>populism</a:t>
            </a:r>
            <a:r>
              <a:rPr lang="cs-CZ" sz="2400" dirty="0"/>
              <a:t> </a:t>
            </a:r>
          </a:p>
          <a:p>
            <a:endParaRPr lang="cs-CZ" sz="2400" dirty="0"/>
          </a:p>
          <a:p>
            <a:pPr marL="72000" indent="0">
              <a:buNone/>
            </a:pPr>
            <a:r>
              <a:rPr lang="cs-CZ" sz="2400" b="1" dirty="0"/>
              <a:t>IDEATIONAL: </a:t>
            </a:r>
            <a:r>
              <a:rPr lang="en-US" sz="2400" dirty="0"/>
              <a:t>discursive construction of ideas and political identities </a:t>
            </a:r>
            <a:endParaRPr lang="cs-CZ" sz="2400" dirty="0"/>
          </a:p>
          <a:p>
            <a:pPr marL="72000" indent="0">
              <a:buNone/>
            </a:pPr>
            <a:endParaRPr lang="cs-CZ" sz="2400" b="1" dirty="0"/>
          </a:p>
          <a:p>
            <a:pPr marL="72000" indent="0">
              <a:buNone/>
            </a:pPr>
            <a:r>
              <a:rPr lang="cs-CZ" sz="2400" b="1" dirty="0"/>
              <a:t>PERFORMATIVE:</a:t>
            </a:r>
            <a:r>
              <a:rPr lang="cs-CZ" sz="2400" dirty="0"/>
              <a:t> </a:t>
            </a:r>
            <a:r>
              <a:rPr lang="cs-CZ" sz="2400" dirty="0" err="1"/>
              <a:t>stylistic</a:t>
            </a:r>
            <a:r>
              <a:rPr lang="cs-CZ" sz="2400" dirty="0"/>
              <a:t> and </a:t>
            </a:r>
            <a:r>
              <a:rPr lang="cs-CZ" sz="2400" dirty="0" err="1"/>
              <a:t>behavioral</a:t>
            </a:r>
            <a:r>
              <a:rPr lang="cs-CZ" sz="2400" dirty="0"/>
              <a:t> </a:t>
            </a:r>
            <a:r>
              <a:rPr lang="cs-CZ" sz="2400" dirty="0" err="1"/>
              <a:t>characteristics</a:t>
            </a:r>
            <a:endParaRPr lang="cs-CZ" sz="2400" dirty="0"/>
          </a:p>
          <a:p>
            <a:pPr marL="72000" indent="0">
              <a:buNone/>
            </a:pPr>
            <a:endParaRPr lang="cs-CZ" sz="2400" dirty="0"/>
          </a:p>
          <a:p>
            <a:endParaRPr lang="cs-CZ" sz="2400" dirty="0"/>
          </a:p>
          <a:p>
            <a:r>
              <a:rPr lang="cs-CZ" sz="2400" dirty="0" err="1"/>
              <a:t>the</a:t>
            </a:r>
            <a:r>
              <a:rPr lang="cs-CZ" sz="2400" dirty="0"/>
              <a:t> </a:t>
            </a:r>
            <a:r>
              <a:rPr lang="cs-CZ" sz="2400" dirty="0" err="1"/>
              <a:t>context</a:t>
            </a:r>
            <a:r>
              <a:rPr lang="cs-CZ" sz="2400" dirty="0"/>
              <a:t> </a:t>
            </a:r>
            <a:r>
              <a:rPr lang="cs-CZ" sz="2400" dirty="0" err="1"/>
              <a:t>of</a:t>
            </a:r>
            <a:r>
              <a:rPr lang="cs-CZ" sz="2400" dirty="0"/>
              <a:t> </a:t>
            </a:r>
            <a:r>
              <a:rPr lang="cs-CZ" sz="2400" dirty="0" err="1"/>
              <a:t>discoursive</a:t>
            </a:r>
            <a:r>
              <a:rPr lang="cs-CZ" sz="2400" dirty="0"/>
              <a:t> </a:t>
            </a:r>
            <a:r>
              <a:rPr lang="cs-CZ" sz="2400" dirty="0" err="1"/>
              <a:t>opportunities</a:t>
            </a:r>
            <a:r>
              <a:rPr lang="cs-CZ" sz="2400" dirty="0"/>
              <a:t> (</a:t>
            </a:r>
            <a:r>
              <a:rPr lang="cs-CZ" sz="2400" dirty="0" err="1"/>
              <a:t>Koopmans</a:t>
            </a:r>
            <a:r>
              <a:rPr lang="cs-CZ" sz="2400" dirty="0"/>
              <a:t>, </a:t>
            </a:r>
            <a:r>
              <a:rPr lang="cs-CZ" sz="2400" dirty="0" err="1"/>
              <a:t>Olzak</a:t>
            </a:r>
            <a:r>
              <a:rPr lang="cs-CZ" sz="2400" dirty="0"/>
              <a:t> 2004)</a:t>
            </a:r>
          </a:p>
          <a:p>
            <a:endParaRPr lang="cs-CZ" dirty="0"/>
          </a:p>
        </p:txBody>
      </p:sp>
    </p:spTree>
    <p:extLst>
      <p:ext uri="{BB962C8B-B14F-4D97-AF65-F5344CB8AC3E}">
        <p14:creationId xmlns:p14="http://schemas.microsoft.com/office/powerpoint/2010/main" val="177363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4280923-3573-4320-8D33-DEA4CE827C49}"/>
              </a:ext>
            </a:extLst>
          </p:cNvPr>
          <p:cNvSpPr>
            <a:spLocks noGrp="1"/>
          </p:cNvSpPr>
          <p:nvPr>
            <p:ph type="title"/>
          </p:nvPr>
        </p:nvSpPr>
        <p:spPr/>
        <p:txBody>
          <a:bodyPr/>
          <a:lstStyle/>
          <a:p>
            <a:r>
              <a:rPr lang="cs-CZ" dirty="0" err="1"/>
              <a:t>Populist</a:t>
            </a:r>
            <a:r>
              <a:rPr lang="cs-CZ" dirty="0"/>
              <a:t>/anti-</a:t>
            </a:r>
            <a:r>
              <a:rPr lang="cs-CZ" dirty="0" err="1"/>
              <a:t>populist</a:t>
            </a:r>
            <a:r>
              <a:rPr lang="cs-CZ" dirty="0"/>
              <a:t> </a:t>
            </a:r>
            <a:r>
              <a:rPr lang="cs-CZ" dirty="0" err="1"/>
              <a:t>divide</a:t>
            </a:r>
            <a:endParaRPr lang="cs-CZ" dirty="0"/>
          </a:p>
        </p:txBody>
      </p:sp>
      <p:sp>
        <p:nvSpPr>
          <p:cNvPr id="4" name="Zástupný obsah 3">
            <a:extLst>
              <a:ext uri="{FF2B5EF4-FFF2-40B4-BE49-F238E27FC236}">
                <a16:creationId xmlns:a16="http://schemas.microsoft.com/office/drawing/2014/main" id="{784C3038-9832-4494-8388-6B0B9111D21D}"/>
              </a:ext>
            </a:extLst>
          </p:cNvPr>
          <p:cNvSpPr>
            <a:spLocks noGrp="1"/>
          </p:cNvSpPr>
          <p:nvPr>
            <p:ph idx="1"/>
          </p:nvPr>
        </p:nvSpPr>
        <p:spPr/>
        <p:txBody>
          <a:bodyPr/>
          <a:lstStyle/>
          <a:p>
            <a:r>
              <a:rPr lang="cs-CZ" sz="2400" b="1" dirty="0"/>
              <a:t>Socio-</a:t>
            </a:r>
            <a:r>
              <a:rPr lang="cs-CZ" sz="2400" b="1" dirty="0" err="1"/>
              <a:t>cultural</a:t>
            </a:r>
            <a:r>
              <a:rPr lang="cs-CZ" sz="2400" b="1" dirty="0"/>
              <a:t> </a:t>
            </a:r>
            <a:r>
              <a:rPr lang="cs-CZ" sz="2400" b="1" dirty="0" err="1"/>
              <a:t>approach</a:t>
            </a:r>
            <a:r>
              <a:rPr lang="cs-CZ" sz="2400" b="1" dirty="0"/>
              <a:t>: </a:t>
            </a:r>
            <a:r>
              <a:rPr lang="cs-CZ" sz="2400" dirty="0" err="1"/>
              <a:t>going</a:t>
            </a:r>
            <a:r>
              <a:rPr lang="cs-CZ" sz="2400" dirty="0"/>
              <a:t> </a:t>
            </a:r>
            <a:r>
              <a:rPr lang="cs-CZ" sz="2400" dirty="0" err="1"/>
              <a:t>beyond</a:t>
            </a:r>
            <a:r>
              <a:rPr lang="cs-CZ" sz="2400" dirty="0"/>
              <a:t> but </a:t>
            </a:r>
            <a:r>
              <a:rPr lang="cs-CZ" sz="2400" dirty="0" err="1"/>
              <a:t>related</a:t>
            </a:r>
            <a:r>
              <a:rPr lang="cs-CZ" sz="2400" dirty="0"/>
              <a:t> to </a:t>
            </a:r>
            <a:r>
              <a:rPr lang="cs-CZ" sz="2400" dirty="0" err="1"/>
              <a:t>populism</a:t>
            </a:r>
            <a:r>
              <a:rPr lang="cs-CZ" sz="2400" dirty="0"/>
              <a:t> as </a:t>
            </a:r>
            <a:r>
              <a:rPr lang="cs-CZ" sz="2400" dirty="0" err="1"/>
              <a:t>an</a:t>
            </a:r>
            <a:r>
              <a:rPr lang="cs-CZ" sz="2400" dirty="0"/>
              <a:t> ideology and </a:t>
            </a:r>
            <a:r>
              <a:rPr lang="cs-CZ" sz="2400" dirty="0" err="1"/>
              <a:t>organization</a:t>
            </a:r>
            <a:endParaRPr lang="cs-CZ" sz="2400" dirty="0"/>
          </a:p>
          <a:p>
            <a:r>
              <a:rPr lang="cs-CZ" sz="2400" i="1" dirty="0" err="1"/>
              <a:t>high</a:t>
            </a:r>
            <a:r>
              <a:rPr lang="cs-CZ" sz="2400" dirty="0"/>
              <a:t> and </a:t>
            </a:r>
            <a:r>
              <a:rPr lang="cs-CZ" sz="2400" i="1" dirty="0" err="1"/>
              <a:t>low</a:t>
            </a:r>
            <a:r>
              <a:rPr lang="cs-CZ" sz="2400" dirty="0"/>
              <a:t> in </a:t>
            </a:r>
            <a:r>
              <a:rPr lang="cs-CZ" sz="2400" dirty="0" err="1"/>
              <a:t>politics</a:t>
            </a:r>
            <a:r>
              <a:rPr lang="cs-CZ" sz="2400" dirty="0"/>
              <a:t>: </a:t>
            </a:r>
            <a:r>
              <a:rPr lang="cs-CZ" sz="2400" dirty="0" err="1"/>
              <a:t>orthogonal</a:t>
            </a:r>
            <a:r>
              <a:rPr lang="cs-CZ" sz="2400" dirty="0"/>
              <a:t> to </a:t>
            </a:r>
            <a:r>
              <a:rPr lang="cs-CZ" sz="2400" dirty="0" err="1"/>
              <a:t>the</a:t>
            </a:r>
            <a:r>
              <a:rPr lang="cs-CZ" sz="2400" dirty="0"/>
              <a:t> </a:t>
            </a:r>
            <a:r>
              <a:rPr lang="cs-CZ" sz="2400" dirty="0" err="1"/>
              <a:t>left-right</a:t>
            </a:r>
            <a:r>
              <a:rPr lang="cs-CZ" sz="2400" dirty="0"/>
              <a:t> axis</a:t>
            </a:r>
          </a:p>
          <a:p>
            <a:r>
              <a:rPr lang="cs-CZ" sz="2400" dirty="0" err="1"/>
              <a:t>Acting</a:t>
            </a:r>
            <a:r>
              <a:rPr lang="cs-CZ" sz="2400" dirty="0"/>
              <a:t> and </a:t>
            </a:r>
            <a:r>
              <a:rPr lang="cs-CZ" sz="2400" dirty="0" err="1"/>
              <a:t>being</a:t>
            </a:r>
            <a:r>
              <a:rPr lang="cs-CZ" sz="2400" dirty="0"/>
              <a:t> in </a:t>
            </a:r>
            <a:r>
              <a:rPr lang="cs-CZ" sz="2400" dirty="0" err="1"/>
              <a:t>politics</a:t>
            </a:r>
            <a:r>
              <a:rPr lang="cs-CZ" sz="2400" dirty="0"/>
              <a:t> – </a:t>
            </a:r>
            <a:r>
              <a:rPr lang="cs-CZ" sz="2400" dirty="0" err="1"/>
              <a:t>performative</a:t>
            </a:r>
            <a:r>
              <a:rPr lang="cs-CZ" sz="2400" dirty="0"/>
              <a:t> element (</a:t>
            </a:r>
            <a:r>
              <a:rPr lang="cs-CZ" sz="2400" dirty="0" err="1"/>
              <a:t>accent</a:t>
            </a:r>
            <a:r>
              <a:rPr lang="cs-CZ" sz="2400" dirty="0"/>
              <a:t>, </a:t>
            </a:r>
            <a:r>
              <a:rPr lang="cs-CZ" sz="2400" dirty="0" err="1"/>
              <a:t>language</a:t>
            </a:r>
            <a:r>
              <a:rPr lang="cs-CZ" sz="2400" dirty="0"/>
              <a:t>, body </a:t>
            </a:r>
            <a:r>
              <a:rPr lang="cs-CZ" sz="2400" dirty="0" err="1"/>
              <a:t>language</a:t>
            </a:r>
            <a:r>
              <a:rPr lang="cs-CZ" sz="2400" dirty="0"/>
              <a:t>, </a:t>
            </a:r>
            <a:r>
              <a:rPr lang="cs-CZ" sz="2400" dirty="0" err="1"/>
              <a:t>ways</a:t>
            </a:r>
            <a:r>
              <a:rPr lang="cs-CZ" sz="2400" dirty="0"/>
              <a:t> </a:t>
            </a:r>
            <a:r>
              <a:rPr lang="cs-CZ" sz="2400" dirty="0" err="1"/>
              <a:t>of</a:t>
            </a:r>
            <a:r>
              <a:rPr lang="cs-CZ" sz="2400" dirty="0"/>
              <a:t> dressing)</a:t>
            </a:r>
          </a:p>
          <a:p>
            <a:r>
              <a:rPr lang="cs-CZ" sz="2400" dirty="0" err="1"/>
              <a:t>Important</a:t>
            </a:r>
            <a:r>
              <a:rPr lang="cs-CZ" sz="2400" dirty="0"/>
              <a:t> part </a:t>
            </a:r>
            <a:r>
              <a:rPr lang="cs-CZ" sz="2400" dirty="0" err="1"/>
              <a:t>of</a:t>
            </a:r>
            <a:r>
              <a:rPr lang="cs-CZ" sz="2400" dirty="0"/>
              <a:t> </a:t>
            </a:r>
            <a:r>
              <a:rPr lang="cs-CZ" sz="2400" dirty="0" err="1"/>
              <a:t>creating</a:t>
            </a:r>
            <a:r>
              <a:rPr lang="cs-CZ" sz="2400" dirty="0"/>
              <a:t> </a:t>
            </a:r>
            <a:r>
              <a:rPr lang="cs-CZ" sz="2400" dirty="0" err="1"/>
              <a:t>identities</a:t>
            </a:r>
            <a:r>
              <a:rPr lang="cs-CZ" sz="2400" dirty="0"/>
              <a:t> („</a:t>
            </a:r>
            <a:r>
              <a:rPr lang="cs-CZ" sz="2400" dirty="0" err="1"/>
              <a:t>being</a:t>
            </a:r>
            <a:r>
              <a:rPr lang="cs-CZ" sz="2400" dirty="0"/>
              <a:t> </a:t>
            </a:r>
            <a:r>
              <a:rPr lang="cs-CZ" sz="2400" dirty="0" err="1"/>
              <a:t>one</a:t>
            </a:r>
            <a:r>
              <a:rPr lang="cs-CZ" sz="2400" dirty="0"/>
              <a:t> </a:t>
            </a:r>
            <a:r>
              <a:rPr lang="cs-CZ" sz="2400" dirty="0" err="1"/>
              <a:t>of</a:t>
            </a:r>
            <a:r>
              <a:rPr lang="cs-CZ" sz="2400" dirty="0"/>
              <a:t> </a:t>
            </a:r>
            <a:r>
              <a:rPr lang="cs-CZ" sz="2400" dirty="0" err="1"/>
              <a:t>us</a:t>
            </a:r>
            <a:r>
              <a:rPr lang="cs-CZ" sz="2400" dirty="0"/>
              <a:t>“)</a:t>
            </a:r>
          </a:p>
          <a:p>
            <a:r>
              <a:rPr lang="cs-CZ" sz="2400" dirty="0" err="1"/>
              <a:t>Linked</a:t>
            </a:r>
            <a:r>
              <a:rPr lang="cs-CZ" sz="2400" dirty="0"/>
              <a:t> to style, but </a:t>
            </a:r>
            <a:r>
              <a:rPr lang="cs-CZ" sz="2400" dirty="0" err="1"/>
              <a:t>also</a:t>
            </a:r>
            <a:r>
              <a:rPr lang="cs-CZ" sz="2400" dirty="0"/>
              <a:t> </a:t>
            </a:r>
            <a:r>
              <a:rPr lang="cs-CZ" sz="2400" dirty="0" err="1"/>
              <a:t>connected</a:t>
            </a:r>
            <a:r>
              <a:rPr lang="cs-CZ" sz="2400" dirty="0"/>
              <a:t> to </a:t>
            </a:r>
            <a:r>
              <a:rPr lang="cs-CZ" sz="2400" dirty="0" err="1"/>
              <a:t>the</a:t>
            </a:r>
            <a:r>
              <a:rPr lang="cs-CZ" sz="2400" dirty="0"/>
              <a:t> country</a:t>
            </a:r>
            <a:r>
              <a:rPr lang="en-US" sz="2400" dirty="0"/>
              <a:t>`s history, group identities</a:t>
            </a:r>
            <a:endParaRPr lang="cs-CZ" sz="2400" dirty="0"/>
          </a:p>
          <a:p>
            <a:r>
              <a:rPr lang="cs-CZ" sz="2400" dirty="0" err="1"/>
              <a:t>Social-cultural</a:t>
            </a:r>
            <a:r>
              <a:rPr lang="cs-CZ" sz="2400" dirty="0"/>
              <a:t> and </a:t>
            </a:r>
            <a:r>
              <a:rPr lang="cs-CZ" sz="2400" dirty="0" err="1"/>
              <a:t>political-cultural</a:t>
            </a:r>
            <a:r>
              <a:rPr lang="cs-CZ" sz="2400" dirty="0"/>
              <a:t> </a:t>
            </a:r>
            <a:r>
              <a:rPr lang="cs-CZ" sz="2400" dirty="0" err="1"/>
              <a:t>elements</a:t>
            </a:r>
            <a:endParaRPr lang="cs-CZ" sz="2400" dirty="0"/>
          </a:p>
          <a:p>
            <a:endParaRPr lang="cs-CZ" dirty="0"/>
          </a:p>
        </p:txBody>
      </p:sp>
    </p:spTree>
    <p:extLst>
      <p:ext uri="{BB962C8B-B14F-4D97-AF65-F5344CB8AC3E}">
        <p14:creationId xmlns:p14="http://schemas.microsoft.com/office/powerpoint/2010/main" val="37338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Populism</a:t>
            </a:r>
            <a:r>
              <a:rPr lang="cs-CZ" dirty="0"/>
              <a:t>, Czech </a:t>
            </a:r>
            <a:r>
              <a:rPr lang="cs-CZ" dirty="0" err="1"/>
              <a:t>politics</a:t>
            </a:r>
            <a:r>
              <a:rPr lang="cs-CZ" dirty="0"/>
              <a:t> and </a:t>
            </a:r>
            <a:r>
              <a:rPr lang="cs-CZ" dirty="0" err="1"/>
              <a:t>the</a:t>
            </a:r>
            <a:r>
              <a:rPr lang="cs-CZ" dirty="0"/>
              <a:t> 2021 </a:t>
            </a:r>
            <a:r>
              <a:rPr lang="cs-CZ" dirty="0" err="1"/>
              <a:t>election</a:t>
            </a:r>
            <a:endParaRPr lang="cs-CZ" dirty="0"/>
          </a:p>
        </p:txBody>
      </p:sp>
      <p:sp>
        <p:nvSpPr>
          <p:cNvPr id="5" name="Zástupný symbol pro obsah 4"/>
          <p:cNvSpPr>
            <a:spLocks noGrp="1"/>
          </p:cNvSpPr>
          <p:nvPr>
            <p:ph idx="1"/>
          </p:nvPr>
        </p:nvSpPr>
        <p:spPr/>
        <p:txBody>
          <a:bodyPr/>
          <a:lstStyle/>
          <a:p>
            <a:r>
              <a:rPr lang="cs-CZ" sz="2400" dirty="0" err="1"/>
              <a:t>Stabilization</a:t>
            </a:r>
            <a:r>
              <a:rPr lang="cs-CZ" sz="2400" dirty="0"/>
              <a:t> and </a:t>
            </a:r>
            <a:r>
              <a:rPr lang="cs-CZ" sz="2400" dirty="0" err="1"/>
              <a:t>unidimensionality</a:t>
            </a:r>
            <a:r>
              <a:rPr lang="cs-CZ" sz="2400" dirty="0"/>
              <a:t> </a:t>
            </a:r>
            <a:r>
              <a:rPr lang="cs-CZ" sz="2400" dirty="0" err="1"/>
              <a:t>of</a:t>
            </a:r>
            <a:r>
              <a:rPr lang="cs-CZ" sz="2400" dirty="0"/>
              <a:t> party </a:t>
            </a:r>
            <a:r>
              <a:rPr lang="cs-CZ" sz="2400" dirty="0" err="1"/>
              <a:t>competition</a:t>
            </a:r>
            <a:r>
              <a:rPr lang="cs-CZ" sz="2400" dirty="0"/>
              <a:t> in </a:t>
            </a:r>
            <a:r>
              <a:rPr lang="cs-CZ" sz="2400" dirty="0" err="1"/>
              <a:t>the</a:t>
            </a:r>
            <a:r>
              <a:rPr lang="cs-CZ" sz="2400" dirty="0"/>
              <a:t> Czech Republic </a:t>
            </a:r>
            <a:r>
              <a:rPr lang="cs-CZ" sz="2400" dirty="0" err="1"/>
              <a:t>since</a:t>
            </a:r>
            <a:r>
              <a:rPr lang="cs-CZ" sz="2400" dirty="0"/>
              <a:t> </a:t>
            </a:r>
            <a:r>
              <a:rPr lang="cs-CZ" sz="2400" dirty="0" err="1"/>
              <a:t>the</a:t>
            </a:r>
            <a:r>
              <a:rPr lang="cs-CZ" sz="2400" dirty="0"/>
              <a:t> mid-1990s</a:t>
            </a:r>
          </a:p>
          <a:p>
            <a:r>
              <a:rPr lang="cs-CZ" sz="2400" dirty="0" err="1"/>
              <a:t>Political</a:t>
            </a:r>
            <a:r>
              <a:rPr lang="cs-CZ" sz="2400" dirty="0"/>
              <a:t> + </a:t>
            </a:r>
            <a:r>
              <a:rPr lang="cs-CZ" sz="2400" dirty="0" err="1"/>
              <a:t>economic</a:t>
            </a:r>
            <a:r>
              <a:rPr lang="cs-CZ" sz="2400" dirty="0"/>
              <a:t> </a:t>
            </a:r>
            <a:r>
              <a:rPr lang="cs-CZ" sz="2400" dirty="0" err="1"/>
              <a:t>crisis</a:t>
            </a:r>
            <a:r>
              <a:rPr lang="cs-CZ" sz="2400" dirty="0"/>
              <a:t> =</a:t>
            </a:r>
            <a:r>
              <a:rPr lang="en-US" sz="2400" dirty="0"/>
              <a:t>&gt; the emergence and strengthening of populist political actors</a:t>
            </a:r>
          </a:p>
          <a:p>
            <a:r>
              <a:rPr lang="cs-CZ" sz="2400" dirty="0"/>
              <a:t>2021 –</a:t>
            </a:r>
            <a:r>
              <a:rPr lang="cs-CZ" sz="2400" dirty="0" err="1"/>
              <a:t>victory</a:t>
            </a:r>
            <a:r>
              <a:rPr lang="cs-CZ" sz="2400" dirty="0"/>
              <a:t> </a:t>
            </a:r>
            <a:r>
              <a:rPr lang="cs-CZ" sz="2400" dirty="0" err="1"/>
              <a:t>of</a:t>
            </a:r>
            <a:r>
              <a:rPr lang="cs-CZ" sz="2400" dirty="0"/>
              <a:t> </a:t>
            </a:r>
            <a:r>
              <a:rPr lang="cs-CZ" sz="2400" dirty="0" err="1"/>
              <a:t>electoral</a:t>
            </a:r>
            <a:r>
              <a:rPr lang="cs-CZ" sz="2400" dirty="0"/>
              <a:t> </a:t>
            </a:r>
            <a:r>
              <a:rPr lang="cs-CZ" sz="2400" dirty="0" err="1"/>
              <a:t>coalitions</a:t>
            </a:r>
            <a:r>
              <a:rPr lang="cs-CZ" sz="2400" dirty="0"/>
              <a:t> </a:t>
            </a:r>
            <a:r>
              <a:rPr lang="cs-CZ" sz="2400" dirty="0" err="1"/>
              <a:t>campaigning</a:t>
            </a:r>
            <a:r>
              <a:rPr lang="cs-CZ" sz="2400" dirty="0"/>
              <a:t> on </a:t>
            </a:r>
            <a:r>
              <a:rPr lang="cs-CZ" sz="2400" i="1" dirty="0"/>
              <a:t>anti-</a:t>
            </a:r>
            <a:r>
              <a:rPr lang="cs-CZ" sz="2400" i="1" dirty="0" err="1"/>
              <a:t>populist</a:t>
            </a:r>
            <a:r>
              <a:rPr lang="cs-CZ" sz="2400" i="1" dirty="0"/>
              <a:t> </a:t>
            </a:r>
            <a:r>
              <a:rPr lang="cs-CZ" sz="2400" i="1" dirty="0" err="1"/>
              <a:t>platform</a:t>
            </a:r>
            <a:endParaRPr lang="cs-CZ" sz="2400" dirty="0"/>
          </a:p>
          <a:p>
            <a:r>
              <a:rPr lang="cs-CZ" sz="2400" dirty="0"/>
              <a:t>RQ: </a:t>
            </a:r>
            <a:r>
              <a:rPr lang="cs-CZ" sz="2400" b="1" dirty="0" err="1"/>
              <a:t>What</a:t>
            </a:r>
            <a:r>
              <a:rPr lang="cs-CZ" sz="2400" b="1" dirty="0"/>
              <a:t> </a:t>
            </a:r>
            <a:r>
              <a:rPr lang="cs-CZ" sz="2400" b="1" dirty="0" err="1"/>
              <a:t>was</a:t>
            </a:r>
            <a:r>
              <a:rPr lang="cs-CZ" sz="2400" b="1" dirty="0"/>
              <a:t> </a:t>
            </a:r>
            <a:r>
              <a:rPr lang="cs-CZ" sz="2400" b="1" dirty="0" err="1"/>
              <a:t>the</a:t>
            </a:r>
            <a:r>
              <a:rPr lang="cs-CZ" sz="2400" b="1" dirty="0"/>
              <a:t> </a:t>
            </a:r>
            <a:r>
              <a:rPr lang="cs-CZ" sz="2400" b="1" dirty="0" err="1"/>
              <a:t>content</a:t>
            </a:r>
            <a:r>
              <a:rPr lang="cs-CZ" sz="2400" b="1" dirty="0"/>
              <a:t> </a:t>
            </a:r>
            <a:r>
              <a:rPr lang="cs-CZ" sz="2400" b="1" dirty="0" err="1"/>
              <a:t>of</a:t>
            </a:r>
            <a:r>
              <a:rPr lang="cs-CZ" sz="2400" b="1" dirty="0"/>
              <a:t> </a:t>
            </a:r>
            <a:r>
              <a:rPr lang="cs-CZ" sz="2400" b="1" dirty="0" err="1"/>
              <a:t>the</a:t>
            </a:r>
            <a:r>
              <a:rPr lang="cs-CZ" sz="2400" b="1" dirty="0"/>
              <a:t> anti-</a:t>
            </a:r>
            <a:r>
              <a:rPr lang="cs-CZ" sz="2400" b="1" dirty="0" err="1"/>
              <a:t>populist</a:t>
            </a:r>
            <a:r>
              <a:rPr lang="cs-CZ" sz="2400" b="1" dirty="0"/>
              <a:t> </a:t>
            </a:r>
            <a:r>
              <a:rPr lang="cs-CZ" sz="2400" b="1" dirty="0" err="1"/>
              <a:t>communication</a:t>
            </a:r>
            <a:r>
              <a:rPr lang="cs-CZ" sz="2400" b="1" dirty="0"/>
              <a:t> </a:t>
            </a:r>
            <a:r>
              <a:rPr lang="cs-CZ" sz="2400" b="1" dirty="0" err="1"/>
              <a:t>before</a:t>
            </a:r>
            <a:r>
              <a:rPr lang="cs-CZ" sz="2400" b="1" dirty="0"/>
              <a:t> </a:t>
            </a:r>
            <a:r>
              <a:rPr lang="cs-CZ" sz="2400" b="1" dirty="0" err="1"/>
              <a:t>the</a:t>
            </a:r>
            <a:r>
              <a:rPr lang="cs-CZ" sz="2400" b="1" dirty="0"/>
              <a:t> 2021 </a:t>
            </a:r>
            <a:r>
              <a:rPr lang="cs-CZ" sz="2400" b="1" dirty="0" err="1"/>
              <a:t>election</a:t>
            </a:r>
            <a:r>
              <a:rPr lang="cs-CZ" sz="2400" b="1" dirty="0"/>
              <a:t>?</a:t>
            </a:r>
          </a:p>
          <a:p>
            <a:pPr lvl="1"/>
            <a:r>
              <a:rPr lang="cs-CZ" dirty="0" err="1"/>
              <a:t>What</a:t>
            </a:r>
            <a:r>
              <a:rPr lang="cs-CZ" dirty="0"/>
              <a:t> are </a:t>
            </a:r>
            <a:r>
              <a:rPr lang="cs-CZ" dirty="0" err="1"/>
              <a:t>the</a:t>
            </a:r>
            <a:r>
              <a:rPr lang="cs-CZ" dirty="0"/>
              <a:t> </a:t>
            </a:r>
            <a:r>
              <a:rPr lang="cs-CZ" dirty="0" err="1"/>
              <a:t>implications</a:t>
            </a:r>
            <a:r>
              <a:rPr lang="cs-CZ" dirty="0"/>
              <a:t> </a:t>
            </a:r>
            <a:r>
              <a:rPr lang="cs-CZ" dirty="0" err="1"/>
              <a:t>of</a:t>
            </a:r>
            <a:r>
              <a:rPr lang="cs-CZ" dirty="0"/>
              <a:t> </a:t>
            </a:r>
            <a:r>
              <a:rPr lang="cs-CZ" dirty="0" err="1"/>
              <a:t>the</a:t>
            </a:r>
            <a:r>
              <a:rPr lang="cs-CZ" dirty="0"/>
              <a:t> </a:t>
            </a:r>
            <a:r>
              <a:rPr lang="cs-CZ" dirty="0" err="1"/>
              <a:t>new</a:t>
            </a:r>
            <a:r>
              <a:rPr lang="cs-CZ" dirty="0"/>
              <a:t> </a:t>
            </a:r>
            <a:r>
              <a:rPr lang="cs-CZ" dirty="0" err="1"/>
              <a:t>populist</a:t>
            </a:r>
            <a:r>
              <a:rPr lang="cs-CZ" dirty="0"/>
              <a:t>/anti-</a:t>
            </a:r>
            <a:r>
              <a:rPr lang="cs-CZ" dirty="0" err="1"/>
              <a:t>populist</a:t>
            </a:r>
            <a:r>
              <a:rPr lang="cs-CZ" dirty="0"/>
              <a:t> </a:t>
            </a:r>
            <a:r>
              <a:rPr lang="cs-CZ" dirty="0" err="1"/>
              <a:t>divide</a:t>
            </a:r>
            <a:r>
              <a:rPr lang="cs-CZ" dirty="0"/>
              <a:t> </a:t>
            </a:r>
            <a:r>
              <a:rPr lang="cs-CZ" dirty="0" err="1"/>
              <a:t>for</a:t>
            </a:r>
            <a:r>
              <a:rPr lang="cs-CZ" dirty="0"/>
              <a:t> </a:t>
            </a:r>
            <a:r>
              <a:rPr lang="cs-CZ" dirty="0" err="1"/>
              <a:t>both</a:t>
            </a:r>
            <a:r>
              <a:rPr lang="cs-CZ" dirty="0"/>
              <a:t> Czech and </a:t>
            </a:r>
            <a:r>
              <a:rPr lang="cs-CZ" dirty="0" err="1"/>
              <a:t>European</a:t>
            </a:r>
            <a:r>
              <a:rPr lang="cs-CZ" dirty="0"/>
              <a:t> </a:t>
            </a:r>
            <a:r>
              <a:rPr lang="cs-CZ" dirty="0" err="1"/>
              <a:t>politics</a:t>
            </a:r>
            <a:r>
              <a:rPr lang="cs-CZ" dirty="0"/>
              <a:t>?</a:t>
            </a:r>
          </a:p>
          <a:p>
            <a:pPr lvl="1"/>
            <a:endParaRPr lang="cs-CZ" dirty="0"/>
          </a:p>
          <a:p>
            <a:pPr marL="324000" lvl="1" indent="0">
              <a:buNone/>
            </a:pPr>
            <a:r>
              <a:rPr lang="en-US" i="1" dirty="0"/>
              <a:t>Havlík, V., &amp; </a:t>
            </a:r>
            <a:r>
              <a:rPr lang="en-US" i="1" dirty="0" err="1"/>
              <a:t>Kluknavská</a:t>
            </a:r>
            <a:r>
              <a:rPr lang="en-US" i="1" dirty="0"/>
              <a:t>, A. (2022). The Populist Vs Anti‐Populist Divide in the Time of Pandemic: The 2021 Czech National Election and its Consequences for European Politics. JCMS: Journal of Common Market Studies.</a:t>
            </a:r>
            <a:endParaRPr lang="cs-CZ" i="1" dirty="0"/>
          </a:p>
        </p:txBody>
      </p:sp>
      <p:pic>
        <p:nvPicPr>
          <p:cNvPr id="6" name="Picture 10">
            <a:extLst>
              <a:ext uri="{FF2B5EF4-FFF2-40B4-BE49-F238E27FC236}">
                <a16:creationId xmlns:a16="http://schemas.microsoft.com/office/drawing/2014/main" id="{759F6236-E8B2-4819-B2E7-C767256AA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78" y="671315"/>
            <a:ext cx="4928221" cy="5582503"/>
          </a:xfrm>
          <a:prstGeom prst="rect">
            <a:avLst/>
          </a:prstGeom>
        </p:spPr>
      </p:pic>
      <p:pic>
        <p:nvPicPr>
          <p:cNvPr id="3" name="Obrázek 2">
            <a:extLst>
              <a:ext uri="{FF2B5EF4-FFF2-40B4-BE49-F238E27FC236}">
                <a16:creationId xmlns:a16="http://schemas.microsoft.com/office/drawing/2014/main" id="{F4BF2519-EA27-4F88-94E9-2E98C8929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592" y="1930400"/>
            <a:ext cx="7141028" cy="3384550"/>
          </a:xfrm>
          <a:prstGeom prst="rect">
            <a:avLst/>
          </a:prstGeom>
        </p:spPr>
      </p:pic>
      <p:pic>
        <p:nvPicPr>
          <p:cNvPr id="8" name="Obrázek 7">
            <a:extLst>
              <a:ext uri="{FF2B5EF4-FFF2-40B4-BE49-F238E27FC236}">
                <a16:creationId xmlns:a16="http://schemas.microsoft.com/office/drawing/2014/main" id="{5C9F9AEF-1353-41CF-AA6B-C18860C57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4" y="1395412"/>
            <a:ext cx="4067175" cy="4067175"/>
          </a:xfrm>
          <a:prstGeom prst="rect">
            <a:avLst/>
          </a:prstGeom>
        </p:spPr>
      </p:pic>
      <p:pic>
        <p:nvPicPr>
          <p:cNvPr id="10" name="Obrázek 9">
            <a:extLst>
              <a:ext uri="{FF2B5EF4-FFF2-40B4-BE49-F238E27FC236}">
                <a16:creationId xmlns:a16="http://schemas.microsoft.com/office/drawing/2014/main" id="{DE3E2BAB-8FEB-4166-AF8A-FBABB201C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6696" y="1142998"/>
            <a:ext cx="5562603" cy="4171952"/>
          </a:xfrm>
          <a:prstGeom prst="rect">
            <a:avLst/>
          </a:prstGeom>
        </p:spPr>
      </p:pic>
    </p:spTree>
    <p:extLst>
      <p:ext uri="{BB962C8B-B14F-4D97-AF65-F5344CB8AC3E}">
        <p14:creationId xmlns:p14="http://schemas.microsoft.com/office/powerpoint/2010/main" val="19835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6EF3ECD-F5A7-42A2-AEBD-04F6EC214D12}"/>
              </a:ext>
            </a:extLst>
          </p:cNvPr>
          <p:cNvSpPr>
            <a:spLocks noGrp="1"/>
          </p:cNvSpPr>
          <p:nvPr>
            <p:ph type="title"/>
          </p:nvPr>
        </p:nvSpPr>
        <p:spPr/>
        <p:txBody>
          <a:bodyPr/>
          <a:lstStyle/>
          <a:p>
            <a:r>
              <a:rPr lang="cs-CZ" dirty="0"/>
              <a:t>Data and </a:t>
            </a:r>
            <a:r>
              <a:rPr lang="cs-CZ" dirty="0" err="1"/>
              <a:t>method</a:t>
            </a:r>
            <a:endParaRPr lang="cs-CZ" dirty="0"/>
          </a:p>
        </p:txBody>
      </p:sp>
      <p:sp>
        <p:nvSpPr>
          <p:cNvPr id="4" name="Zástupný obsah 3">
            <a:extLst>
              <a:ext uri="{FF2B5EF4-FFF2-40B4-BE49-F238E27FC236}">
                <a16:creationId xmlns:a16="http://schemas.microsoft.com/office/drawing/2014/main" id="{C3E17AFD-F9A0-4486-812C-69CF30CE855E}"/>
              </a:ext>
            </a:extLst>
          </p:cNvPr>
          <p:cNvSpPr>
            <a:spLocks noGrp="1"/>
          </p:cNvSpPr>
          <p:nvPr>
            <p:ph idx="1"/>
          </p:nvPr>
        </p:nvSpPr>
        <p:spPr/>
        <p:txBody>
          <a:bodyPr/>
          <a:lstStyle/>
          <a:p>
            <a:r>
              <a:rPr lang="cs-CZ" dirty="0" err="1"/>
              <a:t>Qualitative</a:t>
            </a:r>
            <a:r>
              <a:rPr lang="cs-CZ" dirty="0"/>
              <a:t> </a:t>
            </a:r>
            <a:r>
              <a:rPr lang="cs-CZ" dirty="0" err="1"/>
              <a:t>content</a:t>
            </a:r>
            <a:r>
              <a:rPr lang="cs-CZ" dirty="0"/>
              <a:t> </a:t>
            </a:r>
            <a:r>
              <a:rPr lang="cs-CZ" dirty="0" err="1"/>
              <a:t>analysis</a:t>
            </a:r>
            <a:r>
              <a:rPr lang="cs-CZ" dirty="0"/>
              <a:t> </a:t>
            </a:r>
          </a:p>
          <a:p>
            <a:endParaRPr lang="cs-CZ" dirty="0"/>
          </a:p>
          <a:p>
            <a:r>
              <a:rPr lang="cs-CZ" dirty="0"/>
              <a:t>Data: FB </a:t>
            </a:r>
            <a:r>
              <a:rPr lang="cs-CZ" dirty="0" err="1"/>
              <a:t>profiles</a:t>
            </a:r>
            <a:r>
              <a:rPr lang="cs-CZ" dirty="0"/>
              <a:t> </a:t>
            </a:r>
            <a:r>
              <a:rPr lang="cs-CZ" dirty="0" err="1"/>
              <a:t>of</a:t>
            </a:r>
            <a:r>
              <a:rPr lang="cs-CZ" dirty="0"/>
              <a:t> </a:t>
            </a:r>
            <a:r>
              <a:rPr lang="cs-CZ" dirty="0" err="1"/>
              <a:t>leaders</a:t>
            </a:r>
            <a:r>
              <a:rPr lang="cs-CZ" dirty="0"/>
              <a:t> </a:t>
            </a:r>
            <a:r>
              <a:rPr lang="cs-CZ" dirty="0" err="1"/>
              <a:t>of</a:t>
            </a:r>
            <a:r>
              <a:rPr lang="cs-CZ" dirty="0"/>
              <a:t> anti-</a:t>
            </a:r>
            <a:r>
              <a:rPr lang="cs-CZ" dirty="0" err="1"/>
              <a:t>populist</a:t>
            </a:r>
            <a:r>
              <a:rPr lang="cs-CZ" dirty="0"/>
              <a:t> </a:t>
            </a:r>
            <a:r>
              <a:rPr lang="cs-CZ" dirty="0" err="1"/>
              <a:t>parties</a:t>
            </a:r>
            <a:r>
              <a:rPr lang="cs-CZ" dirty="0"/>
              <a:t> (</a:t>
            </a:r>
            <a:r>
              <a:rPr lang="cs-CZ" dirty="0" err="1"/>
              <a:t>year</a:t>
            </a:r>
            <a:r>
              <a:rPr lang="cs-CZ" dirty="0"/>
              <a:t> </a:t>
            </a:r>
            <a:r>
              <a:rPr lang="cs-CZ" dirty="0" err="1"/>
              <a:t>before</a:t>
            </a:r>
            <a:r>
              <a:rPr lang="cs-CZ" dirty="0"/>
              <a:t> </a:t>
            </a:r>
            <a:r>
              <a:rPr lang="cs-CZ" dirty="0" err="1"/>
              <a:t>the</a:t>
            </a:r>
            <a:r>
              <a:rPr lang="cs-CZ" dirty="0"/>
              <a:t> </a:t>
            </a:r>
            <a:r>
              <a:rPr lang="cs-CZ" dirty="0" err="1"/>
              <a:t>election</a:t>
            </a:r>
            <a:r>
              <a:rPr lang="cs-CZ" dirty="0"/>
              <a:t>) + mainstream media </a:t>
            </a:r>
            <a:r>
              <a:rPr lang="cs-CZ" dirty="0" err="1"/>
              <a:t>presentation</a:t>
            </a:r>
            <a:r>
              <a:rPr lang="cs-CZ" dirty="0"/>
              <a:t> + </a:t>
            </a:r>
            <a:r>
              <a:rPr lang="cs-CZ" dirty="0" err="1"/>
              <a:t>official</a:t>
            </a:r>
            <a:r>
              <a:rPr lang="cs-CZ" dirty="0"/>
              <a:t> </a:t>
            </a:r>
            <a:r>
              <a:rPr lang="cs-CZ" dirty="0" err="1"/>
              <a:t>documents</a:t>
            </a:r>
            <a:r>
              <a:rPr lang="cs-CZ" dirty="0"/>
              <a:t> </a:t>
            </a:r>
            <a:r>
              <a:rPr lang="cs-CZ" dirty="0" err="1"/>
              <a:t>of</a:t>
            </a:r>
            <a:r>
              <a:rPr lang="cs-CZ" dirty="0"/>
              <a:t> </a:t>
            </a:r>
            <a:r>
              <a:rPr lang="cs-CZ" dirty="0" err="1"/>
              <a:t>the</a:t>
            </a:r>
            <a:r>
              <a:rPr lang="cs-CZ" dirty="0"/>
              <a:t> </a:t>
            </a:r>
            <a:r>
              <a:rPr lang="cs-CZ" dirty="0" err="1"/>
              <a:t>parties</a:t>
            </a:r>
            <a:endParaRPr lang="cs-CZ" dirty="0"/>
          </a:p>
          <a:p>
            <a:endParaRPr lang="cs-CZ" dirty="0"/>
          </a:p>
          <a:p>
            <a:r>
              <a:rPr lang="cs-CZ" dirty="0" err="1"/>
              <a:t>The</a:t>
            </a:r>
            <a:r>
              <a:rPr lang="cs-CZ" dirty="0"/>
              <a:t> </a:t>
            </a:r>
            <a:r>
              <a:rPr lang="cs-CZ" dirty="0" err="1"/>
              <a:t>meaning</a:t>
            </a:r>
            <a:r>
              <a:rPr lang="cs-CZ" dirty="0"/>
              <a:t> </a:t>
            </a:r>
            <a:r>
              <a:rPr lang="cs-CZ" dirty="0" err="1"/>
              <a:t>of</a:t>
            </a:r>
            <a:r>
              <a:rPr lang="cs-CZ" dirty="0"/>
              <a:t> </a:t>
            </a:r>
            <a:r>
              <a:rPr lang="cs-CZ" i="1" dirty="0" err="1"/>
              <a:t>populism</a:t>
            </a:r>
            <a:r>
              <a:rPr lang="cs-CZ" i="1" dirty="0"/>
              <a:t> </a:t>
            </a:r>
            <a:r>
              <a:rPr lang="cs-CZ" dirty="0"/>
              <a:t>and </a:t>
            </a:r>
            <a:r>
              <a:rPr lang="cs-CZ" i="1" dirty="0" err="1"/>
              <a:t>populist</a:t>
            </a:r>
            <a:r>
              <a:rPr lang="cs-CZ" i="1" dirty="0"/>
              <a:t> </a:t>
            </a:r>
            <a:r>
              <a:rPr lang="cs-CZ" i="1" dirty="0" err="1"/>
              <a:t>political</a:t>
            </a:r>
            <a:r>
              <a:rPr lang="cs-CZ" i="1" dirty="0"/>
              <a:t> </a:t>
            </a:r>
            <a:r>
              <a:rPr lang="cs-CZ" i="1" dirty="0" err="1"/>
              <a:t>actors</a:t>
            </a:r>
            <a:r>
              <a:rPr lang="cs-CZ" i="1" dirty="0"/>
              <a:t> </a:t>
            </a:r>
            <a:r>
              <a:rPr lang="cs-CZ" dirty="0"/>
              <a:t>AND </a:t>
            </a:r>
            <a:r>
              <a:rPr lang="cs-CZ" i="1" dirty="0" err="1"/>
              <a:t>construction</a:t>
            </a:r>
            <a:r>
              <a:rPr lang="cs-CZ" i="1" dirty="0"/>
              <a:t> </a:t>
            </a:r>
            <a:r>
              <a:rPr lang="cs-CZ" i="1" dirty="0" err="1"/>
              <a:t>of</a:t>
            </a:r>
            <a:r>
              <a:rPr lang="cs-CZ" i="1" dirty="0"/>
              <a:t> anti-</a:t>
            </a:r>
            <a:r>
              <a:rPr lang="cs-CZ" i="1" dirty="0" err="1"/>
              <a:t>populist</a:t>
            </a:r>
            <a:r>
              <a:rPr lang="cs-CZ" i="1" dirty="0"/>
              <a:t> </a:t>
            </a:r>
            <a:r>
              <a:rPr lang="cs-CZ" i="1" dirty="0" err="1"/>
              <a:t>identities</a:t>
            </a:r>
            <a:r>
              <a:rPr lang="cs-CZ" i="1" dirty="0"/>
              <a:t> </a:t>
            </a:r>
            <a:r>
              <a:rPr lang="cs-CZ" dirty="0"/>
              <a:t>in </a:t>
            </a:r>
            <a:r>
              <a:rPr lang="cs-CZ" dirty="0" err="1"/>
              <a:t>ideational</a:t>
            </a:r>
            <a:r>
              <a:rPr lang="cs-CZ" dirty="0"/>
              <a:t> and </a:t>
            </a:r>
            <a:r>
              <a:rPr lang="cs-CZ" dirty="0" err="1"/>
              <a:t>performative</a:t>
            </a:r>
            <a:r>
              <a:rPr lang="cs-CZ" dirty="0"/>
              <a:t> </a:t>
            </a:r>
            <a:r>
              <a:rPr lang="cs-CZ" dirty="0" err="1"/>
              <a:t>dimensions</a:t>
            </a:r>
            <a:endParaRPr lang="cs-CZ" dirty="0"/>
          </a:p>
        </p:txBody>
      </p:sp>
    </p:spTree>
    <p:extLst>
      <p:ext uri="{BB962C8B-B14F-4D97-AF65-F5344CB8AC3E}">
        <p14:creationId xmlns:p14="http://schemas.microsoft.com/office/powerpoint/2010/main" val="365887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541651C-A956-4395-B10E-3300A085B59B}"/>
              </a:ext>
            </a:extLst>
          </p:cNvPr>
          <p:cNvSpPr>
            <a:spLocks noGrp="1"/>
          </p:cNvSpPr>
          <p:nvPr>
            <p:ph type="title"/>
          </p:nvPr>
        </p:nvSpPr>
        <p:spPr>
          <a:xfrm>
            <a:off x="720000" y="720000"/>
            <a:ext cx="10882720" cy="451576"/>
          </a:xfrm>
        </p:spPr>
        <p:txBody>
          <a:bodyPr/>
          <a:lstStyle/>
          <a:p>
            <a:r>
              <a:rPr lang="cs-CZ" dirty="0" err="1"/>
              <a:t>The</a:t>
            </a:r>
            <a:r>
              <a:rPr lang="cs-CZ" dirty="0"/>
              <a:t> </a:t>
            </a:r>
            <a:r>
              <a:rPr lang="cs-CZ" dirty="0" err="1"/>
              <a:t>ideatiational</a:t>
            </a:r>
            <a:r>
              <a:rPr lang="cs-CZ" dirty="0"/>
              <a:t> </a:t>
            </a:r>
            <a:r>
              <a:rPr lang="cs-CZ" dirty="0" err="1"/>
              <a:t>dimension</a:t>
            </a:r>
            <a:r>
              <a:rPr lang="cs-CZ" dirty="0"/>
              <a:t> </a:t>
            </a:r>
            <a:r>
              <a:rPr lang="cs-CZ" dirty="0" err="1"/>
              <a:t>of</a:t>
            </a:r>
            <a:r>
              <a:rPr lang="cs-CZ" dirty="0"/>
              <a:t> anti-</a:t>
            </a:r>
            <a:r>
              <a:rPr lang="cs-CZ" dirty="0" err="1"/>
              <a:t>populism</a:t>
            </a:r>
            <a:endParaRPr lang="cs-CZ" dirty="0"/>
          </a:p>
        </p:txBody>
      </p:sp>
      <p:sp>
        <p:nvSpPr>
          <p:cNvPr id="4" name="Zástupný symbol pro obsah 3">
            <a:extLst>
              <a:ext uri="{FF2B5EF4-FFF2-40B4-BE49-F238E27FC236}">
                <a16:creationId xmlns:a16="http://schemas.microsoft.com/office/drawing/2014/main" id="{5F828C82-AAA3-4E2C-A161-56A626593B21}"/>
              </a:ext>
            </a:extLst>
          </p:cNvPr>
          <p:cNvSpPr>
            <a:spLocks noGrp="1"/>
          </p:cNvSpPr>
          <p:nvPr>
            <p:ph idx="1"/>
          </p:nvPr>
        </p:nvSpPr>
        <p:spPr/>
        <p:txBody>
          <a:bodyPr/>
          <a:lstStyle/>
          <a:p>
            <a:pPr marL="72000" indent="0">
              <a:buNone/>
            </a:pPr>
            <a:r>
              <a:rPr lang="cs-CZ" sz="2600" dirty="0" err="1"/>
              <a:t>The</a:t>
            </a:r>
            <a:r>
              <a:rPr lang="cs-CZ" sz="2600" dirty="0"/>
              <a:t> </a:t>
            </a:r>
            <a:r>
              <a:rPr lang="cs-CZ" sz="2600" dirty="0" err="1"/>
              <a:t>constructed</a:t>
            </a:r>
            <a:r>
              <a:rPr lang="cs-CZ" sz="2600" dirty="0"/>
              <a:t> </a:t>
            </a:r>
            <a:r>
              <a:rPr lang="cs-CZ" sz="2600" dirty="0" err="1"/>
              <a:t>divide</a:t>
            </a:r>
            <a:r>
              <a:rPr lang="cs-CZ" sz="2600" dirty="0"/>
              <a:t> </a:t>
            </a:r>
            <a:r>
              <a:rPr lang="cs-CZ" sz="2600" dirty="0" err="1"/>
              <a:t>between</a:t>
            </a:r>
            <a:r>
              <a:rPr lang="cs-CZ" sz="2600" dirty="0"/>
              <a:t> </a:t>
            </a:r>
            <a:r>
              <a:rPr lang="cs-CZ" sz="2600" b="1" dirty="0" err="1"/>
              <a:t>populism</a:t>
            </a:r>
            <a:r>
              <a:rPr lang="cs-CZ" sz="2600" b="1" dirty="0"/>
              <a:t> vs </a:t>
            </a:r>
            <a:r>
              <a:rPr lang="cs-CZ" sz="2600" b="1" dirty="0" err="1"/>
              <a:t>democracy</a:t>
            </a:r>
            <a:r>
              <a:rPr lang="cs-CZ" sz="2600" b="1" dirty="0"/>
              <a:t> </a:t>
            </a:r>
            <a:r>
              <a:rPr lang="cs-CZ" sz="2600" dirty="0"/>
              <a:t>– </a:t>
            </a:r>
            <a:r>
              <a:rPr lang="cs-CZ" sz="2600" dirty="0" err="1"/>
              <a:t>populism</a:t>
            </a:r>
            <a:r>
              <a:rPr lang="cs-CZ" sz="2600" dirty="0"/>
              <a:t> (and </a:t>
            </a:r>
            <a:r>
              <a:rPr lang="cs-CZ" sz="2600" dirty="0" err="1"/>
              <a:t>extremism</a:t>
            </a:r>
            <a:r>
              <a:rPr lang="cs-CZ" sz="2600" dirty="0"/>
              <a:t>) as a </a:t>
            </a:r>
            <a:r>
              <a:rPr lang="cs-CZ" sz="2600" dirty="0" err="1"/>
              <a:t>fatal</a:t>
            </a:r>
            <a:r>
              <a:rPr lang="cs-CZ" sz="2600" dirty="0"/>
              <a:t> </a:t>
            </a:r>
            <a:r>
              <a:rPr lang="cs-CZ" sz="2600" dirty="0" err="1"/>
              <a:t>threat</a:t>
            </a:r>
            <a:r>
              <a:rPr lang="cs-CZ" sz="2600" dirty="0"/>
              <a:t> to Czech </a:t>
            </a:r>
            <a:r>
              <a:rPr lang="cs-CZ" sz="2600" dirty="0" err="1"/>
              <a:t>democracy</a:t>
            </a:r>
            <a:endParaRPr lang="cs-CZ" sz="2600" dirty="0"/>
          </a:p>
          <a:p>
            <a:pPr lvl="1"/>
            <a:r>
              <a:rPr lang="cs-CZ" sz="1800" dirty="0"/>
              <a:t> „</a:t>
            </a:r>
            <a:r>
              <a:rPr lang="cs-CZ" sz="1800" dirty="0" err="1"/>
              <a:t>democratic</a:t>
            </a:r>
            <a:r>
              <a:rPr lang="cs-CZ" sz="1800" dirty="0"/>
              <a:t> </a:t>
            </a:r>
            <a:r>
              <a:rPr lang="cs-CZ" sz="1800" dirty="0" err="1"/>
              <a:t>politicians</a:t>
            </a:r>
            <a:r>
              <a:rPr lang="cs-CZ" sz="1800" dirty="0"/>
              <a:t>“ </a:t>
            </a:r>
            <a:r>
              <a:rPr lang="cs-CZ" sz="1800" dirty="0" err="1"/>
              <a:t>or</a:t>
            </a:r>
            <a:r>
              <a:rPr lang="cs-CZ" sz="1800" dirty="0"/>
              <a:t> „</a:t>
            </a:r>
            <a:r>
              <a:rPr lang="cs-CZ" sz="1800" dirty="0" err="1"/>
              <a:t>liberal</a:t>
            </a:r>
            <a:r>
              <a:rPr lang="cs-CZ" sz="1800" dirty="0"/>
              <a:t> </a:t>
            </a:r>
            <a:r>
              <a:rPr lang="cs-CZ" sz="1800" dirty="0" err="1"/>
              <a:t>force</a:t>
            </a:r>
            <a:r>
              <a:rPr lang="cs-CZ" sz="1800" dirty="0"/>
              <a:t>“ </a:t>
            </a:r>
            <a:r>
              <a:rPr lang="cs-CZ" sz="1800" dirty="0" err="1"/>
              <a:t>against</a:t>
            </a:r>
            <a:r>
              <a:rPr lang="cs-CZ" sz="1800" dirty="0"/>
              <a:t> „</a:t>
            </a:r>
            <a:r>
              <a:rPr lang="cs-CZ" sz="1800" dirty="0" err="1"/>
              <a:t>populism</a:t>
            </a:r>
            <a:r>
              <a:rPr lang="cs-CZ" sz="1800" dirty="0"/>
              <a:t> and </a:t>
            </a:r>
            <a:r>
              <a:rPr lang="cs-CZ" sz="1800" dirty="0" err="1"/>
              <a:t>extremism</a:t>
            </a:r>
            <a:r>
              <a:rPr lang="cs-CZ" sz="1800" dirty="0"/>
              <a:t>“</a:t>
            </a:r>
          </a:p>
          <a:p>
            <a:pPr lvl="1"/>
            <a:r>
              <a:rPr lang="cs-CZ" sz="1800" dirty="0" err="1"/>
              <a:t>Suppression</a:t>
            </a:r>
            <a:r>
              <a:rPr lang="cs-CZ" sz="1800" dirty="0"/>
              <a:t> </a:t>
            </a:r>
            <a:r>
              <a:rPr lang="cs-CZ" sz="1800" dirty="0" err="1"/>
              <a:t>of</a:t>
            </a:r>
            <a:r>
              <a:rPr lang="cs-CZ" sz="1800" dirty="0"/>
              <a:t> „</a:t>
            </a:r>
            <a:r>
              <a:rPr lang="cs-CZ" sz="1800" dirty="0" err="1"/>
              <a:t>primary</a:t>
            </a:r>
            <a:r>
              <a:rPr lang="cs-CZ" sz="1800" dirty="0"/>
              <a:t>“ </a:t>
            </a:r>
            <a:r>
              <a:rPr lang="cs-CZ" sz="1800" dirty="0" err="1"/>
              <a:t>ideological</a:t>
            </a:r>
            <a:r>
              <a:rPr lang="cs-CZ" sz="1800" dirty="0"/>
              <a:t> </a:t>
            </a:r>
            <a:r>
              <a:rPr lang="cs-CZ" sz="1800" dirty="0" err="1"/>
              <a:t>identities</a:t>
            </a:r>
            <a:endParaRPr lang="cs-CZ" sz="1800" dirty="0"/>
          </a:p>
          <a:p>
            <a:endParaRPr lang="cs-CZ" sz="2600" b="1" dirty="0"/>
          </a:p>
          <a:p>
            <a:pPr marL="72000" indent="0">
              <a:buNone/>
            </a:pPr>
            <a:r>
              <a:rPr lang="cs-CZ" sz="2600" b="1" dirty="0" err="1"/>
              <a:t>Economically</a:t>
            </a:r>
            <a:r>
              <a:rPr lang="cs-CZ" sz="2600" b="1" dirty="0"/>
              <a:t> </a:t>
            </a:r>
            <a:r>
              <a:rPr lang="cs-CZ" sz="2600" b="1" dirty="0" err="1"/>
              <a:t>irresponsible</a:t>
            </a:r>
            <a:r>
              <a:rPr lang="cs-CZ" sz="2600" b="1" dirty="0"/>
              <a:t> </a:t>
            </a:r>
            <a:r>
              <a:rPr lang="cs-CZ" sz="2600" b="1" dirty="0" err="1"/>
              <a:t>populism</a:t>
            </a:r>
            <a:r>
              <a:rPr lang="cs-CZ" sz="2600" b="1" dirty="0"/>
              <a:t> vs </a:t>
            </a:r>
            <a:r>
              <a:rPr lang="cs-CZ" sz="2600" b="1" dirty="0" err="1"/>
              <a:t>responsible</a:t>
            </a:r>
            <a:r>
              <a:rPr lang="cs-CZ" sz="2600" b="1" dirty="0"/>
              <a:t> anti-</a:t>
            </a:r>
            <a:r>
              <a:rPr lang="cs-CZ" sz="2600" b="1" dirty="0" err="1"/>
              <a:t>populist</a:t>
            </a:r>
            <a:r>
              <a:rPr lang="cs-CZ" sz="2600" b="1" dirty="0"/>
              <a:t> </a:t>
            </a:r>
            <a:r>
              <a:rPr lang="cs-CZ" sz="2600" b="1" dirty="0" err="1"/>
              <a:t>forces</a:t>
            </a:r>
            <a:r>
              <a:rPr lang="cs-CZ" sz="2600" b="1" dirty="0"/>
              <a:t> </a:t>
            </a:r>
            <a:r>
              <a:rPr lang="cs-CZ" sz="2600" dirty="0"/>
              <a:t>– </a:t>
            </a:r>
            <a:r>
              <a:rPr lang="cs-CZ" sz="2600" dirty="0" err="1"/>
              <a:t>the</a:t>
            </a:r>
            <a:r>
              <a:rPr lang="cs-CZ" sz="2600" dirty="0"/>
              <a:t> anti-Covid </a:t>
            </a:r>
            <a:r>
              <a:rPr lang="cs-CZ" sz="2600" dirty="0" err="1"/>
              <a:t>distributive</a:t>
            </a:r>
            <a:r>
              <a:rPr lang="cs-CZ" sz="2600" dirty="0"/>
              <a:t> </a:t>
            </a:r>
            <a:r>
              <a:rPr lang="cs-CZ" sz="2600" dirty="0" err="1"/>
              <a:t>policy</a:t>
            </a:r>
            <a:r>
              <a:rPr lang="cs-CZ" sz="2600" dirty="0"/>
              <a:t> </a:t>
            </a:r>
            <a:r>
              <a:rPr lang="cs-CZ" sz="2600" dirty="0" err="1"/>
              <a:t>of</a:t>
            </a:r>
            <a:r>
              <a:rPr lang="cs-CZ" sz="2600" dirty="0"/>
              <a:t> </a:t>
            </a:r>
            <a:r>
              <a:rPr lang="cs-CZ" sz="2600" dirty="0" err="1"/>
              <a:t>the</a:t>
            </a:r>
            <a:r>
              <a:rPr lang="cs-CZ" sz="2600" dirty="0"/>
              <a:t> </a:t>
            </a:r>
            <a:r>
              <a:rPr lang="cs-CZ" sz="2600" dirty="0" err="1"/>
              <a:t>populist</a:t>
            </a:r>
            <a:r>
              <a:rPr lang="cs-CZ" sz="2600" dirty="0"/>
              <a:t> </a:t>
            </a:r>
            <a:r>
              <a:rPr lang="cs-CZ" sz="2600" dirty="0" err="1"/>
              <a:t>government</a:t>
            </a:r>
            <a:endParaRPr lang="cs-CZ" sz="2600" dirty="0"/>
          </a:p>
          <a:p>
            <a:pPr lvl="1"/>
            <a:r>
              <a:rPr lang="en-US" sz="1800" dirty="0"/>
              <a:t>the ‘irresponsible plundering of the public finances’ and ‘pernicious indebtedness of the country’</a:t>
            </a:r>
            <a:endParaRPr lang="cs-CZ" sz="1800" dirty="0"/>
          </a:p>
          <a:p>
            <a:pPr lvl="1"/>
            <a:endParaRPr lang="cs-CZ" sz="1800" dirty="0"/>
          </a:p>
          <a:p>
            <a:pPr marL="72000" indent="0">
              <a:buNone/>
            </a:pPr>
            <a:r>
              <a:rPr lang="cs-CZ" sz="2600" b="1" dirty="0"/>
              <a:t>Pro-</a:t>
            </a:r>
            <a:r>
              <a:rPr lang="cs-CZ" sz="2600" b="1" dirty="0" err="1"/>
              <a:t>Eastern</a:t>
            </a:r>
            <a:r>
              <a:rPr lang="cs-CZ" sz="2600" b="1" dirty="0"/>
              <a:t> vs pro-Western </a:t>
            </a:r>
            <a:r>
              <a:rPr lang="cs-CZ" sz="2600" b="1" dirty="0" err="1"/>
              <a:t>foreign</a:t>
            </a:r>
            <a:r>
              <a:rPr lang="cs-CZ" sz="2600" b="1" dirty="0"/>
              <a:t> </a:t>
            </a:r>
            <a:r>
              <a:rPr lang="cs-CZ" sz="2600" b="1" dirty="0" err="1"/>
              <a:t>policy</a:t>
            </a:r>
            <a:r>
              <a:rPr lang="cs-CZ" sz="2600" b="1" dirty="0"/>
              <a:t> </a:t>
            </a:r>
            <a:r>
              <a:rPr lang="cs-CZ" sz="2600" b="1" dirty="0" err="1"/>
              <a:t>orientation</a:t>
            </a:r>
            <a:endParaRPr lang="cs-CZ" sz="2600" b="1" dirty="0"/>
          </a:p>
          <a:p>
            <a:pPr lvl="1"/>
            <a:r>
              <a:rPr lang="en-US" sz="1800" dirty="0"/>
              <a:t>Czechia </a:t>
            </a:r>
            <a:r>
              <a:rPr lang="cs-CZ" sz="1800" dirty="0"/>
              <a:t>as </a:t>
            </a:r>
            <a:r>
              <a:rPr lang="en-US" sz="1800" dirty="0"/>
              <a:t>‘an insignificant, isolated, poor, and endangered country in Eastern Europe’</a:t>
            </a:r>
            <a:r>
              <a:rPr lang="cs-CZ" sz="1800" dirty="0"/>
              <a:t> vs </a:t>
            </a:r>
            <a:r>
              <a:rPr lang="en-US" sz="1800" dirty="0"/>
              <a:t>´democracy, prosperity, security, and stability’ </a:t>
            </a:r>
            <a:endParaRPr lang="cs-CZ" sz="1800" dirty="0"/>
          </a:p>
          <a:p>
            <a:endParaRPr lang="cs-CZ" dirty="0"/>
          </a:p>
          <a:p>
            <a:endParaRPr lang="cs-CZ" dirty="0"/>
          </a:p>
        </p:txBody>
      </p:sp>
      <p:pic>
        <p:nvPicPr>
          <p:cNvPr id="7" name="Obrázek 6">
            <a:extLst>
              <a:ext uri="{FF2B5EF4-FFF2-40B4-BE49-F238E27FC236}">
                <a16:creationId xmlns:a16="http://schemas.microsoft.com/office/drawing/2014/main" id="{3EED0072-0E8D-40BC-90CF-5D0BD185C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25" y="945788"/>
            <a:ext cx="5057775" cy="5057775"/>
          </a:xfrm>
          <a:prstGeom prst="rect">
            <a:avLst/>
          </a:prstGeom>
        </p:spPr>
      </p:pic>
    </p:spTree>
    <p:extLst>
      <p:ext uri="{BB962C8B-B14F-4D97-AF65-F5344CB8AC3E}">
        <p14:creationId xmlns:p14="http://schemas.microsoft.com/office/powerpoint/2010/main" val="211149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muni-fss-prezentace-16-9-cz-v11</Template>
  <TotalTime>4311</TotalTime>
  <Words>791</Words>
  <Application>Microsoft Office PowerPoint</Application>
  <PresentationFormat>Širokoúhlá obrazovka</PresentationFormat>
  <Paragraphs>84</Paragraphs>
  <Slides>13</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Tahoma</vt:lpstr>
      <vt:lpstr>Wingdings</vt:lpstr>
      <vt:lpstr>Prezentace_MU_CZ</vt:lpstr>
      <vt:lpstr>Anti-populism as a communication style</vt:lpstr>
      <vt:lpstr>Outline</vt:lpstr>
      <vt:lpstr>What is anti-populism</vt:lpstr>
      <vt:lpstr>Populist/anti-populist divide</vt:lpstr>
      <vt:lpstr>Populist/anti-populist divide</vt:lpstr>
      <vt:lpstr>Populist/anti-populist divide</vt:lpstr>
      <vt:lpstr>Populism, Czech politics and the 2021 election</vt:lpstr>
      <vt:lpstr>Data and method</vt:lpstr>
      <vt:lpstr>The ideatiational dimension of anti-populism</vt:lpstr>
      <vt:lpstr>The ideatiational dimension of anti-populism</vt:lpstr>
      <vt:lpstr>The performative dimension of anti-populism</vt:lpstr>
      <vt:lpstr>Implications</vt:lpstr>
      <vt:lpstr>Conlusions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Neinformovaní nebo dezinformovaní? Politická znalost, potřeba poznání a populismus v České republice</dc:title>
  <dc:creator>Vlastimil Havlík</dc:creator>
  <cp:lastModifiedBy>Vlastimil Havlík</cp:lastModifiedBy>
  <cp:revision>90</cp:revision>
  <cp:lastPrinted>1601-01-01T00:00:00Z</cp:lastPrinted>
  <dcterms:created xsi:type="dcterms:W3CDTF">2021-10-18T11:00:13Z</dcterms:created>
  <dcterms:modified xsi:type="dcterms:W3CDTF">2022-10-25T09:57:35Z</dcterms:modified>
</cp:coreProperties>
</file>