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0"/>
  </p:notesMasterIdLst>
  <p:handoutMasterIdLst>
    <p:handoutMasterId r:id="rId31"/>
  </p:handoutMasterIdLst>
  <p:sldIdLst>
    <p:sldId id="256" r:id="rId2"/>
    <p:sldId id="320" r:id="rId3"/>
    <p:sldId id="348" r:id="rId4"/>
    <p:sldId id="345" r:id="rId5"/>
    <p:sldId id="336" r:id="rId6"/>
    <p:sldId id="335" r:id="rId7"/>
    <p:sldId id="312" r:id="rId8"/>
    <p:sldId id="310" r:id="rId9"/>
    <p:sldId id="281" r:id="rId10"/>
    <p:sldId id="280" r:id="rId11"/>
    <p:sldId id="299" r:id="rId12"/>
    <p:sldId id="325" r:id="rId13"/>
    <p:sldId id="300" r:id="rId14"/>
    <p:sldId id="337" r:id="rId15"/>
    <p:sldId id="326" r:id="rId16"/>
    <p:sldId id="304" r:id="rId17"/>
    <p:sldId id="327" r:id="rId18"/>
    <p:sldId id="328" r:id="rId19"/>
    <p:sldId id="329" r:id="rId20"/>
    <p:sldId id="306" r:id="rId21"/>
    <p:sldId id="330" r:id="rId22"/>
    <p:sldId id="305" r:id="rId23"/>
    <p:sldId id="331" r:id="rId24"/>
    <p:sldId id="347" r:id="rId25"/>
    <p:sldId id="346" r:id="rId26"/>
    <p:sldId id="315" r:id="rId27"/>
    <p:sldId id="292" r:id="rId28"/>
    <p:sldId id="309" r:id="rId2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29" autoAdjust="0"/>
    <p:restoredTop sz="94660"/>
  </p:normalViewPr>
  <p:slideViewPr>
    <p:cSldViewPr>
      <p:cViewPr varScale="1">
        <p:scale>
          <a:sx n="104" d="100"/>
          <a:sy n="104" d="100"/>
        </p:scale>
        <p:origin x="100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stimil Havlík" userId="20711293-9f68-443a-9eb5-8ba3eab2ffdf" providerId="ADAL" clId="{52E89890-6351-4CA4-BA98-B049E4993E2D}"/>
    <pc:docChg chg="modSld">
      <pc:chgData name="Vlastimil Havlík" userId="20711293-9f68-443a-9eb5-8ba3eab2ffdf" providerId="ADAL" clId="{52E89890-6351-4CA4-BA98-B049E4993E2D}" dt="2024-10-01T07:40:01.418" v="2" actId="5793"/>
      <pc:docMkLst>
        <pc:docMk/>
      </pc:docMkLst>
      <pc:sldChg chg="modSp mod">
        <pc:chgData name="Vlastimil Havlík" userId="20711293-9f68-443a-9eb5-8ba3eab2ffdf" providerId="ADAL" clId="{52E89890-6351-4CA4-BA98-B049E4993E2D}" dt="2024-10-01T07:40:01.418" v="2" actId="5793"/>
        <pc:sldMkLst>
          <pc:docMk/>
          <pc:sldMk cId="1922146379" sldId="320"/>
        </pc:sldMkLst>
        <pc:spChg chg="mod">
          <ac:chgData name="Vlastimil Havlík" userId="20711293-9f68-443a-9eb5-8ba3eab2ffdf" providerId="ADAL" clId="{52E89890-6351-4CA4-BA98-B049E4993E2D}" dt="2024-10-01T07:40:01.418" v="2" actId="5793"/>
          <ac:spMkLst>
            <pc:docMk/>
            <pc:sldMk cId="1922146379" sldId="320"/>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301602-ED7B-490F-AF57-C9A99D72C664}" type="doc">
      <dgm:prSet loTypeId="urn:microsoft.com/office/officeart/2005/8/layout/chart3" loCatId="cycle" qsTypeId="urn:microsoft.com/office/officeart/2005/8/quickstyle/simple1" qsCatId="simple" csTypeId="urn:microsoft.com/office/officeart/2005/8/colors/accent1_2" csCatId="accent1" phldr="1"/>
      <dgm:spPr/>
    </dgm:pt>
    <dgm:pt modelId="{AB5F5FC1-5865-45B5-8D50-EA3D157E0E39}">
      <dgm:prSet phldrT="[Text]"/>
      <dgm:spPr/>
      <dgm:t>
        <a:bodyPr/>
        <a:lstStyle/>
        <a:p>
          <a:r>
            <a:rPr lang="cs-CZ" dirty="0" err="1"/>
            <a:t>Form</a:t>
          </a:r>
          <a:endParaRPr lang="cs-CZ" dirty="0"/>
        </a:p>
      </dgm:t>
    </dgm:pt>
    <dgm:pt modelId="{05308B2A-F00C-4993-886B-789A77CEE370}" type="parTrans" cxnId="{882DFB0A-714E-4B45-A8B5-DBF1A70BDC71}">
      <dgm:prSet/>
      <dgm:spPr/>
      <dgm:t>
        <a:bodyPr/>
        <a:lstStyle/>
        <a:p>
          <a:endParaRPr lang="cs-CZ"/>
        </a:p>
      </dgm:t>
    </dgm:pt>
    <dgm:pt modelId="{C4A10890-3AF8-4774-851C-4158C4505B28}" type="sibTrans" cxnId="{882DFB0A-714E-4B45-A8B5-DBF1A70BDC71}">
      <dgm:prSet/>
      <dgm:spPr/>
      <dgm:t>
        <a:bodyPr/>
        <a:lstStyle/>
        <a:p>
          <a:endParaRPr lang="cs-CZ"/>
        </a:p>
      </dgm:t>
    </dgm:pt>
    <dgm:pt modelId="{8A074605-C8AF-432B-BDC0-1C3129655188}">
      <dgm:prSet phldrT="[Text]"/>
      <dgm:spPr>
        <a:ln>
          <a:solidFill>
            <a:schemeClr val="lt1">
              <a:hueOff val="0"/>
              <a:satOff val="0"/>
              <a:lumOff val="0"/>
            </a:schemeClr>
          </a:solidFill>
        </a:ln>
      </dgm:spPr>
      <dgm:t>
        <a:bodyPr/>
        <a:lstStyle/>
        <a:p>
          <a:r>
            <a:rPr lang="cs-CZ" dirty="0" err="1"/>
            <a:t>Content</a:t>
          </a:r>
          <a:endParaRPr lang="cs-CZ" dirty="0"/>
        </a:p>
      </dgm:t>
    </dgm:pt>
    <dgm:pt modelId="{C6A7681A-8CA5-4FB3-A0F5-ACEABC5832FF}" type="parTrans" cxnId="{339A69B2-A5D0-4510-9DE3-902752E3A106}">
      <dgm:prSet/>
      <dgm:spPr/>
      <dgm:t>
        <a:bodyPr/>
        <a:lstStyle/>
        <a:p>
          <a:endParaRPr lang="cs-CZ"/>
        </a:p>
      </dgm:t>
    </dgm:pt>
    <dgm:pt modelId="{24F43F32-70A6-4D36-AD47-C3EE24842DC6}" type="sibTrans" cxnId="{339A69B2-A5D0-4510-9DE3-902752E3A106}">
      <dgm:prSet/>
      <dgm:spPr/>
      <dgm:t>
        <a:bodyPr/>
        <a:lstStyle/>
        <a:p>
          <a:endParaRPr lang="cs-CZ"/>
        </a:p>
      </dgm:t>
    </dgm:pt>
    <dgm:pt modelId="{1624DE96-BDEF-4C16-9D7E-417C3B49DAAA}" type="pres">
      <dgm:prSet presAssocID="{AF301602-ED7B-490F-AF57-C9A99D72C664}" presName="compositeShape" presStyleCnt="0">
        <dgm:presLayoutVars>
          <dgm:chMax val="7"/>
          <dgm:dir/>
          <dgm:resizeHandles val="exact"/>
        </dgm:presLayoutVars>
      </dgm:prSet>
      <dgm:spPr/>
    </dgm:pt>
    <dgm:pt modelId="{C948F637-9D45-4DC0-9877-4551ECACD426}" type="pres">
      <dgm:prSet presAssocID="{AF301602-ED7B-490F-AF57-C9A99D72C664}" presName="wedge1" presStyleLbl="node1" presStyleIdx="0" presStyleCnt="2"/>
      <dgm:spPr/>
    </dgm:pt>
    <dgm:pt modelId="{49EF40B6-C1B5-4B0E-9217-46852FF3C6F0}" type="pres">
      <dgm:prSet presAssocID="{AF301602-ED7B-490F-AF57-C9A99D72C664}" presName="wedge1Tx" presStyleLbl="node1" presStyleIdx="0" presStyleCnt="2">
        <dgm:presLayoutVars>
          <dgm:chMax val="0"/>
          <dgm:chPref val="0"/>
          <dgm:bulletEnabled val="1"/>
        </dgm:presLayoutVars>
      </dgm:prSet>
      <dgm:spPr/>
    </dgm:pt>
    <dgm:pt modelId="{DE61762F-29C4-46FC-B46D-F08C95B353EC}" type="pres">
      <dgm:prSet presAssocID="{AF301602-ED7B-490F-AF57-C9A99D72C664}" presName="wedge2" presStyleLbl="node1" presStyleIdx="1" presStyleCnt="2"/>
      <dgm:spPr/>
    </dgm:pt>
    <dgm:pt modelId="{F712E324-81EE-40EF-9CD9-D44CF6BC4CBE}" type="pres">
      <dgm:prSet presAssocID="{AF301602-ED7B-490F-AF57-C9A99D72C664}" presName="wedge2Tx" presStyleLbl="node1" presStyleIdx="1" presStyleCnt="2">
        <dgm:presLayoutVars>
          <dgm:chMax val="0"/>
          <dgm:chPref val="0"/>
          <dgm:bulletEnabled val="1"/>
        </dgm:presLayoutVars>
      </dgm:prSet>
      <dgm:spPr/>
    </dgm:pt>
  </dgm:ptLst>
  <dgm:cxnLst>
    <dgm:cxn modelId="{882DFB0A-714E-4B45-A8B5-DBF1A70BDC71}" srcId="{AF301602-ED7B-490F-AF57-C9A99D72C664}" destId="{AB5F5FC1-5865-45B5-8D50-EA3D157E0E39}" srcOrd="0" destOrd="0" parTransId="{05308B2A-F00C-4993-886B-789A77CEE370}" sibTransId="{C4A10890-3AF8-4774-851C-4158C4505B28}"/>
    <dgm:cxn modelId="{3668C55E-E7F8-4A04-9326-006516F62266}" type="presOf" srcId="{8A074605-C8AF-432B-BDC0-1C3129655188}" destId="{DE61762F-29C4-46FC-B46D-F08C95B353EC}" srcOrd="0" destOrd="0" presId="urn:microsoft.com/office/officeart/2005/8/layout/chart3"/>
    <dgm:cxn modelId="{2EE56346-4905-4BA8-A08C-B9FF84C06379}" type="presOf" srcId="{8A074605-C8AF-432B-BDC0-1C3129655188}" destId="{F712E324-81EE-40EF-9CD9-D44CF6BC4CBE}" srcOrd="1" destOrd="0" presId="urn:microsoft.com/office/officeart/2005/8/layout/chart3"/>
    <dgm:cxn modelId="{339A69B2-A5D0-4510-9DE3-902752E3A106}" srcId="{AF301602-ED7B-490F-AF57-C9A99D72C664}" destId="{8A074605-C8AF-432B-BDC0-1C3129655188}" srcOrd="1" destOrd="0" parTransId="{C6A7681A-8CA5-4FB3-A0F5-ACEABC5832FF}" sibTransId="{24F43F32-70A6-4D36-AD47-C3EE24842DC6}"/>
    <dgm:cxn modelId="{31459BDD-14EA-4B4C-9BB8-305FD487F28C}" type="presOf" srcId="{AF301602-ED7B-490F-AF57-C9A99D72C664}" destId="{1624DE96-BDEF-4C16-9D7E-417C3B49DAAA}" srcOrd="0" destOrd="0" presId="urn:microsoft.com/office/officeart/2005/8/layout/chart3"/>
    <dgm:cxn modelId="{818D19F6-A6E5-4EC0-9F79-49F09C02A36A}" type="presOf" srcId="{AB5F5FC1-5865-45B5-8D50-EA3D157E0E39}" destId="{49EF40B6-C1B5-4B0E-9217-46852FF3C6F0}" srcOrd="1" destOrd="0" presId="urn:microsoft.com/office/officeart/2005/8/layout/chart3"/>
    <dgm:cxn modelId="{FAF1B5FF-01E6-46C2-A4B7-37DE452A000E}" type="presOf" srcId="{AB5F5FC1-5865-45B5-8D50-EA3D157E0E39}" destId="{C948F637-9D45-4DC0-9877-4551ECACD426}" srcOrd="0" destOrd="0" presId="urn:microsoft.com/office/officeart/2005/8/layout/chart3"/>
    <dgm:cxn modelId="{0FB5B3BB-0354-499A-B264-0DB01F117415}" type="presParOf" srcId="{1624DE96-BDEF-4C16-9D7E-417C3B49DAAA}" destId="{C948F637-9D45-4DC0-9877-4551ECACD426}" srcOrd="0" destOrd="0" presId="urn:microsoft.com/office/officeart/2005/8/layout/chart3"/>
    <dgm:cxn modelId="{4E0EC018-43C4-4B81-BEF3-950F2E70C8ED}" type="presParOf" srcId="{1624DE96-BDEF-4C16-9D7E-417C3B49DAAA}" destId="{49EF40B6-C1B5-4B0E-9217-46852FF3C6F0}" srcOrd="1" destOrd="0" presId="urn:microsoft.com/office/officeart/2005/8/layout/chart3"/>
    <dgm:cxn modelId="{DBFA66DB-B356-4780-9F90-D5EEB0443BD1}" type="presParOf" srcId="{1624DE96-BDEF-4C16-9D7E-417C3B49DAAA}" destId="{DE61762F-29C4-46FC-B46D-F08C95B353EC}" srcOrd="2" destOrd="0" presId="urn:microsoft.com/office/officeart/2005/8/layout/chart3"/>
    <dgm:cxn modelId="{B79C706B-DE3E-40E9-B3DB-F9C4B36E59E8}" type="presParOf" srcId="{1624DE96-BDEF-4C16-9D7E-417C3B49DAAA}" destId="{F712E324-81EE-40EF-9CD9-D44CF6BC4CBE}" srcOrd="3"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48F637-9D45-4DC0-9877-4551ECACD426}">
      <dsp:nvSpPr>
        <dsp:cNvPr id="0" name=""/>
        <dsp:cNvSpPr/>
      </dsp:nvSpPr>
      <dsp:spPr>
        <a:xfrm>
          <a:off x="2159301" y="348107"/>
          <a:ext cx="3655123" cy="3655123"/>
        </a:xfrm>
        <a:prstGeom prst="pie">
          <a:avLst>
            <a:gd name="adj1" fmla="val 162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cs-CZ" sz="2900" kern="1200" dirty="0" err="1"/>
            <a:t>Form</a:t>
          </a:r>
          <a:endParaRPr lang="cs-CZ" sz="2900" kern="1200" dirty="0"/>
        </a:p>
      </dsp:txBody>
      <dsp:txXfrm>
        <a:off x="3986863" y="892024"/>
        <a:ext cx="1283644" cy="2567289"/>
      </dsp:txXfrm>
    </dsp:sp>
    <dsp:sp modelId="{DE61762F-29C4-46FC-B46D-F08C95B353EC}">
      <dsp:nvSpPr>
        <dsp:cNvPr id="0" name=""/>
        <dsp:cNvSpPr/>
      </dsp:nvSpPr>
      <dsp:spPr>
        <a:xfrm>
          <a:off x="2072274" y="348107"/>
          <a:ext cx="3655123" cy="365512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cs-CZ" sz="2900" kern="1200" dirty="0" err="1"/>
            <a:t>Content</a:t>
          </a:r>
          <a:endParaRPr lang="cs-CZ" sz="2900" kern="1200" dirty="0"/>
        </a:p>
      </dsp:txBody>
      <dsp:txXfrm>
        <a:off x="2594435" y="892024"/>
        <a:ext cx="1283644" cy="2567289"/>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A8F786D-97C7-40DA-8EAC-4DA0ECF52FE9}" type="datetimeFigureOut">
              <a:rPr lang="en-US"/>
              <a:pPr>
                <a:defRPr/>
              </a:pPr>
              <a:t>10/1/2024</a:t>
            </a:fld>
            <a:endParaRPr lang="en-US"/>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86C7064-48C9-4ABE-924E-E0BB90FB30FB}" type="slidenum">
              <a:rPr lang="en-US"/>
              <a:pPr>
                <a:defRPr/>
              </a:pPr>
              <a:t>‹#›</a:t>
            </a:fld>
            <a:endParaRPr lang="en-US"/>
          </a:p>
        </p:txBody>
      </p:sp>
    </p:spTree>
    <p:extLst>
      <p:ext uri="{BB962C8B-B14F-4D97-AF65-F5344CB8AC3E}">
        <p14:creationId xmlns:p14="http://schemas.microsoft.com/office/powerpoint/2010/main" val="2343038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2F7FC60-BFFD-4FAB-BE42-4445FCE448A2}" type="slidenum">
              <a:rPr lang="cs-CZ"/>
              <a:pPr>
                <a:defRPr/>
              </a:pPr>
              <a:t>‹#›</a:t>
            </a:fld>
            <a:endParaRPr lang="cs-CZ"/>
          </a:p>
        </p:txBody>
      </p:sp>
    </p:spTree>
    <p:extLst>
      <p:ext uri="{BB962C8B-B14F-4D97-AF65-F5344CB8AC3E}">
        <p14:creationId xmlns:p14="http://schemas.microsoft.com/office/powerpoint/2010/main" val="281767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2B1B2AB-FCB7-4859-A52F-2F8F5B06FE29}" type="slidenum">
              <a:rPr lang="cs-CZ" smtClean="0"/>
              <a:pPr/>
              <a:t>1</a:t>
            </a:fld>
            <a:endParaRPr 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7743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0F86781C-7EB5-4C08-834C-3D051D601D99}" type="slidenum">
              <a:rPr lang="cs-CZ" smtClean="0"/>
              <a:pPr/>
              <a:t>9</a:t>
            </a:fld>
            <a:endParaRPr lang="cs-CZ"/>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247381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B47D250A-A5E3-4F8D-B45D-C89E0D4E1A79}" type="slidenum">
              <a:rPr lang="cs-CZ" smtClean="0"/>
              <a:pPr/>
              <a:t>10</a:t>
            </a:fld>
            <a:endParaRPr lang="cs-CZ"/>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3339234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cs-CZ" dirty="0"/>
          </a:p>
        </p:txBody>
      </p:sp>
    </p:spTree>
    <p:extLst>
      <p:ext uri="{BB962C8B-B14F-4D97-AF65-F5344CB8AC3E}">
        <p14:creationId xmlns:p14="http://schemas.microsoft.com/office/powerpoint/2010/main" val="4231939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lze upravit styl předlohy.</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2E555C-F1EB-4CD5-A60E-2F1AD22537CC}" type="slidenum">
              <a:rPr lang="cs-CZ" smtClean="0"/>
              <a:pPr>
                <a:defRPr/>
              </a:pPr>
              <a:t>‹#›</a:t>
            </a:fld>
            <a:endParaRPr lang="cs-CZ"/>
          </a:p>
        </p:txBody>
      </p:sp>
    </p:spTree>
    <p:extLst>
      <p:ext uri="{BB962C8B-B14F-4D97-AF65-F5344CB8AC3E}">
        <p14:creationId xmlns:p14="http://schemas.microsoft.com/office/powerpoint/2010/main" val="141051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7F3C0F2-B535-4DB9-B316-586E544183DD}" type="slidenum">
              <a:rPr lang="cs-CZ" smtClean="0"/>
              <a:pPr>
                <a:defRPr/>
              </a:pPr>
              <a:t>‹#›</a:t>
            </a:fld>
            <a:endParaRPr lang="cs-CZ"/>
          </a:p>
        </p:txBody>
      </p:sp>
    </p:spTree>
    <p:extLst>
      <p:ext uri="{BB962C8B-B14F-4D97-AF65-F5344CB8AC3E}">
        <p14:creationId xmlns:p14="http://schemas.microsoft.com/office/powerpoint/2010/main" val="206049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E103B81-A6BD-475C-B3EE-DE9622411EC6}" type="slidenum">
              <a:rPr lang="cs-CZ" smtClean="0"/>
              <a:pPr>
                <a:defRPr/>
              </a:pPr>
              <a:t>‹#›</a:t>
            </a:fld>
            <a:endParaRPr lang="cs-CZ"/>
          </a:p>
        </p:txBody>
      </p:sp>
    </p:spTree>
    <p:extLst>
      <p:ext uri="{BB962C8B-B14F-4D97-AF65-F5344CB8AC3E}">
        <p14:creationId xmlns:p14="http://schemas.microsoft.com/office/powerpoint/2010/main" val="358595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US" noProof="0"/>
              <a:t>CDS446 - The Ideology of Populism</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70494" y="6062549"/>
            <a:ext cx="631435" cy="580919"/>
          </a:xfrm>
          <a:prstGeom prst="rect">
            <a:avLst/>
          </a:prstGeom>
        </p:spPr>
      </p:pic>
    </p:spTree>
    <p:extLst>
      <p:ext uri="{BB962C8B-B14F-4D97-AF65-F5344CB8AC3E}">
        <p14:creationId xmlns:p14="http://schemas.microsoft.com/office/powerpoint/2010/main" val="1625049504"/>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B08F779-B789-406B-8CE9-962E90EBF621}" type="slidenum">
              <a:rPr lang="cs-CZ" smtClean="0"/>
              <a:pPr>
                <a:defRPr/>
              </a:pPr>
              <a:t>‹#›</a:t>
            </a:fld>
            <a:endParaRPr lang="cs-CZ"/>
          </a:p>
        </p:txBody>
      </p:sp>
    </p:spTree>
    <p:extLst>
      <p:ext uri="{BB962C8B-B14F-4D97-AF65-F5344CB8AC3E}">
        <p14:creationId xmlns:p14="http://schemas.microsoft.com/office/powerpoint/2010/main" val="45361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385EDDBA-BE24-438F-9403-9469ADE82DAF}" type="slidenum">
              <a:rPr lang="cs-CZ" smtClean="0"/>
              <a:pPr>
                <a:defRPr/>
              </a:pPr>
              <a:t>‹#›</a:t>
            </a:fld>
            <a:endParaRPr lang="cs-CZ"/>
          </a:p>
        </p:txBody>
      </p:sp>
    </p:spTree>
    <p:extLst>
      <p:ext uri="{BB962C8B-B14F-4D97-AF65-F5344CB8AC3E}">
        <p14:creationId xmlns:p14="http://schemas.microsoft.com/office/powerpoint/2010/main" val="346550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F7B54D-689B-400B-BB83-F2278B8A9D91}" type="slidenum">
              <a:rPr lang="cs-CZ" smtClean="0"/>
              <a:pPr>
                <a:defRPr/>
              </a:pPr>
              <a:t>‹#›</a:t>
            </a:fld>
            <a:endParaRPr lang="cs-CZ"/>
          </a:p>
        </p:txBody>
      </p:sp>
    </p:spTree>
    <p:extLst>
      <p:ext uri="{BB962C8B-B14F-4D97-AF65-F5344CB8AC3E}">
        <p14:creationId xmlns:p14="http://schemas.microsoft.com/office/powerpoint/2010/main" val="318727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CAE9E6A9-1DA4-4F95-8449-5ECEBB95F424}" type="slidenum">
              <a:rPr lang="cs-CZ" smtClean="0"/>
              <a:pPr>
                <a:defRPr/>
              </a:pPr>
              <a:t>‹#›</a:t>
            </a:fld>
            <a:endParaRPr lang="cs-CZ"/>
          </a:p>
        </p:txBody>
      </p:sp>
    </p:spTree>
    <p:extLst>
      <p:ext uri="{BB962C8B-B14F-4D97-AF65-F5344CB8AC3E}">
        <p14:creationId xmlns:p14="http://schemas.microsoft.com/office/powerpoint/2010/main" val="120262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A5F051A6-9D27-48BF-8455-E57DD2E82E33}" type="slidenum">
              <a:rPr lang="cs-CZ" smtClean="0"/>
              <a:pPr>
                <a:defRPr/>
              </a:pPr>
              <a:t>‹#›</a:t>
            </a:fld>
            <a:endParaRPr lang="cs-CZ"/>
          </a:p>
        </p:txBody>
      </p:sp>
    </p:spTree>
    <p:extLst>
      <p:ext uri="{BB962C8B-B14F-4D97-AF65-F5344CB8AC3E}">
        <p14:creationId xmlns:p14="http://schemas.microsoft.com/office/powerpoint/2010/main" val="265507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3C922957-249D-4AC8-9016-C5E40923D7CB}" type="slidenum">
              <a:rPr lang="cs-CZ" smtClean="0"/>
              <a:pPr>
                <a:defRPr/>
              </a:pPr>
              <a:t>‹#›</a:t>
            </a:fld>
            <a:endParaRPr lang="cs-CZ"/>
          </a:p>
        </p:txBody>
      </p:sp>
    </p:spTree>
    <p:extLst>
      <p:ext uri="{BB962C8B-B14F-4D97-AF65-F5344CB8AC3E}">
        <p14:creationId xmlns:p14="http://schemas.microsoft.com/office/powerpoint/2010/main" val="14761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A406951-5B15-48EB-A02A-6295FE19FA83}" type="slidenum">
              <a:rPr lang="cs-CZ" smtClean="0"/>
              <a:pPr>
                <a:defRPr/>
              </a:pPr>
              <a:t>‹#›</a:t>
            </a:fld>
            <a:endParaRPr lang="cs-CZ"/>
          </a:p>
        </p:txBody>
      </p:sp>
    </p:spTree>
    <p:extLst>
      <p:ext uri="{BB962C8B-B14F-4D97-AF65-F5344CB8AC3E}">
        <p14:creationId xmlns:p14="http://schemas.microsoft.com/office/powerpoint/2010/main" val="238447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8D433F3-8957-4932-B5CB-F1120F7B03EC}" type="slidenum">
              <a:rPr lang="cs-CZ" smtClean="0"/>
              <a:pPr>
                <a:defRPr/>
              </a:pPr>
              <a:t>‹#›</a:t>
            </a:fld>
            <a:endParaRPr lang="cs-CZ"/>
          </a:p>
        </p:txBody>
      </p:sp>
    </p:spTree>
    <p:extLst>
      <p:ext uri="{BB962C8B-B14F-4D97-AF65-F5344CB8AC3E}">
        <p14:creationId xmlns:p14="http://schemas.microsoft.com/office/powerpoint/2010/main" val="173417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394848B-8932-4AF5-BBA0-B302DA5EE3B5}" type="slidenum">
              <a:rPr lang="cs-CZ" smtClean="0"/>
              <a:pPr>
                <a:defRPr/>
              </a:pPr>
              <a:t>‹#›</a:t>
            </a:fld>
            <a:endParaRPr lang="cs-CZ"/>
          </a:p>
        </p:txBody>
      </p:sp>
    </p:spTree>
    <p:extLst>
      <p:ext uri="{BB962C8B-B14F-4D97-AF65-F5344CB8AC3E}">
        <p14:creationId xmlns:p14="http://schemas.microsoft.com/office/powerpoint/2010/main" val="9351677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9.jpg"/><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2.xml"/><Relationship Id="rId4" Type="http://schemas.openxmlformats.org/officeDocument/2006/relationships/image" Target="../media/image1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dirty="0"/>
              <a:t>Populism: </a:t>
            </a:r>
            <a:r>
              <a:rPr lang="cs-CZ" dirty="0" err="1"/>
              <a:t>the</a:t>
            </a:r>
            <a:r>
              <a:rPr lang="cs-CZ" dirty="0"/>
              <a:t> </a:t>
            </a:r>
            <a:r>
              <a:rPr lang="cs-CZ" dirty="0" err="1"/>
              <a:t>concept</a:t>
            </a:r>
            <a:endParaRPr lang="cs-CZ" dirty="0"/>
          </a:p>
        </p:txBody>
      </p:sp>
      <p:sp>
        <p:nvSpPr>
          <p:cNvPr id="9219" name="Rectangle 3"/>
          <p:cNvSpPr>
            <a:spLocks noGrp="1" noChangeArrowheads="1"/>
          </p:cNvSpPr>
          <p:nvPr>
            <p:ph type="subTitle" idx="1"/>
          </p:nvPr>
        </p:nvSpPr>
        <p:spPr/>
        <p:txBody>
          <a:bodyPr/>
          <a:lstStyle/>
          <a:p>
            <a:pPr marR="0" eaLnBrk="1" hangingPunct="1"/>
            <a:endParaRPr lang="cs-CZ" dirty="0"/>
          </a:p>
          <a:p>
            <a:pPr marR="0" eaLnBrk="1" hangingPunct="1"/>
            <a:r>
              <a:rPr lang="cs-CZ" dirty="0" err="1"/>
              <a:t>Populist</a:t>
            </a:r>
            <a:r>
              <a:rPr lang="cs-CZ" dirty="0"/>
              <a:t> </a:t>
            </a:r>
            <a:r>
              <a:rPr lang="cs-CZ" dirty="0" err="1"/>
              <a:t>political</a:t>
            </a:r>
            <a:r>
              <a:rPr lang="cs-CZ" dirty="0"/>
              <a:t> </a:t>
            </a:r>
            <a:r>
              <a:rPr lang="cs-CZ" dirty="0" err="1"/>
              <a:t>communication</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Autofit/>
          </a:bodyPr>
          <a:lstStyle/>
          <a:p>
            <a:pPr eaLnBrk="1" fontAlgn="auto" hangingPunct="1">
              <a:spcAft>
                <a:spcPts val="0"/>
              </a:spcAft>
              <a:defRPr/>
            </a:pPr>
            <a:r>
              <a:rPr lang="en-US" sz="2800" dirty="0"/>
              <a:t>POPULISM AS A THIN-CENTERED IDEOLOGY</a:t>
            </a:r>
            <a:endParaRPr lang="cs-CZ" sz="2800" dirty="0"/>
          </a:p>
        </p:txBody>
      </p:sp>
      <p:sp>
        <p:nvSpPr>
          <p:cNvPr id="18434" name="Rectangle 3"/>
          <p:cNvSpPr>
            <a:spLocks noGrp="1" noChangeArrowheads="1"/>
          </p:cNvSpPr>
          <p:nvPr>
            <p:ph idx="1"/>
          </p:nvPr>
        </p:nvSpPr>
        <p:spPr>
          <a:xfrm>
            <a:off x="250825" y="1481138"/>
            <a:ext cx="8713788" cy="4540250"/>
          </a:xfrm>
        </p:spPr>
        <p:txBody>
          <a:bodyPr>
            <a:normAutofit fontScale="92500"/>
          </a:bodyPr>
          <a:lstStyle/>
          <a:p>
            <a:pPr eaLnBrk="1" hangingPunct="1">
              <a:defRPr/>
            </a:pPr>
            <a:r>
              <a:rPr lang="en-US" sz="2400" dirty="0" err="1"/>
              <a:t>Cas</a:t>
            </a:r>
            <a:r>
              <a:rPr lang="en-US" sz="2400" dirty="0"/>
              <a:t> </a:t>
            </a:r>
            <a:r>
              <a:rPr lang="en-US" sz="2400" dirty="0" err="1"/>
              <a:t>Mudde</a:t>
            </a:r>
            <a:r>
              <a:rPr lang="cs-CZ" sz="2400" dirty="0"/>
              <a:t> (2004, 2007)</a:t>
            </a:r>
            <a:r>
              <a:rPr lang="en-US" sz="2400" dirty="0"/>
              <a:t>:</a:t>
            </a:r>
          </a:p>
          <a:p>
            <a:pPr eaLnBrk="1" hangingPunct="1">
              <a:defRPr/>
            </a:pPr>
            <a:r>
              <a:rPr lang="en-US" sz="2400" dirty="0"/>
              <a:t>“populism as an </a:t>
            </a:r>
            <a:r>
              <a:rPr lang="en-US" sz="2400" dirty="0">
                <a:solidFill>
                  <a:schemeClr val="accent2">
                    <a:lumMod val="75000"/>
                  </a:schemeClr>
                </a:solidFill>
              </a:rPr>
              <a:t>ideology</a:t>
            </a:r>
            <a:r>
              <a:rPr lang="en-US" sz="2400" dirty="0"/>
              <a:t> that considers society to be ultimately separated into two homogeneous and antagonistic groups, ‘the pure people’ versus ‘the corrupt elite’, and which argues that politics should be an expression of the </a:t>
            </a:r>
            <a:r>
              <a:rPr lang="en-US" sz="2400" i="1" dirty="0" err="1"/>
              <a:t>volonté</a:t>
            </a:r>
            <a:r>
              <a:rPr lang="en-US" sz="2400" i="1" dirty="0"/>
              <a:t> </a:t>
            </a:r>
            <a:r>
              <a:rPr lang="en-US" sz="2400" i="1" dirty="0" err="1"/>
              <a:t>générale</a:t>
            </a:r>
            <a:r>
              <a:rPr lang="en-US" sz="2400" dirty="0"/>
              <a:t> (general will) of the people”</a:t>
            </a:r>
            <a:endParaRPr lang="cs-CZ" sz="2400" dirty="0"/>
          </a:p>
          <a:p>
            <a:pPr eaLnBrk="1" hangingPunct="1">
              <a:defRPr/>
            </a:pPr>
            <a:endParaRPr lang="cs-CZ" sz="2400" dirty="0"/>
          </a:p>
          <a:p>
            <a:pPr eaLnBrk="1" hangingPunct="1"/>
            <a:r>
              <a:rPr lang="en-US" sz="2400" dirty="0">
                <a:solidFill>
                  <a:srgbClr val="A3171E"/>
                </a:solidFill>
              </a:rPr>
              <a:t>thin-cent</a:t>
            </a:r>
            <a:r>
              <a:rPr lang="cs-CZ" sz="2400" dirty="0">
                <a:solidFill>
                  <a:srgbClr val="A3171E"/>
                </a:solidFill>
              </a:rPr>
              <a:t>e</a:t>
            </a:r>
            <a:r>
              <a:rPr lang="en-US" sz="2400" dirty="0">
                <a:solidFill>
                  <a:srgbClr val="A3171E"/>
                </a:solidFill>
              </a:rPr>
              <a:t>red ideology </a:t>
            </a:r>
            <a:r>
              <a:rPr lang="en-US" sz="2400" dirty="0"/>
              <a:t>– does not cover all aspects of life, only specific political questions</a:t>
            </a:r>
          </a:p>
          <a:p>
            <a:pPr eaLnBrk="1" hangingPunct="1"/>
            <a:r>
              <a:rPr lang="en-US" sz="2400" i="1" dirty="0"/>
              <a:t>can</a:t>
            </a:r>
            <a:r>
              <a:rPr lang="en-US" sz="2400" dirty="0"/>
              <a:t> be combined with other thin-centered of full blown ideologies</a:t>
            </a:r>
            <a:r>
              <a:rPr lang="cs-CZ" sz="2400" dirty="0"/>
              <a:t> – </a:t>
            </a:r>
            <a:r>
              <a:rPr lang="en-US" sz="2400" dirty="0"/>
              <a:t>‘a receptive partner for full ideologies’ (Stanley 2008)</a:t>
            </a:r>
            <a:r>
              <a:rPr lang="cs-CZ" sz="2400" dirty="0"/>
              <a:t>, </a:t>
            </a:r>
            <a:r>
              <a:rPr lang="en-US" sz="2400" dirty="0"/>
              <a:t>‘</a:t>
            </a:r>
            <a:r>
              <a:rPr lang="en-US" sz="2400" dirty="0" err="1"/>
              <a:t>colourless</a:t>
            </a:r>
            <a:r>
              <a:rPr lang="en-US" sz="2400" dirty="0"/>
              <a:t>’</a:t>
            </a:r>
            <a:r>
              <a:rPr lang="cs-CZ" sz="2400" dirty="0"/>
              <a:t>(</a:t>
            </a:r>
            <a:r>
              <a:rPr lang="cs-CZ" sz="2400" dirty="0" err="1"/>
              <a:t>Jagers</a:t>
            </a:r>
            <a:r>
              <a:rPr lang="cs-CZ" sz="2400" dirty="0"/>
              <a:t>, </a:t>
            </a:r>
            <a:r>
              <a:rPr lang="cs-CZ" sz="2400" dirty="0" err="1"/>
              <a:t>Walgrave</a:t>
            </a:r>
            <a:r>
              <a:rPr lang="cs-CZ" sz="2400" dirty="0"/>
              <a:t>, 2007) – East-</a:t>
            </a:r>
            <a:r>
              <a:rPr lang="cs-CZ" sz="2400" dirty="0" err="1"/>
              <a:t>Central</a:t>
            </a:r>
            <a:r>
              <a:rPr lang="cs-CZ" sz="2400" dirty="0"/>
              <a:t> </a:t>
            </a:r>
            <a:r>
              <a:rPr lang="cs-CZ" sz="2400" dirty="0" err="1"/>
              <a:t>European</a:t>
            </a:r>
            <a:r>
              <a:rPr lang="cs-CZ" sz="2400" dirty="0"/>
              <a:t> </a:t>
            </a:r>
            <a:r>
              <a:rPr lang="cs-CZ" sz="2400" dirty="0" err="1"/>
              <a:t>experience</a:t>
            </a:r>
            <a:r>
              <a:rPr lang="cs-CZ" sz="2400" dirty="0"/>
              <a:t>, M5S</a:t>
            </a:r>
          </a:p>
          <a:p>
            <a:r>
              <a:rPr lang="en-US" sz="2400" dirty="0"/>
              <a:t>Stanley, B. (2008). </a:t>
            </a:r>
            <a:r>
              <a:rPr lang="cs-CZ" sz="2400" dirty="0"/>
              <a:t>„</a:t>
            </a:r>
            <a:r>
              <a:rPr lang="en-US" sz="2400" dirty="0"/>
              <a:t>The thin ideology of populism.</a:t>
            </a:r>
            <a:r>
              <a:rPr lang="cs-CZ" sz="2400" dirty="0"/>
              <a:t>“</a:t>
            </a:r>
            <a:r>
              <a:rPr lang="en-US" sz="2400" dirty="0"/>
              <a:t> </a:t>
            </a:r>
            <a:r>
              <a:rPr lang="en-US" sz="2400" i="1" dirty="0"/>
              <a:t>Journal of </a:t>
            </a:r>
            <a:r>
              <a:rPr lang="cs-CZ" sz="2400" i="1" dirty="0"/>
              <a:t>P</a:t>
            </a:r>
            <a:r>
              <a:rPr lang="en-US" sz="2400" i="1" dirty="0" err="1"/>
              <a:t>olitical</a:t>
            </a:r>
            <a:r>
              <a:rPr lang="en-US" sz="2400" i="1" dirty="0"/>
              <a:t> </a:t>
            </a:r>
            <a:r>
              <a:rPr lang="cs-CZ" sz="2400" i="1" dirty="0"/>
              <a:t>I</a:t>
            </a:r>
            <a:r>
              <a:rPr lang="en-US" sz="2400" i="1" dirty="0" err="1"/>
              <a:t>deologies</a:t>
            </a:r>
            <a:r>
              <a:rPr lang="en-US" sz="2400" dirty="0"/>
              <a:t>, 13(1), 95-110.</a:t>
            </a:r>
            <a:endParaRPr lang="cs-CZ" sz="2400" dirty="0"/>
          </a:p>
          <a:p>
            <a:pPr eaLnBrk="1" hangingPunct="1"/>
            <a:endParaRPr lang="en-US" dirty="0"/>
          </a:p>
        </p:txBody>
      </p:sp>
      <p:sp>
        <p:nvSpPr>
          <p:cNvPr id="22532"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2D540B-A88C-4765-B4B4-8482E2F29E44}" type="slidenum">
              <a:rPr lang="cs-CZ" smtClean="0"/>
              <a:pPr/>
              <a:t>10</a:t>
            </a:fld>
            <a:endParaRPr lang="cs-CZ"/>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8168" y="5285219"/>
            <a:ext cx="1896445" cy="14723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anim calcmode="lin" valueType="num">
                                      <p:cBhvr additive="base">
                                        <p:cTn id="7" dur="20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843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anim calcmode="lin" valueType="num">
                                      <p:cBhvr additive="base">
                                        <p:cTn id="11" dur="20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843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anim calcmode="lin" valueType="num">
                                      <p:cBhvr additive="base">
                                        <p:cTn id="15" dur="2000" fill="hold"/>
                                        <p:tgtEl>
                                          <p:spTgt spid="18434">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843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anim calcmode="lin" valueType="num">
                                      <p:cBhvr additive="base">
                                        <p:cTn id="19" dur="2000" fill="hold"/>
                                        <p:tgtEl>
                                          <p:spTgt spid="18434">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843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Autofit/>
          </a:bodyPr>
          <a:lstStyle/>
          <a:p>
            <a:r>
              <a:rPr lang="en-US" sz="3000" dirty="0"/>
              <a:t>ANALYTICAL CORE OF POPULISM</a:t>
            </a:r>
            <a:endParaRPr lang="cs-CZ" sz="3000" dirty="0"/>
          </a:p>
        </p:txBody>
      </p:sp>
      <p:sp>
        <p:nvSpPr>
          <p:cNvPr id="2" name="Zástupný symbol pro obsah 1"/>
          <p:cNvSpPr>
            <a:spLocks noGrp="1"/>
          </p:cNvSpPr>
          <p:nvPr>
            <p:ph idx="1"/>
          </p:nvPr>
        </p:nvSpPr>
        <p:spPr/>
        <p:txBody>
          <a:bodyPr>
            <a:normAutofit fontScale="92500"/>
          </a:bodyPr>
          <a:lstStyle/>
          <a:p>
            <a:r>
              <a:rPr lang="cs-CZ" sz="2400" dirty="0" err="1"/>
              <a:t>Deconstruction</a:t>
            </a:r>
            <a:r>
              <a:rPr lang="cs-CZ" sz="2400" dirty="0"/>
              <a:t> </a:t>
            </a:r>
            <a:r>
              <a:rPr lang="cs-CZ" sz="2400" dirty="0" err="1"/>
              <a:t>of</a:t>
            </a:r>
            <a:r>
              <a:rPr lang="cs-CZ" sz="2400" dirty="0"/>
              <a:t> </a:t>
            </a:r>
            <a:r>
              <a:rPr lang="cs-CZ" sz="2400" dirty="0" err="1"/>
              <a:t>the</a:t>
            </a:r>
            <a:r>
              <a:rPr lang="cs-CZ" sz="2400" dirty="0"/>
              <a:t> </a:t>
            </a:r>
            <a:r>
              <a:rPr lang="cs-CZ" sz="2400" dirty="0" err="1"/>
              <a:t>definition</a:t>
            </a:r>
            <a:r>
              <a:rPr lang="cs-CZ" sz="2400" dirty="0"/>
              <a:t> (</a:t>
            </a:r>
            <a:r>
              <a:rPr lang="cs-CZ" sz="2400" dirty="0" err="1"/>
              <a:t>Rooduijn</a:t>
            </a:r>
            <a:r>
              <a:rPr lang="cs-CZ" sz="2400" dirty="0"/>
              <a:t> 2016, </a:t>
            </a:r>
            <a:r>
              <a:rPr lang="cs-CZ" sz="2400" dirty="0" err="1"/>
              <a:t>see</a:t>
            </a:r>
            <a:r>
              <a:rPr lang="cs-CZ" sz="2400" dirty="0"/>
              <a:t> </a:t>
            </a:r>
            <a:r>
              <a:rPr lang="cs-CZ" sz="2400" dirty="0" err="1"/>
              <a:t>also</a:t>
            </a:r>
            <a:r>
              <a:rPr lang="cs-CZ" sz="2400" dirty="0"/>
              <a:t> </a:t>
            </a:r>
            <a:r>
              <a:rPr lang="cs-CZ" sz="2400" dirty="0" err="1"/>
              <a:t>Deiwiks</a:t>
            </a:r>
            <a:r>
              <a:rPr lang="cs-CZ" sz="2400" dirty="0"/>
              <a:t> 2009, </a:t>
            </a:r>
            <a:r>
              <a:rPr lang="cs-CZ" sz="2400" dirty="0" err="1"/>
              <a:t>Stanley</a:t>
            </a:r>
            <a:r>
              <a:rPr lang="cs-CZ" sz="2400" dirty="0"/>
              <a:t> 2008, Muller 2016):</a:t>
            </a:r>
          </a:p>
          <a:p>
            <a:r>
              <a:rPr lang="cs-CZ" sz="2400" dirty="0"/>
              <a:t>Muller (2016): </a:t>
            </a:r>
            <a:r>
              <a:rPr lang="cs-CZ" sz="2400" i="1" dirty="0" err="1"/>
              <a:t>moralistic</a:t>
            </a:r>
            <a:r>
              <a:rPr lang="cs-CZ" sz="2400" i="1" dirty="0"/>
              <a:t> </a:t>
            </a:r>
            <a:r>
              <a:rPr lang="cs-CZ" sz="2400" i="1" dirty="0" err="1"/>
              <a:t>imagination</a:t>
            </a:r>
            <a:r>
              <a:rPr lang="cs-CZ" sz="2400" i="1" dirty="0"/>
              <a:t> </a:t>
            </a:r>
            <a:r>
              <a:rPr lang="cs-CZ" sz="2400" i="1" dirty="0" err="1"/>
              <a:t>of</a:t>
            </a:r>
            <a:r>
              <a:rPr lang="cs-CZ" sz="2400" i="1" dirty="0"/>
              <a:t> </a:t>
            </a:r>
            <a:r>
              <a:rPr lang="cs-CZ" sz="2400" i="1" dirty="0" err="1"/>
              <a:t>politics</a:t>
            </a:r>
            <a:endParaRPr lang="cs-CZ" sz="2400" dirty="0"/>
          </a:p>
          <a:p>
            <a:endParaRPr lang="cs-CZ" sz="2400" dirty="0"/>
          </a:p>
          <a:p>
            <a:pPr marL="457200" indent="-457200">
              <a:buFont typeface="+mj-lt"/>
              <a:buAutoNum type="arabicPeriod"/>
            </a:pPr>
            <a:r>
              <a:rPr lang="cs-CZ" sz="2400" dirty="0" err="1"/>
              <a:t>The</a:t>
            </a:r>
            <a:r>
              <a:rPr lang="cs-CZ" sz="2400" dirty="0"/>
              <a:t> </a:t>
            </a:r>
            <a:r>
              <a:rPr lang="cs-CZ" sz="2400" dirty="0" err="1"/>
              <a:t>people</a:t>
            </a:r>
            <a:r>
              <a:rPr lang="cs-CZ" sz="2400" dirty="0"/>
              <a:t> as a </a:t>
            </a:r>
            <a:r>
              <a:rPr lang="cs-CZ" sz="2400" dirty="0" err="1">
                <a:solidFill>
                  <a:srgbClr val="FF0000"/>
                </a:solidFill>
              </a:rPr>
              <a:t>homogeneous</a:t>
            </a:r>
            <a:r>
              <a:rPr lang="cs-CZ" sz="2400" dirty="0">
                <a:solidFill>
                  <a:srgbClr val="FF0000"/>
                </a:solidFill>
              </a:rPr>
              <a:t> </a:t>
            </a:r>
            <a:r>
              <a:rPr lang="cs-CZ" sz="2400" dirty="0" err="1">
                <a:solidFill>
                  <a:srgbClr val="FF0000"/>
                </a:solidFill>
              </a:rPr>
              <a:t>group</a:t>
            </a:r>
            <a:r>
              <a:rPr lang="cs-CZ" sz="2400" dirty="0"/>
              <a:t> – </a:t>
            </a:r>
            <a:r>
              <a:rPr lang="cs-CZ" sz="2400" dirty="0" err="1"/>
              <a:t>the</a:t>
            </a:r>
            <a:r>
              <a:rPr lang="cs-CZ" sz="2400" dirty="0"/>
              <a:t> </a:t>
            </a:r>
            <a:r>
              <a:rPr lang="cs-CZ" sz="2400" dirty="0" err="1"/>
              <a:t>people</a:t>
            </a:r>
            <a:r>
              <a:rPr lang="cs-CZ" sz="2400" dirty="0"/>
              <a:t> and </a:t>
            </a:r>
            <a:r>
              <a:rPr lang="cs-CZ" sz="2400" dirty="0" err="1"/>
              <a:t>the</a:t>
            </a:r>
            <a:r>
              <a:rPr lang="cs-CZ" sz="2400" dirty="0"/>
              <a:t> </a:t>
            </a:r>
            <a:r>
              <a:rPr lang="cs-CZ" sz="2400" dirty="0" err="1"/>
              <a:t>elite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solidFill>
                  <a:srgbClr val="FF0000"/>
                </a:solidFill>
              </a:rPr>
              <a:t>Denigration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the</a:t>
            </a:r>
            <a:r>
              <a:rPr lang="cs-CZ" sz="2400" dirty="0">
                <a:solidFill>
                  <a:srgbClr val="FF0000"/>
                </a:solidFill>
              </a:rPr>
              <a:t> </a:t>
            </a:r>
            <a:r>
              <a:rPr lang="cs-CZ" sz="2400" dirty="0" err="1">
                <a:solidFill>
                  <a:srgbClr val="FF0000"/>
                </a:solidFill>
              </a:rPr>
              <a:t>elites</a:t>
            </a:r>
            <a:r>
              <a:rPr lang="cs-CZ" sz="2400" dirty="0">
                <a:solidFill>
                  <a:srgbClr val="FF0000"/>
                </a:solidFill>
              </a:rPr>
              <a:t> </a:t>
            </a:r>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a:t>
            </a:r>
            <a:r>
              <a:rPr lang="cs-CZ" sz="2400" dirty="0" err="1">
                <a:solidFill>
                  <a:srgbClr val="FF0000"/>
                </a:solidFill>
              </a:rPr>
              <a:t>antagonistic</a:t>
            </a:r>
            <a:r>
              <a:rPr lang="cs-CZ" sz="2400" dirty="0">
                <a:solidFill>
                  <a:srgbClr val="FF0000"/>
                </a:solidFill>
              </a:rPr>
              <a:t> </a:t>
            </a:r>
            <a:r>
              <a:rPr lang="cs-CZ" sz="2400" dirty="0" err="1">
                <a:solidFill>
                  <a:srgbClr val="FF0000"/>
                </a:solidFill>
              </a:rPr>
              <a:t>relationship</a:t>
            </a:r>
            <a:r>
              <a:rPr lang="cs-CZ" sz="2400" dirty="0">
                <a:solidFill>
                  <a:srgbClr val="FF0000"/>
                </a:solidFill>
              </a:rPr>
              <a:t> </a:t>
            </a:r>
            <a:r>
              <a:rPr lang="cs-CZ" sz="2400" dirty="0" err="1"/>
              <a:t>between</a:t>
            </a:r>
            <a:r>
              <a:rPr lang="cs-CZ" sz="2400" dirty="0"/>
              <a:t> </a:t>
            </a:r>
            <a:r>
              <a:rPr lang="cs-CZ" sz="2400" dirty="0" err="1"/>
              <a:t>the</a:t>
            </a:r>
            <a:r>
              <a:rPr lang="cs-CZ" sz="2400" dirty="0"/>
              <a:t> </a:t>
            </a:r>
            <a:r>
              <a:rPr lang="cs-CZ" sz="2400" dirty="0" err="1"/>
              <a:t>elites</a:t>
            </a:r>
            <a:r>
              <a:rPr lang="cs-CZ" sz="2400" dirty="0"/>
              <a:t> and </a:t>
            </a:r>
            <a:r>
              <a:rPr lang="cs-CZ" sz="2400" dirty="0" err="1"/>
              <a:t>the</a:t>
            </a:r>
            <a:r>
              <a:rPr lang="cs-CZ" sz="2400" dirty="0"/>
              <a:t> </a:t>
            </a:r>
            <a:r>
              <a:rPr lang="cs-CZ" sz="2400" dirty="0" err="1"/>
              <a:t>people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idea </a:t>
            </a:r>
            <a:r>
              <a:rPr lang="cs-CZ" sz="2400" dirty="0" err="1"/>
              <a:t>of</a:t>
            </a:r>
            <a:r>
              <a:rPr lang="cs-CZ" sz="2400" dirty="0"/>
              <a:t> </a:t>
            </a:r>
            <a:r>
              <a:rPr lang="cs-CZ" sz="2400" dirty="0">
                <a:solidFill>
                  <a:srgbClr val="FF0000"/>
                </a:solidFill>
              </a:rPr>
              <a:t>(</a:t>
            </a:r>
            <a:r>
              <a:rPr lang="cs-CZ" sz="2400" dirty="0" err="1">
                <a:solidFill>
                  <a:srgbClr val="FF0000"/>
                </a:solidFill>
              </a:rPr>
              <a:t>restoration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popular</a:t>
            </a:r>
            <a:r>
              <a:rPr lang="cs-CZ" sz="2400" dirty="0">
                <a:solidFill>
                  <a:srgbClr val="FF0000"/>
                </a:solidFill>
              </a:rPr>
              <a:t> </a:t>
            </a:r>
            <a:r>
              <a:rPr lang="cs-CZ" sz="2400" dirty="0" err="1">
                <a:solidFill>
                  <a:srgbClr val="FF0000"/>
                </a:solidFill>
              </a:rPr>
              <a:t>sovereignty</a:t>
            </a:r>
            <a:endParaRPr lang="cs-CZ" sz="2400" dirty="0">
              <a:solidFill>
                <a:srgbClr val="FF0000"/>
              </a:solidFill>
            </a:endParaRP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9" name="Zástupný symbol pro obsah 8"/>
          <p:cNvSpPr>
            <a:spLocks noGrp="1"/>
          </p:cNvSpPr>
          <p:nvPr>
            <p:ph idx="1"/>
          </p:nvPr>
        </p:nvSpPr>
        <p:spPr/>
        <p:txBody>
          <a:bodyPr/>
          <a:lstStyle/>
          <a:p>
            <a:endParaRPr lang="cs-CZ"/>
          </a:p>
        </p:txBody>
      </p:sp>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171536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000" dirty="0"/>
              <a:t>THE </a:t>
            </a:r>
            <a:r>
              <a:rPr lang="en-US" sz="3000" dirty="0"/>
              <a:t>‘</a:t>
            </a:r>
            <a:r>
              <a:rPr lang="cs-CZ" sz="3000" dirty="0"/>
              <a:t> PURE </a:t>
            </a:r>
            <a:r>
              <a:rPr lang="en-US" sz="3000" dirty="0"/>
              <a:t>PEOPLE’ AS A HOMOGENEOUS GROUP</a:t>
            </a:r>
            <a:endParaRPr lang="cs-CZ" sz="3000" dirty="0"/>
          </a:p>
        </p:txBody>
      </p:sp>
      <p:sp>
        <p:nvSpPr>
          <p:cNvPr id="2" name="Zástupný symbol pro obsah 1"/>
          <p:cNvSpPr>
            <a:spLocks noGrp="1"/>
          </p:cNvSpPr>
          <p:nvPr>
            <p:ph idx="1"/>
          </p:nvPr>
        </p:nvSpPr>
        <p:spPr>
          <a:xfrm>
            <a:off x="628650" y="1412776"/>
            <a:ext cx="7886700" cy="5184575"/>
          </a:xfrm>
        </p:spPr>
        <p:txBody>
          <a:bodyPr>
            <a:normAutofit/>
          </a:bodyPr>
          <a:lstStyle/>
          <a:p>
            <a:r>
              <a:rPr lang="cs-CZ" sz="2400" dirty="0" err="1"/>
              <a:t>Crucial</a:t>
            </a:r>
            <a:r>
              <a:rPr lang="cs-CZ" sz="2400" dirty="0"/>
              <a:t> </a:t>
            </a:r>
            <a:r>
              <a:rPr lang="en-US" sz="2400" dirty="0"/>
              <a:t>importance for populism</a:t>
            </a:r>
          </a:p>
          <a:p>
            <a:endParaRPr lang="cs-CZ" sz="2400" dirty="0"/>
          </a:p>
          <a:p>
            <a:r>
              <a:rPr lang="en-US" sz="2400" dirty="0" err="1"/>
              <a:t>Refus</a:t>
            </a:r>
            <a:r>
              <a:rPr lang="cs-CZ" sz="2400" dirty="0"/>
              <a:t>al </a:t>
            </a:r>
            <a:r>
              <a:rPr lang="cs-CZ" sz="2400" dirty="0" err="1"/>
              <a:t>of</a:t>
            </a:r>
            <a:r>
              <a:rPr lang="en-US" sz="2400" dirty="0"/>
              <a:t> div</a:t>
            </a:r>
            <a:r>
              <a:rPr lang="cs-CZ" sz="2400" dirty="0" err="1"/>
              <a:t>ision</a:t>
            </a:r>
            <a:r>
              <a:rPr lang="cs-CZ" sz="2400" dirty="0"/>
              <a:t> </a:t>
            </a:r>
            <a:r>
              <a:rPr lang="cs-CZ" sz="2400" dirty="0" err="1"/>
              <a:t>of</a:t>
            </a:r>
            <a:r>
              <a:rPr lang="cs-CZ" sz="2400" dirty="0"/>
              <a:t> </a:t>
            </a:r>
            <a:r>
              <a:rPr lang="en-US" sz="2400" dirty="0"/>
              <a:t>society into different groups</a:t>
            </a:r>
            <a:endParaRPr lang="cs-CZ" sz="2400" dirty="0"/>
          </a:p>
          <a:p>
            <a:endParaRPr lang="cs-CZ" sz="2400" dirty="0"/>
          </a:p>
          <a:p>
            <a:r>
              <a:rPr lang="cs-CZ" sz="2400" dirty="0" err="1"/>
              <a:t>How</a:t>
            </a:r>
            <a:r>
              <a:rPr lang="cs-CZ" sz="2400" dirty="0"/>
              <a:t> </a:t>
            </a:r>
            <a:r>
              <a:rPr lang="en-US" sz="2400" dirty="0"/>
              <a:t>is</a:t>
            </a:r>
            <a:r>
              <a:rPr lang="cs-CZ" sz="2400" dirty="0"/>
              <a:t> </a:t>
            </a:r>
            <a:r>
              <a:rPr lang="en-US" sz="2400" dirty="0"/>
              <a:t>the </a:t>
            </a:r>
            <a:r>
              <a:rPr lang="cs-CZ" sz="2400" dirty="0" err="1"/>
              <a:t>people</a:t>
            </a:r>
            <a:r>
              <a:rPr lang="cs-CZ" sz="2400" dirty="0"/>
              <a:t> </a:t>
            </a:r>
            <a:r>
              <a:rPr lang="cs-CZ" sz="2400" dirty="0" err="1"/>
              <a:t>defined</a:t>
            </a:r>
            <a:r>
              <a:rPr lang="cs-CZ" sz="2400" dirty="0"/>
              <a:t> – </a:t>
            </a:r>
            <a:r>
              <a:rPr lang="cs-CZ" sz="2400" dirty="0" err="1"/>
              <a:t>an</a:t>
            </a:r>
            <a:r>
              <a:rPr lang="cs-CZ" sz="2400" dirty="0"/>
              <a:t> </a:t>
            </a:r>
            <a:r>
              <a:rPr lang="cs-CZ" sz="2400" dirty="0" err="1"/>
              <a:t>empty</a:t>
            </a:r>
            <a:r>
              <a:rPr lang="cs-CZ" sz="2400" dirty="0"/>
              <a:t> </a:t>
            </a:r>
            <a:r>
              <a:rPr lang="cs-CZ" sz="2400" dirty="0" err="1"/>
              <a:t>signifier</a:t>
            </a:r>
            <a:r>
              <a:rPr lang="cs-CZ" sz="2400" dirty="0"/>
              <a:t>?</a:t>
            </a:r>
          </a:p>
          <a:p>
            <a:endParaRPr lang="cs-CZ" sz="2400" dirty="0">
              <a:solidFill>
                <a:srgbClr val="FF0000"/>
              </a:solidFill>
            </a:endParaRPr>
          </a:p>
          <a:p>
            <a:r>
              <a:rPr lang="cs-CZ" sz="2400" dirty="0" err="1">
                <a:solidFill>
                  <a:srgbClr val="FF0000"/>
                </a:solidFill>
              </a:rPr>
              <a:t>Purity</a:t>
            </a:r>
            <a:r>
              <a:rPr lang="cs-CZ" sz="2400" dirty="0"/>
              <a:t> as </a:t>
            </a:r>
            <a:r>
              <a:rPr lang="cs-CZ" sz="2400" dirty="0" err="1"/>
              <a:t>the</a:t>
            </a:r>
            <a:r>
              <a:rPr lang="cs-CZ" sz="2400" dirty="0"/>
              <a:t> most single </a:t>
            </a:r>
            <a:r>
              <a:rPr lang="cs-CZ" sz="2400" dirty="0" err="1"/>
              <a:t>important</a:t>
            </a:r>
            <a:r>
              <a:rPr lang="cs-CZ" sz="2400" dirty="0"/>
              <a:t> </a:t>
            </a:r>
            <a:r>
              <a:rPr lang="cs-CZ" sz="2400" dirty="0" err="1"/>
              <a:t>characteristic</a:t>
            </a:r>
            <a:r>
              <a:rPr lang="cs-CZ" sz="2400" dirty="0"/>
              <a:t> </a:t>
            </a:r>
            <a:r>
              <a:rPr lang="cs-CZ" sz="2400" dirty="0" err="1"/>
              <a:t>of</a:t>
            </a:r>
            <a:r>
              <a:rPr lang="cs-CZ" sz="2400" dirty="0"/>
              <a:t> </a:t>
            </a:r>
            <a:r>
              <a:rPr lang="cs-CZ" sz="2400" dirty="0" err="1"/>
              <a:t>the</a:t>
            </a:r>
            <a:r>
              <a:rPr lang="cs-CZ" sz="2400" dirty="0"/>
              <a:t> </a:t>
            </a:r>
            <a:r>
              <a:rPr lang="cs-CZ" sz="2400" dirty="0" err="1"/>
              <a:t>people</a:t>
            </a:r>
            <a:endParaRPr lang="cs-CZ" sz="2400" dirty="0"/>
          </a:p>
          <a:p>
            <a:endParaRPr lang="cs-CZ" sz="2400" dirty="0"/>
          </a:p>
          <a:p>
            <a:r>
              <a:rPr lang="en-US" sz="2400" dirty="0"/>
              <a:t>Taggart: </a:t>
            </a:r>
            <a:r>
              <a:rPr lang="en-US" sz="2400" i="1" dirty="0"/>
              <a:t>heartland</a:t>
            </a:r>
            <a:r>
              <a:rPr lang="cs-CZ" sz="2400" dirty="0"/>
              <a:t>, </a:t>
            </a:r>
            <a:r>
              <a:rPr lang="cs-CZ" sz="2400" i="1" dirty="0" err="1"/>
              <a:t>idealized</a:t>
            </a:r>
            <a:r>
              <a:rPr lang="cs-CZ" sz="2400" i="1" dirty="0"/>
              <a:t> </a:t>
            </a:r>
            <a:r>
              <a:rPr lang="cs-CZ" sz="2400" i="1" dirty="0" err="1"/>
              <a:t>conception</a:t>
            </a:r>
            <a:r>
              <a:rPr lang="cs-CZ" sz="2400" i="1" dirty="0"/>
              <a:t> </a:t>
            </a:r>
            <a:r>
              <a:rPr lang="cs-CZ" sz="2400" i="1" dirty="0" err="1"/>
              <a:t>of</a:t>
            </a:r>
            <a:r>
              <a:rPr lang="cs-CZ" sz="2400" i="1" dirty="0"/>
              <a:t> </a:t>
            </a:r>
            <a:r>
              <a:rPr lang="cs-CZ" sz="2400" i="1" dirty="0" err="1"/>
              <a:t>the</a:t>
            </a:r>
            <a:r>
              <a:rPr lang="cs-CZ" sz="2400" i="1" dirty="0"/>
              <a:t> </a:t>
            </a:r>
            <a:r>
              <a:rPr lang="cs-CZ" sz="2400" i="1" dirty="0" err="1"/>
              <a:t>community</a:t>
            </a:r>
            <a:r>
              <a:rPr lang="cs-CZ" sz="2400" i="1" dirty="0"/>
              <a:t> </a:t>
            </a:r>
            <a:endParaRPr lang="cs-CZ"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13</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THE </a:t>
            </a:r>
            <a:r>
              <a:rPr lang="en-US" sz="3600" dirty="0"/>
              <a:t>‘</a:t>
            </a:r>
            <a:r>
              <a:rPr lang="cs-CZ" sz="3600" dirty="0"/>
              <a:t> PURE </a:t>
            </a:r>
            <a:r>
              <a:rPr lang="en-US" sz="3600" dirty="0"/>
              <a:t>PEOPLE’ AS A HOMOGENEOUS GROUP</a:t>
            </a:r>
            <a:endParaRPr lang="cs-CZ" dirty="0"/>
          </a:p>
        </p:txBody>
      </p:sp>
      <p:sp>
        <p:nvSpPr>
          <p:cNvPr id="3" name="Zástupný symbol pro obsah 2"/>
          <p:cNvSpPr>
            <a:spLocks noGrp="1"/>
          </p:cNvSpPr>
          <p:nvPr>
            <p:ph idx="1"/>
          </p:nvPr>
        </p:nvSpPr>
        <p:spPr/>
        <p:txBody>
          <a:bodyPr/>
          <a:lstStyle/>
          <a:p>
            <a:r>
              <a:rPr lang="cs-CZ" sz="2000" dirty="0" err="1"/>
              <a:t>Culturally</a:t>
            </a:r>
            <a:r>
              <a:rPr lang="cs-CZ" sz="2000" dirty="0"/>
              <a:t>/</a:t>
            </a:r>
            <a:r>
              <a:rPr lang="cs-CZ" sz="2000" dirty="0" err="1"/>
              <a:t>politically</a:t>
            </a:r>
            <a:r>
              <a:rPr lang="cs-CZ" sz="2000" dirty="0"/>
              <a:t> </a:t>
            </a:r>
            <a:r>
              <a:rPr lang="cs-CZ" sz="2000" dirty="0" err="1"/>
              <a:t>determined</a:t>
            </a:r>
            <a:r>
              <a:rPr lang="cs-CZ" sz="2000" dirty="0"/>
              <a:t> </a:t>
            </a:r>
            <a:r>
              <a:rPr lang="cs-CZ" sz="2000" dirty="0" err="1"/>
              <a:t>content</a:t>
            </a:r>
            <a:r>
              <a:rPr lang="cs-CZ" sz="2000" dirty="0"/>
              <a:t> </a:t>
            </a:r>
            <a:r>
              <a:rPr lang="cs-CZ" sz="2000" dirty="0" err="1"/>
              <a:t>of</a:t>
            </a:r>
            <a:r>
              <a:rPr lang="cs-CZ" sz="2000" dirty="0"/>
              <a:t> </a:t>
            </a:r>
            <a:r>
              <a:rPr lang="cs-CZ" sz="2000" dirty="0" err="1"/>
              <a:t>the</a:t>
            </a:r>
            <a:r>
              <a:rPr lang="cs-CZ" sz="2000" dirty="0"/>
              <a:t> </a:t>
            </a:r>
            <a:r>
              <a:rPr lang="en-US" sz="2000" dirty="0"/>
              <a:t>“people”</a:t>
            </a:r>
            <a:endParaRPr lang="cs-CZ" sz="2000" dirty="0"/>
          </a:p>
          <a:p>
            <a:endParaRPr lang="cs-CZ" sz="2000" dirty="0">
              <a:solidFill>
                <a:srgbClr val="FF0000"/>
              </a:solidFill>
            </a:endParaRPr>
          </a:p>
          <a:p>
            <a:r>
              <a:rPr lang="cs-CZ" sz="2000" dirty="0">
                <a:solidFill>
                  <a:srgbClr val="FF0000"/>
                </a:solidFill>
              </a:rPr>
              <a:t>As </a:t>
            </a:r>
            <a:r>
              <a:rPr lang="cs-CZ" sz="2000" dirty="0" err="1">
                <a:solidFill>
                  <a:srgbClr val="FF0000"/>
                </a:solidFill>
              </a:rPr>
              <a:t>the</a:t>
            </a:r>
            <a:r>
              <a:rPr lang="cs-CZ" sz="2000" dirty="0">
                <a:solidFill>
                  <a:srgbClr val="FF0000"/>
                </a:solidFill>
              </a:rPr>
              <a:t> sovereign </a:t>
            </a:r>
            <a:r>
              <a:rPr lang="cs-CZ" sz="2000" dirty="0"/>
              <a:t>– </a:t>
            </a:r>
            <a:r>
              <a:rPr lang="cs-CZ" sz="2000" i="1" dirty="0" err="1"/>
              <a:t>demos</a:t>
            </a:r>
            <a:r>
              <a:rPr lang="cs-CZ" sz="2000" dirty="0"/>
              <a:t>, </a:t>
            </a:r>
            <a:r>
              <a:rPr lang="cs-CZ" sz="2000" dirty="0" err="1"/>
              <a:t>against</a:t>
            </a:r>
            <a:r>
              <a:rPr lang="cs-CZ" sz="2000" dirty="0"/>
              <a:t> </a:t>
            </a:r>
            <a:r>
              <a:rPr lang="cs-CZ" sz="2000" dirty="0" err="1"/>
              <a:t>principles</a:t>
            </a:r>
            <a:r>
              <a:rPr lang="cs-CZ" sz="2000" dirty="0"/>
              <a:t> </a:t>
            </a:r>
            <a:r>
              <a:rPr lang="cs-CZ" sz="2000" dirty="0" err="1"/>
              <a:t>of</a:t>
            </a:r>
            <a:r>
              <a:rPr lang="cs-CZ" sz="2000" dirty="0"/>
              <a:t> </a:t>
            </a:r>
            <a:r>
              <a:rPr lang="cs-CZ" sz="2000" dirty="0" err="1"/>
              <a:t>liberal</a:t>
            </a:r>
            <a:r>
              <a:rPr lang="cs-CZ" sz="2000" dirty="0"/>
              <a:t> and </a:t>
            </a:r>
            <a:r>
              <a:rPr lang="cs-CZ" sz="2000" dirty="0" err="1"/>
              <a:t>representative</a:t>
            </a:r>
            <a:r>
              <a:rPr lang="cs-CZ" sz="2000" dirty="0"/>
              <a:t> </a:t>
            </a:r>
            <a:r>
              <a:rPr lang="cs-CZ" sz="2000" dirty="0" err="1"/>
              <a:t>democracy</a:t>
            </a:r>
            <a:endParaRPr lang="cs-CZ" sz="2000" dirty="0"/>
          </a:p>
          <a:p>
            <a:endParaRPr lang="en-US" sz="2000" dirty="0">
              <a:solidFill>
                <a:srgbClr val="FF0000"/>
              </a:solidFill>
            </a:endParaRPr>
          </a:p>
          <a:p>
            <a:r>
              <a:rPr lang="cs-CZ" sz="2000" dirty="0">
                <a:solidFill>
                  <a:srgbClr val="FF0000"/>
                </a:solidFill>
              </a:rPr>
              <a:t>As a </a:t>
            </a:r>
            <a:r>
              <a:rPr lang="cs-CZ" sz="2000" dirty="0" err="1">
                <a:solidFill>
                  <a:srgbClr val="FF0000"/>
                </a:solidFill>
              </a:rPr>
              <a:t>nation</a:t>
            </a:r>
            <a:r>
              <a:rPr lang="cs-CZ" sz="2000" dirty="0">
                <a:solidFill>
                  <a:srgbClr val="FF0000"/>
                </a:solidFill>
              </a:rPr>
              <a:t> </a:t>
            </a:r>
            <a:r>
              <a:rPr lang="cs-CZ" sz="2000" dirty="0"/>
              <a:t>– </a:t>
            </a:r>
            <a:r>
              <a:rPr lang="cs-CZ" sz="2000" dirty="0" err="1"/>
              <a:t>ethnos</a:t>
            </a:r>
            <a:r>
              <a:rPr lang="cs-CZ" sz="2000" dirty="0"/>
              <a:t>, </a:t>
            </a:r>
            <a:r>
              <a:rPr lang="cs-CZ" sz="2000" dirty="0" err="1"/>
              <a:t>populism</a:t>
            </a:r>
            <a:r>
              <a:rPr lang="cs-CZ" sz="2000" dirty="0"/>
              <a:t> = </a:t>
            </a:r>
            <a:r>
              <a:rPr lang="cs-CZ" sz="2000" dirty="0" err="1"/>
              <a:t>nationalism</a:t>
            </a:r>
            <a:r>
              <a:rPr lang="cs-CZ" sz="2000" dirty="0"/>
              <a:t> (?), vs. </a:t>
            </a:r>
            <a:r>
              <a:rPr lang="cs-CZ" sz="2000" dirty="0" err="1"/>
              <a:t>foreigners</a:t>
            </a:r>
            <a:r>
              <a:rPr lang="cs-CZ" sz="2000" dirty="0"/>
              <a:t>, </a:t>
            </a:r>
            <a:r>
              <a:rPr lang="cs-CZ" sz="2000" dirty="0" err="1"/>
              <a:t>immigrants</a:t>
            </a:r>
            <a:r>
              <a:rPr lang="cs-CZ" sz="2000" dirty="0"/>
              <a:t> </a:t>
            </a:r>
            <a:r>
              <a:rPr lang="cs-CZ" sz="2000" dirty="0" err="1"/>
              <a:t>etc</a:t>
            </a:r>
            <a:r>
              <a:rPr lang="cs-CZ" sz="2000" dirty="0"/>
              <a:t>.</a:t>
            </a:r>
          </a:p>
          <a:p>
            <a:endParaRPr lang="en-US" sz="2000" dirty="0">
              <a:solidFill>
                <a:srgbClr val="FF0000"/>
              </a:solidFill>
            </a:endParaRPr>
          </a:p>
          <a:p>
            <a:r>
              <a:rPr lang="cs-CZ" sz="2000" dirty="0">
                <a:solidFill>
                  <a:srgbClr val="FF0000"/>
                </a:solidFill>
              </a:rPr>
              <a:t>As a </a:t>
            </a:r>
            <a:r>
              <a:rPr lang="cs-CZ" sz="2000" dirty="0" err="1">
                <a:solidFill>
                  <a:srgbClr val="FF0000"/>
                </a:solidFill>
              </a:rPr>
              <a:t>class</a:t>
            </a:r>
            <a:r>
              <a:rPr lang="cs-CZ" sz="2000" dirty="0">
                <a:solidFill>
                  <a:srgbClr val="FF0000"/>
                </a:solidFill>
              </a:rPr>
              <a:t> </a:t>
            </a:r>
            <a:r>
              <a:rPr lang="cs-CZ" sz="2000" dirty="0"/>
              <a:t>– </a:t>
            </a:r>
            <a:r>
              <a:rPr lang="en-US" sz="2000" dirty="0"/>
              <a:t>‘</a:t>
            </a:r>
            <a:r>
              <a:rPr lang="cs-CZ" sz="2000" dirty="0" err="1"/>
              <a:t>working</a:t>
            </a:r>
            <a:r>
              <a:rPr lang="cs-CZ" sz="2000" dirty="0"/>
              <a:t> </a:t>
            </a:r>
            <a:r>
              <a:rPr lang="cs-CZ" sz="2000" dirty="0" err="1"/>
              <a:t>people</a:t>
            </a:r>
            <a:r>
              <a:rPr lang="en-US" sz="2000" dirty="0"/>
              <a:t>’</a:t>
            </a:r>
            <a:r>
              <a:rPr lang="cs-CZ" sz="2000" dirty="0"/>
              <a:t>, </a:t>
            </a:r>
            <a:r>
              <a:rPr lang="cs-CZ" sz="2000" dirty="0" err="1"/>
              <a:t>the</a:t>
            </a:r>
            <a:r>
              <a:rPr lang="cs-CZ" sz="2000" dirty="0"/>
              <a:t> </a:t>
            </a:r>
            <a:r>
              <a:rPr lang="en-US" sz="2000" dirty="0"/>
              <a:t>‘</a:t>
            </a:r>
            <a:r>
              <a:rPr lang="cs-CZ" sz="2000" dirty="0"/>
              <a:t>99 per cent</a:t>
            </a:r>
            <a:r>
              <a:rPr lang="en-US" sz="2000" dirty="0"/>
              <a:t>’</a:t>
            </a:r>
            <a:r>
              <a:rPr lang="cs-CZ" sz="2000" dirty="0"/>
              <a:t> vs. </a:t>
            </a:r>
            <a:r>
              <a:rPr lang="en-US" sz="2000" dirty="0"/>
              <a:t>‘</a:t>
            </a:r>
            <a:r>
              <a:rPr lang="cs-CZ" sz="2000" dirty="0" err="1"/>
              <a:t>the</a:t>
            </a:r>
            <a:r>
              <a:rPr lang="cs-CZ" sz="2000" dirty="0"/>
              <a:t> </a:t>
            </a:r>
            <a:r>
              <a:rPr lang="cs-CZ" sz="2000" dirty="0" err="1"/>
              <a:t>rich</a:t>
            </a:r>
            <a:r>
              <a:rPr lang="en-US" sz="2000" dirty="0"/>
              <a:t>’</a:t>
            </a:r>
            <a:r>
              <a:rPr lang="cs-CZ" sz="2000" dirty="0"/>
              <a:t>, </a:t>
            </a:r>
            <a:r>
              <a:rPr lang="cs-CZ" sz="2000" dirty="0" err="1"/>
              <a:t>the</a:t>
            </a:r>
            <a:r>
              <a:rPr lang="cs-CZ" sz="2000" dirty="0"/>
              <a:t> </a:t>
            </a:r>
            <a:r>
              <a:rPr lang="en-US" sz="2000" dirty="0"/>
              <a:t>‘</a:t>
            </a:r>
            <a:r>
              <a:rPr lang="cs-CZ" sz="2000" dirty="0"/>
              <a:t>1 per cent</a:t>
            </a:r>
            <a:r>
              <a:rPr lang="en-US" sz="2000" dirty="0"/>
              <a:t>’</a:t>
            </a:r>
            <a:r>
              <a:rPr lang="cs-CZ" sz="2000" dirty="0"/>
              <a:t>, </a:t>
            </a:r>
            <a:r>
              <a:rPr lang="cs-CZ" sz="2000" dirty="0" err="1"/>
              <a:t>exploitation</a:t>
            </a:r>
            <a:r>
              <a:rPr lang="cs-CZ" sz="2000" dirty="0"/>
              <a:t> </a:t>
            </a:r>
            <a:r>
              <a:rPr lang="cs-CZ" sz="2000" dirty="0" err="1"/>
              <a:t>the</a:t>
            </a:r>
            <a:r>
              <a:rPr lang="cs-CZ" sz="2000" dirty="0"/>
              <a:t> </a:t>
            </a:r>
            <a:r>
              <a:rPr lang="cs-CZ" sz="2000" dirty="0" err="1"/>
              <a:t>lower</a:t>
            </a:r>
            <a:r>
              <a:rPr lang="cs-CZ" sz="2000" dirty="0"/>
              <a:t> </a:t>
            </a:r>
            <a:r>
              <a:rPr lang="cs-CZ" sz="2000" dirty="0" err="1"/>
              <a:t>class</a:t>
            </a:r>
            <a:endParaRPr lang="en-US" sz="2000" dirty="0"/>
          </a:p>
          <a:p>
            <a:endParaRPr lang="en-US" sz="2000" dirty="0"/>
          </a:p>
          <a:p>
            <a:r>
              <a:rPr lang="en-US" sz="2000" dirty="0"/>
              <a:t>BUT related to the host ideology </a:t>
            </a:r>
            <a:r>
              <a:rPr lang="cs-CZ" sz="2000" dirty="0"/>
              <a:t>(</a:t>
            </a:r>
            <a:r>
              <a:rPr lang="cs-CZ" sz="2000" dirty="0" err="1"/>
              <a:t>see</a:t>
            </a:r>
            <a:r>
              <a:rPr lang="cs-CZ" sz="2000" dirty="0"/>
              <a:t> </a:t>
            </a:r>
            <a:r>
              <a:rPr lang="cs-CZ" sz="2000" dirty="0" err="1"/>
              <a:t>later</a:t>
            </a:r>
            <a:r>
              <a:rPr lang="cs-CZ" sz="2000" dirty="0"/>
              <a:t>) </a:t>
            </a: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14</a:t>
            </a:fld>
            <a:endParaRPr lang="cs-CZ"/>
          </a:p>
        </p:txBody>
      </p:sp>
    </p:spTree>
    <p:extLst>
      <p:ext uri="{BB962C8B-B14F-4D97-AF65-F5344CB8AC3E}">
        <p14:creationId xmlns:p14="http://schemas.microsoft.com/office/powerpoint/2010/main" val="147163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207520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en-US" dirty="0"/>
              <a:t>D</a:t>
            </a:r>
            <a:r>
              <a:rPr lang="cs-CZ" dirty="0"/>
              <a:t>E</a:t>
            </a:r>
            <a:r>
              <a:rPr lang="en-US" dirty="0"/>
              <a:t>NIGRATION OF THE ELITES</a:t>
            </a:r>
            <a:endParaRPr lang="cs-CZ" dirty="0"/>
          </a:p>
        </p:txBody>
      </p:sp>
      <p:sp>
        <p:nvSpPr>
          <p:cNvPr id="2" name="Zástupný symbol pro obsah 1"/>
          <p:cNvSpPr>
            <a:spLocks noGrp="1"/>
          </p:cNvSpPr>
          <p:nvPr>
            <p:ph idx="1"/>
          </p:nvPr>
        </p:nvSpPr>
        <p:spPr/>
        <p:txBody>
          <a:bodyPr>
            <a:normAutofit/>
          </a:bodyPr>
          <a:lstStyle/>
          <a:p>
            <a:r>
              <a:rPr lang="en-US" sz="2400" dirty="0"/>
              <a:t>Establishment</a:t>
            </a:r>
            <a:r>
              <a:rPr lang="cs-CZ" sz="2400" dirty="0"/>
              <a:t>/</a:t>
            </a:r>
            <a:r>
              <a:rPr lang="cs-CZ" sz="2400" dirty="0" err="1"/>
              <a:t>elites</a:t>
            </a:r>
            <a:r>
              <a:rPr lang="en-US" sz="2400" dirty="0"/>
              <a:t> as a collective, monolithic entity</a:t>
            </a:r>
          </a:p>
          <a:p>
            <a:r>
              <a:rPr lang="cs-CZ" sz="2400" dirty="0"/>
              <a:t>C</a:t>
            </a:r>
            <a:r>
              <a:rPr lang="en-US" sz="2400" dirty="0" err="1"/>
              <a:t>riticism</a:t>
            </a:r>
            <a:r>
              <a:rPr lang="en-US" sz="2400" dirty="0"/>
              <a:t> targeting </a:t>
            </a:r>
            <a:r>
              <a:rPr lang="cs-CZ" sz="2400" i="1" dirty="0" err="1"/>
              <a:t>all</a:t>
            </a:r>
            <a:r>
              <a:rPr lang="cs-CZ" sz="2400" i="1" dirty="0"/>
              <a:t> </a:t>
            </a:r>
            <a:r>
              <a:rPr lang="cs-CZ" sz="2400" i="1" dirty="0" err="1"/>
              <a:t>the</a:t>
            </a:r>
            <a:r>
              <a:rPr lang="cs-CZ" sz="2400" i="1" dirty="0"/>
              <a:t> </a:t>
            </a:r>
            <a:r>
              <a:rPr lang="cs-CZ" sz="2400" i="1" dirty="0" err="1"/>
              <a:t>established</a:t>
            </a:r>
            <a:r>
              <a:rPr lang="cs-CZ" sz="2400" i="1" dirty="0"/>
              <a:t> </a:t>
            </a:r>
            <a:r>
              <a:rPr lang="cs-CZ" sz="2400" i="1" dirty="0" err="1"/>
              <a:t>actors</a:t>
            </a:r>
            <a:endParaRPr lang="cs-CZ" sz="2400" i="1" dirty="0"/>
          </a:p>
          <a:p>
            <a:endParaRPr lang="cs-CZ" sz="2400" dirty="0"/>
          </a:p>
          <a:p>
            <a:r>
              <a:rPr lang="en-US" sz="2400" dirty="0"/>
              <a:t>Political parties, businessmen, ‘the rich’, </a:t>
            </a:r>
            <a:r>
              <a:rPr lang="cs-CZ" sz="2400" dirty="0"/>
              <a:t>oligarch</a:t>
            </a:r>
            <a:r>
              <a:rPr lang="en-US" sz="2400" dirty="0"/>
              <a:t>y</a:t>
            </a:r>
            <a:r>
              <a:rPr lang="cs-CZ" sz="2400" dirty="0"/>
              <a:t>, </a:t>
            </a:r>
            <a:r>
              <a:rPr lang="en-US" sz="2400" dirty="0"/>
              <a:t>the ‘1 per cent’, ‘</a:t>
            </a:r>
            <a:r>
              <a:rPr lang="en-US" sz="2400" dirty="0" err="1"/>
              <a:t>champaigne</a:t>
            </a:r>
            <a:r>
              <a:rPr lang="en-US" sz="2400" dirty="0"/>
              <a:t>/drinkers’</a:t>
            </a:r>
            <a:r>
              <a:rPr lang="cs-CZ" sz="2400" dirty="0"/>
              <a:t>, </a:t>
            </a:r>
            <a:r>
              <a:rPr lang="en-US" sz="2400" dirty="0"/>
              <a:t>“latte-drinking, sushi-eating, Volvo-driving, New York Times-reading, Hollywood-loving” liberal elite</a:t>
            </a:r>
            <a:r>
              <a:rPr lang="cs-CZ" sz="2400" dirty="0"/>
              <a:t>s</a:t>
            </a:r>
            <a:r>
              <a:rPr lang="en-US" sz="2400" dirty="0"/>
              <a:t> …</a:t>
            </a:r>
            <a:r>
              <a:rPr lang="cs-CZ" sz="2400" dirty="0"/>
              <a:t>“</a:t>
            </a:r>
            <a:endParaRPr lang="en-US" sz="2400" dirty="0"/>
          </a:p>
          <a:p>
            <a:pPr eaLnBrk="1" hangingPunct="1"/>
            <a:r>
              <a:rPr lang="en-US" sz="2400" dirty="0"/>
              <a:t>Particular interests which are in opposition to the interests of the people</a:t>
            </a:r>
          </a:p>
          <a:p>
            <a:pPr eaLnBrk="1" hangingPunct="1"/>
            <a:r>
              <a:rPr lang="en-US" sz="2400" dirty="0"/>
              <a:t>Sabotaging the interests and democratic rights of the people</a:t>
            </a:r>
            <a:endParaRPr lang="cs-CZ" sz="2400" dirty="0"/>
          </a:p>
          <a:p>
            <a:pPr eaLnBrk="1" hangingPunct="1"/>
            <a:r>
              <a:rPr lang="cs-CZ" sz="2400" dirty="0" err="1"/>
              <a:t>Beyond</a:t>
            </a:r>
            <a:r>
              <a:rPr lang="cs-CZ" sz="2400" dirty="0"/>
              <a:t> </a:t>
            </a:r>
            <a:r>
              <a:rPr lang="cs-CZ" sz="2400" dirty="0" err="1"/>
              <a:t>the</a:t>
            </a:r>
            <a:r>
              <a:rPr lang="cs-CZ" sz="2400" dirty="0"/>
              <a:t> </a:t>
            </a:r>
            <a:r>
              <a:rPr lang="cs-CZ" sz="2400" dirty="0" err="1"/>
              <a:t>usual</a:t>
            </a:r>
            <a:r>
              <a:rPr lang="cs-CZ" sz="2400" dirty="0"/>
              <a:t> </a:t>
            </a:r>
            <a:r>
              <a:rPr lang="cs-CZ" sz="2400" dirty="0" err="1"/>
              <a:t>opposition</a:t>
            </a:r>
            <a:endParaRPr lang="cs-CZ" sz="2400" dirty="0"/>
          </a:p>
          <a:p>
            <a:pPr eaLnBrk="1" hangingPunct="1"/>
            <a:endParaRPr lang="en-US"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spTree>
    <p:extLst>
      <p:ext uri="{BB962C8B-B14F-4D97-AF65-F5344CB8AC3E}">
        <p14:creationId xmlns:p14="http://schemas.microsoft.com/office/powerpoint/2010/main" val="2508921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spTree>
    <p:extLst>
      <p:ext uri="{BB962C8B-B14F-4D97-AF65-F5344CB8AC3E}">
        <p14:creationId xmlns:p14="http://schemas.microsoft.com/office/powerpoint/2010/main" val="3519024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spTree>
    <p:extLst>
      <p:ext uri="{BB962C8B-B14F-4D97-AF65-F5344CB8AC3E}">
        <p14:creationId xmlns:p14="http://schemas.microsoft.com/office/powerpoint/2010/main" val="250167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Aims</a:t>
            </a:r>
            <a:r>
              <a:rPr lang="cs-CZ" dirty="0"/>
              <a:t> </a:t>
            </a:r>
            <a:r>
              <a:rPr lang="cs-CZ" dirty="0" err="1"/>
              <a:t>of</a:t>
            </a:r>
            <a:r>
              <a:rPr lang="cs-CZ" dirty="0"/>
              <a:t> </a:t>
            </a:r>
            <a:r>
              <a:rPr lang="cs-CZ" dirty="0" err="1"/>
              <a:t>the</a:t>
            </a:r>
            <a:r>
              <a:rPr lang="cs-CZ" dirty="0"/>
              <a:t> </a:t>
            </a:r>
            <a:r>
              <a:rPr lang="cs-CZ" dirty="0" err="1"/>
              <a:t>lecture</a:t>
            </a:r>
            <a:endParaRPr lang="cs-CZ" dirty="0"/>
          </a:p>
        </p:txBody>
      </p:sp>
      <p:sp>
        <p:nvSpPr>
          <p:cNvPr id="3" name="Zástupný symbol pro obsah 2"/>
          <p:cNvSpPr>
            <a:spLocks noGrp="1"/>
          </p:cNvSpPr>
          <p:nvPr>
            <p:ph idx="1"/>
          </p:nvPr>
        </p:nvSpPr>
        <p:spPr/>
        <p:txBody>
          <a:bodyPr/>
          <a:lstStyle/>
          <a:p>
            <a:endParaRPr lang="cs-CZ" dirty="0"/>
          </a:p>
          <a:p>
            <a:r>
              <a:rPr lang="cs-CZ" dirty="0" err="1"/>
              <a:t>Explain</a:t>
            </a:r>
            <a:r>
              <a:rPr lang="cs-CZ" dirty="0"/>
              <a:t> </a:t>
            </a:r>
            <a:r>
              <a:rPr lang="cs-CZ" dirty="0" err="1"/>
              <a:t>the</a:t>
            </a:r>
            <a:r>
              <a:rPr lang="cs-CZ" dirty="0"/>
              <a:t> </a:t>
            </a:r>
            <a:r>
              <a:rPr lang="cs-CZ" dirty="0" err="1"/>
              <a:t>core</a:t>
            </a:r>
            <a:r>
              <a:rPr lang="cs-CZ" dirty="0"/>
              <a:t> </a:t>
            </a:r>
            <a:r>
              <a:rPr lang="cs-CZ" dirty="0" err="1"/>
              <a:t>features</a:t>
            </a:r>
            <a:r>
              <a:rPr lang="cs-CZ" dirty="0"/>
              <a:t> </a:t>
            </a:r>
            <a:r>
              <a:rPr lang="cs-CZ" dirty="0" err="1"/>
              <a:t>of</a:t>
            </a:r>
            <a:r>
              <a:rPr lang="cs-CZ" dirty="0"/>
              <a:t> </a:t>
            </a:r>
            <a:r>
              <a:rPr lang="cs-CZ" dirty="0" err="1"/>
              <a:t>populism</a:t>
            </a:r>
            <a:r>
              <a:rPr lang="cs-CZ" dirty="0"/>
              <a:t> as a </a:t>
            </a:r>
            <a:r>
              <a:rPr lang="cs-CZ" dirty="0" err="1"/>
              <a:t>distinctive</a:t>
            </a:r>
            <a:r>
              <a:rPr lang="cs-CZ" dirty="0"/>
              <a:t> </a:t>
            </a:r>
            <a:r>
              <a:rPr lang="cs-CZ" dirty="0" err="1"/>
              <a:t>concept</a:t>
            </a:r>
            <a:r>
              <a:rPr lang="cs-CZ" dirty="0"/>
              <a:t> (= as a </a:t>
            </a:r>
            <a:r>
              <a:rPr lang="cs-CZ" dirty="0" err="1"/>
              <a:t>thin</a:t>
            </a:r>
            <a:r>
              <a:rPr lang="cs-CZ" dirty="0"/>
              <a:t> ideology)</a:t>
            </a:r>
          </a:p>
          <a:p>
            <a:endParaRPr lang="cs-CZ" dirty="0"/>
          </a:p>
          <a:p>
            <a:endParaRPr lang="cs-CZ" dirty="0"/>
          </a:p>
          <a:p>
            <a:pPr marL="0" indent="0">
              <a:buNone/>
            </a:pPr>
            <a:endParaRPr lang="cs-CZ" dirty="0"/>
          </a:p>
          <a:p>
            <a:endParaRPr lang="cs-CZ" dirty="0"/>
          </a:p>
          <a:p>
            <a:r>
              <a:rPr lang="cs-CZ" dirty="0" err="1"/>
              <a:t>Define</a:t>
            </a:r>
            <a:r>
              <a:rPr lang="cs-CZ" dirty="0"/>
              <a:t> </a:t>
            </a:r>
            <a:r>
              <a:rPr lang="cs-CZ" dirty="0" err="1"/>
              <a:t>different</a:t>
            </a:r>
            <a:r>
              <a:rPr lang="cs-CZ" dirty="0"/>
              <a:t> </a:t>
            </a:r>
            <a:r>
              <a:rPr lang="cs-CZ" dirty="0" err="1"/>
              <a:t>types</a:t>
            </a:r>
            <a:r>
              <a:rPr lang="cs-CZ" dirty="0"/>
              <a:t> </a:t>
            </a:r>
            <a:r>
              <a:rPr lang="cs-CZ" dirty="0" err="1"/>
              <a:t>of</a:t>
            </a:r>
            <a:r>
              <a:rPr lang="cs-CZ" dirty="0"/>
              <a:t> </a:t>
            </a:r>
            <a:r>
              <a:rPr lang="cs-CZ" dirty="0" err="1"/>
              <a:t>populism</a:t>
            </a:r>
            <a:endParaRPr lang="cs-CZ" dirty="0"/>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a:t>
            </a:fld>
            <a:endParaRPr lang="cs-CZ"/>
          </a:p>
        </p:txBody>
      </p:sp>
    </p:spTree>
    <p:extLst>
      <p:ext uri="{BB962C8B-B14F-4D97-AF65-F5344CB8AC3E}">
        <p14:creationId xmlns:p14="http://schemas.microsoft.com/office/powerpoint/2010/main" val="192214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300" cap="all" dirty="0" err="1"/>
              <a:t>The</a:t>
            </a:r>
            <a:r>
              <a:rPr lang="cs-CZ" sz="3300" cap="all" dirty="0"/>
              <a:t> </a:t>
            </a:r>
            <a:r>
              <a:rPr lang="cs-CZ" sz="3300" cap="all" dirty="0" err="1"/>
              <a:t>antagonistic</a:t>
            </a:r>
            <a:r>
              <a:rPr lang="cs-CZ" sz="3300" cap="all" dirty="0"/>
              <a:t> </a:t>
            </a:r>
            <a:r>
              <a:rPr lang="cs-CZ" sz="3300" cap="all" dirty="0" err="1"/>
              <a:t>relationship</a:t>
            </a:r>
            <a:r>
              <a:rPr lang="cs-CZ" sz="3300" cap="all" dirty="0"/>
              <a:t> </a:t>
            </a:r>
            <a:r>
              <a:rPr lang="cs-CZ" sz="3300" cap="all" dirty="0" err="1"/>
              <a:t>between</a:t>
            </a:r>
            <a:r>
              <a:rPr lang="cs-CZ" sz="3300" cap="all" dirty="0"/>
              <a:t> </a:t>
            </a:r>
            <a:r>
              <a:rPr lang="cs-CZ" sz="3300" cap="all" dirty="0" err="1"/>
              <a:t>the</a:t>
            </a:r>
            <a:r>
              <a:rPr lang="cs-CZ" sz="3300" cap="all" dirty="0"/>
              <a:t> </a:t>
            </a:r>
            <a:r>
              <a:rPr lang="cs-CZ" sz="3300" cap="all" dirty="0" err="1"/>
              <a:t>people</a:t>
            </a:r>
            <a:r>
              <a:rPr lang="cs-CZ" sz="3300" cap="all" dirty="0"/>
              <a:t> and </a:t>
            </a:r>
            <a:r>
              <a:rPr lang="cs-CZ" sz="3300" cap="all" dirty="0" err="1"/>
              <a:t>the</a:t>
            </a:r>
            <a:r>
              <a:rPr lang="cs-CZ" sz="3300" cap="all" dirty="0"/>
              <a:t> </a:t>
            </a:r>
            <a:r>
              <a:rPr lang="cs-CZ" sz="3300" cap="all" dirty="0" err="1"/>
              <a:t>elite</a:t>
            </a:r>
            <a:endParaRPr lang="cs-CZ" dirty="0"/>
          </a:p>
        </p:txBody>
      </p:sp>
      <p:sp>
        <p:nvSpPr>
          <p:cNvPr id="2" name="Zástupný symbol pro obsah 1"/>
          <p:cNvSpPr>
            <a:spLocks noGrp="1"/>
          </p:cNvSpPr>
          <p:nvPr>
            <p:ph idx="1"/>
          </p:nvPr>
        </p:nvSpPr>
        <p:spPr/>
        <p:txBody>
          <a:bodyPr>
            <a:normAutofit lnSpcReduction="10000"/>
          </a:bodyPr>
          <a:lstStyle/>
          <a:p>
            <a:r>
              <a:rPr lang="cs-CZ" sz="2400" dirty="0" err="1"/>
              <a:t>Manichaean</a:t>
            </a:r>
            <a:r>
              <a:rPr lang="cs-CZ" sz="2400" dirty="0"/>
              <a:t> </a:t>
            </a:r>
            <a:r>
              <a:rPr lang="cs-CZ" sz="2400" dirty="0" err="1"/>
              <a:t>view</a:t>
            </a:r>
            <a:r>
              <a:rPr lang="cs-CZ" sz="2400" dirty="0"/>
              <a:t> (</a:t>
            </a:r>
            <a:r>
              <a:rPr lang="cs-CZ" sz="2400" i="1" dirty="0" err="1">
                <a:solidFill>
                  <a:srgbClr val="FF0000"/>
                </a:solidFill>
              </a:rPr>
              <a:t>moral</a:t>
            </a:r>
            <a:r>
              <a:rPr lang="cs-CZ" sz="2400" i="1" dirty="0">
                <a:solidFill>
                  <a:srgbClr val="FF0000"/>
                </a:solidFill>
              </a:rPr>
              <a:t> </a:t>
            </a:r>
            <a:r>
              <a:rPr lang="cs-CZ" sz="2400" i="1" dirty="0" err="1">
                <a:solidFill>
                  <a:srgbClr val="FF0000"/>
                </a:solidFill>
              </a:rPr>
              <a:t>dimension</a:t>
            </a:r>
            <a:r>
              <a:rPr lang="cs-CZ" sz="2400" dirty="0"/>
              <a:t>, normative </a:t>
            </a:r>
            <a:r>
              <a:rPr lang="cs-CZ" sz="2400" dirty="0" err="1"/>
              <a:t>outlook</a:t>
            </a:r>
            <a:r>
              <a:rPr lang="cs-CZ" sz="2400" dirty="0"/>
              <a:t>)</a:t>
            </a:r>
          </a:p>
          <a:p>
            <a:r>
              <a:rPr lang="cs-CZ" sz="2400" dirty="0" err="1"/>
              <a:t>The</a:t>
            </a:r>
            <a:r>
              <a:rPr lang="cs-CZ" sz="2400" dirty="0"/>
              <a:t> </a:t>
            </a:r>
            <a:r>
              <a:rPr lang="cs-CZ" sz="2400" i="1" dirty="0" err="1"/>
              <a:t>good</a:t>
            </a:r>
            <a:r>
              <a:rPr lang="en-US" sz="2400" dirty="0"/>
              <a:t> (‘pure’)</a:t>
            </a:r>
            <a:r>
              <a:rPr lang="cs-CZ" sz="2400" dirty="0"/>
              <a:t> </a:t>
            </a:r>
            <a:r>
              <a:rPr lang="cs-CZ" sz="2400" dirty="0" err="1"/>
              <a:t>people</a:t>
            </a:r>
            <a:r>
              <a:rPr lang="cs-CZ" sz="2400" dirty="0"/>
              <a:t> </a:t>
            </a:r>
            <a:r>
              <a:rPr lang="cs-CZ" sz="2400" dirty="0" err="1"/>
              <a:t>and</a:t>
            </a:r>
            <a:r>
              <a:rPr lang="cs-CZ" sz="2400" dirty="0"/>
              <a:t> </a:t>
            </a:r>
            <a:r>
              <a:rPr lang="cs-CZ" sz="2400" dirty="0" err="1"/>
              <a:t>the</a:t>
            </a:r>
            <a:r>
              <a:rPr lang="cs-CZ" sz="2400" dirty="0"/>
              <a:t> </a:t>
            </a:r>
            <a:r>
              <a:rPr lang="cs-CZ" sz="2400" i="1" dirty="0" err="1"/>
              <a:t>bad</a:t>
            </a:r>
            <a:r>
              <a:rPr lang="cs-CZ" sz="2400" i="1" dirty="0"/>
              <a:t> </a:t>
            </a:r>
            <a:r>
              <a:rPr lang="cs-CZ" sz="2400" dirty="0" err="1"/>
              <a:t>elite</a:t>
            </a:r>
            <a:endParaRPr lang="cs-CZ" sz="2400" dirty="0"/>
          </a:p>
          <a:p>
            <a:r>
              <a:rPr lang="cs-CZ" sz="2400" dirty="0" err="1"/>
              <a:t>People</a:t>
            </a:r>
            <a:r>
              <a:rPr lang="cs-CZ" sz="2400" dirty="0"/>
              <a:t> </a:t>
            </a:r>
            <a:r>
              <a:rPr lang="cs-CZ" sz="2400" dirty="0" err="1"/>
              <a:t>betrayed</a:t>
            </a:r>
            <a:r>
              <a:rPr lang="cs-CZ" sz="2400" dirty="0"/>
              <a:t> by </a:t>
            </a:r>
            <a:r>
              <a:rPr lang="cs-CZ" sz="2400" dirty="0" err="1"/>
              <a:t>the</a:t>
            </a:r>
            <a:r>
              <a:rPr lang="cs-CZ" sz="2400" dirty="0"/>
              <a:t> </a:t>
            </a:r>
            <a:r>
              <a:rPr lang="cs-CZ" sz="2400" dirty="0" err="1"/>
              <a:t>corrupt</a:t>
            </a:r>
            <a:r>
              <a:rPr lang="cs-CZ" sz="2400" dirty="0"/>
              <a:t> </a:t>
            </a:r>
            <a:r>
              <a:rPr lang="cs-CZ" sz="2400" dirty="0" err="1"/>
              <a:t>elite</a:t>
            </a:r>
            <a:endParaRPr lang="cs-CZ" sz="2400" dirty="0"/>
          </a:p>
          <a:p>
            <a:r>
              <a:rPr lang="en-US" sz="2400" dirty="0"/>
              <a:t>Alienation of the elite, people exploited by the elite</a:t>
            </a:r>
          </a:p>
          <a:p>
            <a:r>
              <a:rPr lang="en-US" sz="2400" dirty="0"/>
              <a:t>P. speak in the name of the ‘oppressed people’</a:t>
            </a:r>
          </a:p>
          <a:p>
            <a:r>
              <a:rPr lang="cs-CZ" sz="2400" dirty="0" err="1"/>
              <a:t>The</a:t>
            </a:r>
            <a:r>
              <a:rPr lang="cs-CZ" sz="2400" dirty="0"/>
              <a:t> </a:t>
            </a:r>
            <a:r>
              <a:rPr lang="cs-CZ" sz="2400" dirty="0" err="1"/>
              <a:t>chief</a:t>
            </a:r>
            <a:r>
              <a:rPr lang="cs-CZ" sz="2400" dirty="0"/>
              <a:t> </a:t>
            </a:r>
            <a:r>
              <a:rPr lang="cs-CZ" sz="2400" dirty="0" err="1"/>
              <a:t>social</a:t>
            </a:r>
            <a:r>
              <a:rPr lang="cs-CZ" sz="2400" dirty="0"/>
              <a:t> div</a:t>
            </a:r>
            <a:r>
              <a:rPr lang="en-US" sz="2400" dirty="0"/>
              <a:t>ide</a:t>
            </a:r>
            <a:r>
              <a:rPr lang="cs-CZ" sz="2400" dirty="0"/>
              <a:t> </a:t>
            </a:r>
            <a:r>
              <a:rPr lang="cs-CZ" sz="2400" dirty="0" err="1"/>
              <a:t>between</a:t>
            </a:r>
            <a:r>
              <a:rPr lang="cs-CZ" sz="2400" dirty="0"/>
              <a:t> </a:t>
            </a:r>
            <a:r>
              <a:rPr lang="cs-CZ" sz="2400" dirty="0" err="1"/>
              <a:t>the</a:t>
            </a:r>
            <a:r>
              <a:rPr lang="cs-CZ" sz="2400" dirty="0"/>
              <a:t> </a:t>
            </a:r>
            <a:r>
              <a:rPr lang="cs-CZ" sz="2400" dirty="0" err="1"/>
              <a:t>governing</a:t>
            </a:r>
            <a:r>
              <a:rPr lang="cs-CZ" sz="2400" dirty="0"/>
              <a:t> and </a:t>
            </a:r>
            <a:r>
              <a:rPr lang="cs-CZ" sz="2400" dirty="0" err="1"/>
              <a:t>the</a:t>
            </a:r>
            <a:r>
              <a:rPr lang="cs-CZ" sz="2400" dirty="0"/>
              <a:t> </a:t>
            </a:r>
            <a:r>
              <a:rPr lang="cs-CZ" sz="2400" dirty="0" err="1"/>
              <a:t>governed</a:t>
            </a:r>
            <a:r>
              <a:rPr lang="en-US" sz="2400" dirty="0"/>
              <a:t> </a:t>
            </a:r>
            <a:r>
              <a:rPr lang="cs-CZ" sz="2400" dirty="0"/>
              <a:t>– </a:t>
            </a:r>
            <a:r>
              <a:rPr lang="cs-CZ" sz="2400" dirty="0" err="1"/>
              <a:t>denial</a:t>
            </a:r>
            <a:r>
              <a:rPr lang="cs-CZ" sz="2400" dirty="0"/>
              <a:t> </a:t>
            </a:r>
            <a:r>
              <a:rPr lang="cs-CZ" sz="2400" dirty="0" err="1"/>
              <a:t>of</a:t>
            </a:r>
            <a:r>
              <a:rPr lang="cs-CZ" sz="2400" dirty="0"/>
              <a:t> </a:t>
            </a:r>
            <a:r>
              <a:rPr lang="cs-CZ" sz="2400" dirty="0" err="1"/>
              <a:t>the</a:t>
            </a:r>
            <a:r>
              <a:rPr lang="cs-CZ" sz="2400" dirty="0"/>
              <a:t> </a:t>
            </a:r>
            <a:r>
              <a:rPr lang="cs-CZ" sz="2400" dirty="0" err="1"/>
              <a:t>old</a:t>
            </a:r>
            <a:r>
              <a:rPr lang="cs-CZ" sz="2400" dirty="0"/>
              <a:t> </a:t>
            </a:r>
            <a:r>
              <a:rPr lang="cs-CZ" sz="2400" dirty="0" err="1"/>
              <a:t>cleavages</a:t>
            </a:r>
            <a:endParaRPr lang="cs-CZ" sz="2400" dirty="0"/>
          </a:p>
          <a:p>
            <a:r>
              <a:rPr lang="cs-CZ" sz="2400" dirty="0" err="1"/>
              <a:t>Aggresive</a:t>
            </a:r>
            <a:r>
              <a:rPr lang="cs-CZ" sz="2400" dirty="0"/>
              <a:t> and/</a:t>
            </a:r>
            <a:r>
              <a:rPr lang="cs-CZ" sz="2400" dirty="0" err="1"/>
              <a:t>or</a:t>
            </a:r>
            <a:r>
              <a:rPr lang="cs-CZ" sz="2400" dirty="0"/>
              <a:t> </a:t>
            </a:r>
            <a:r>
              <a:rPr lang="cs-CZ" sz="2400" dirty="0" err="1"/>
              <a:t>mocking</a:t>
            </a:r>
            <a:r>
              <a:rPr lang="cs-CZ" sz="2400" dirty="0"/>
              <a:t> </a:t>
            </a:r>
            <a:r>
              <a:rPr lang="cs-CZ" sz="2400" dirty="0" err="1"/>
              <a:t>rhetoric</a:t>
            </a:r>
            <a:r>
              <a:rPr lang="cs-CZ" sz="2400" dirty="0"/>
              <a:t> (</a:t>
            </a:r>
            <a:r>
              <a:rPr lang="en-US" sz="2400" dirty="0"/>
              <a:t>‘political class’, ‘dinosaurs’, ‘robber barons’</a:t>
            </a:r>
            <a:r>
              <a:rPr lang="cs-CZ" sz="2400" dirty="0"/>
              <a:t>, </a:t>
            </a:r>
            <a:r>
              <a:rPr lang="en-US" sz="2400" dirty="0"/>
              <a:t>‘thieves’, ‘oligarchy’, ‘godfathers’…)</a:t>
            </a:r>
          </a:p>
          <a:p>
            <a:r>
              <a:rPr lang="en-US" sz="2400" dirty="0"/>
              <a:t>Emphasis on the proclaimed crisis (elite</a:t>
            </a:r>
            <a:r>
              <a:rPr lang="cs-CZ" sz="2400" dirty="0"/>
              <a:t>s</a:t>
            </a:r>
            <a:r>
              <a:rPr lang="en-US" sz="2400" dirty="0"/>
              <a:t> blamed for it) - political, cultural, social</a:t>
            </a:r>
            <a:r>
              <a:rPr lang="cs-CZ" sz="2400" dirty="0"/>
              <a:t>, </a:t>
            </a:r>
            <a:r>
              <a:rPr lang="cs-CZ" sz="2400" dirty="0" err="1"/>
              <a:t>economic</a:t>
            </a:r>
            <a:endParaRPr lang="en-US" sz="2400" dirty="0"/>
          </a:p>
          <a:p>
            <a:endParaRPr lang="en-US"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20</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a:endCxn id="5" idx="4"/>
          </p:cNvCxnSpPr>
          <p:nvPr/>
        </p:nvCxnSpPr>
        <p:spPr bwMode="auto">
          <a:xfrm>
            <a:off x="1234440" y="3150624"/>
            <a:ext cx="5664708" cy="2219190"/>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45514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400" dirty="0"/>
              <a:t>THE IDEA OF POPULAR SOVEREIGNTY</a:t>
            </a:r>
          </a:p>
        </p:txBody>
      </p:sp>
      <p:sp>
        <p:nvSpPr>
          <p:cNvPr id="2" name="Zástupný symbol pro obsah 1"/>
          <p:cNvSpPr>
            <a:spLocks noGrp="1"/>
          </p:cNvSpPr>
          <p:nvPr>
            <p:ph idx="1"/>
          </p:nvPr>
        </p:nvSpPr>
        <p:spPr>
          <a:xfrm>
            <a:off x="467544" y="1340768"/>
            <a:ext cx="8229600" cy="4882356"/>
          </a:xfrm>
        </p:spPr>
        <p:txBody>
          <a:bodyPr/>
          <a:lstStyle/>
          <a:p>
            <a:endParaRPr lang="cs-CZ" sz="2400" dirty="0"/>
          </a:p>
          <a:p>
            <a:r>
              <a:rPr lang="cs-CZ" sz="2400" dirty="0" err="1"/>
              <a:t>Sovereignty</a:t>
            </a:r>
            <a:r>
              <a:rPr lang="cs-CZ" sz="2400" dirty="0"/>
              <a:t> </a:t>
            </a:r>
            <a:r>
              <a:rPr lang="cs-CZ" sz="2400" dirty="0" err="1"/>
              <a:t>taken</a:t>
            </a:r>
            <a:r>
              <a:rPr lang="cs-CZ" sz="2400" dirty="0"/>
              <a:t> </a:t>
            </a:r>
            <a:r>
              <a:rPr lang="cs-CZ" sz="2400" dirty="0" err="1"/>
              <a:t>away</a:t>
            </a:r>
            <a:r>
              <a:rPr lang="cs-CZ" sz="2400" dirty="0"/>
              <a:t> </a:t>
            </a:r>
            <a:r>
              <a:rPr lang="cs-CZ" sz="2400" dirty="0" err="1"/>
              <a:t>from</a:t>
            </a:r>
            <a:r>
              <a:rPr lang="en-US" sz="2400" dirty="0"/>
              <a:t> the people by the elite - against the representative democracy</a:t>
            </a:r>
            <a:r>
              <a:rPr lang="cs-CZ" sz="2400" dirty="0"/>
              <a:t> (</a:t>
            </a:r>
            <a:r>
              <a:rPr lang="cs-CZ" sz="2400" dirty="0" err="1"/>
              <a:t>next</a:t>
            </a:r>
            <a:r>
              <a:rPr lang="cs-CZ" sz="2400" dirty="0"/>
              <a:t> </a:t>
            </a:r>
            <a:r>
              <a:rPr lang="cs-CZ" sz="2400" dirty="0" err="1"/>
              <a:t>lecture</a:t>
            </a:r>
            <a:r>
              <a:rPr lang="cs-CZ" sz="2400" dirty="0"/>
              <a:t>)</a:t>
            </a:r>
            <a:endParaRPr lang="en-US" sz="2400" dirty="0"/>
          </a:p>
          <a:p>
            <a:pPr eaLnBrk="1" hangingPunct="1"/>
            <a:r>
              <a:rPr lang="en-US" sz="2400" dirty="0"/>
              <a:t>Often proponents of direct democracy (not a defining characteristic</a:t>
            </a:r>
            <a:r>
              <a:rPr lang="cs-CZ" sz="2400" dirty="0"/>
              <a:t> </a:t>
            </a:r>
            <a:r>
              <a:rPr lang="cs-CZ" sz="2400" dirty="0" err="1"/>
              <a:t>of</a:t>
            </a:r>
            <a:r>
              <a:rPr lang="cs-CZ" sz="2400" dirty="0"/>
              <a:t> p.</a:t>
            </a:r>
            <a:r>
              <a:rPr lang="en-US" sz="2400" dirty="0"/>
              <a:t>)</a:t>
            </a:r>
          </a:p>
          <a:p>
            <a:pPr eaLnBrk="1" hangingPunct="1"/>
            <a:r>
              <a:rPr lang="cs-CZ" sz="2400" dirty="0"/>
              <a:t>R</a:t>
            </a:r>
            <a:r>
              <a:rPr lang="en-US" sz="2400" dirty="0" err="1"/>
              <a:t>enewal</a:t>
            </a:r>
            <a:r>
              <a:rPr lang="en-US" sz="2400" dirty="0"/>
              <a:t> of the ‘distorted’ relationship between the elites and the people</a:t>
            </a:r>
          </a:p>
          <a:p>
            <a:r>
              <a:rPr lang="cs-CZ" sz="2400" dirty="0"/>
              <a:t>P</a:t>
            </a:r>
            <a:r>
              <a:rPr lang="en-US" sz="2400" dirty="0" err="1"/>
              <a:t>eople</a:t>
            </a:r>
            <a:r>
              <a:rPr lang="en-US" sz="2400" dirty="0"/>
              <a:t> are fully formed and self-aware</a:t>
            </a:r>
            <a:r>
              <a:rPr lang="cs-CZ" sz="2400" dirty="0"/>
              <a:t> (no </a:t>
            </a:r>
            <a:r>
              <a:rPr lang="cs-CZ" sz="2400" dirty="0" err="1"/>
              <a:t>need</a:t>
            </a:r>
            <a:r>
              <a:rPr lang="cs-CZ" sz="2400" dirty="0"/>
              <a:t> </a:t>
            </a:r>
            <a:r>
              <a:rPr lang="cs-CZ" sz="2400" dirty="0" err="1"/>
              <a:t>for</a:t>
            </a:r>
            <a:r>
              <a:rPr lang="cs-CZ" sz="2400" dirty="0"/>
              <a:t> </a:t>
            </a:r>
            <a:r>
              <a:rPr lang="cs-CZ" sz="2400" dirty="0" err="1"/>
              <a:t>incompetent</a:t>
            </a:r>
            <a:r>
              <a:rPr lang="cs-CZ" sz="2400" dirty="0"/>
              <a:t> </a:t>
            </a:r>
            <a:r>
              <a:rPr lang="cs-CZ" sz="2400" dirty="0" err="1"/>
              <a:t>political</a:t>
            </a:r>
            <a:r>
              <a:rPr lang="cs-CZ" sz="2400" dirty="0"/>
              <a:t> </a:t>
            </a:r>
            <a:r>
              <a:rPr lang="cs-CZ" sz="2400" dirty="0" err="1"/>
              <a:t>elites</a:t>
            </a:r>
            <a:r>
              <a:rPr lang="cs-CZ" sz="2400" dirty="0"/>
              <a:t>)</a:t>
            </a:r>
            <a:endParaRPr lang="en-US" sz="2400" dirty="0"/>
          </a:p>
          <a:p>
            <a:pPr eaLnBrk="1" hangingPunct="1"/>
            <a:r>
              <a:rPr lang="en-US" sz="2400" dirty="0"/>
              <a:t>‘common sense’ as the leading principle (‘votes for us are votes for common sense’</a:t>
            </a:r>
            <a:r>
              <a:rPr lang="cs-CZ" sz="2400" dirty="0"/>
              <a:t> – R. John (VV)</a:t>
            </a:r>
            <a:r>
              <a:rPr lang="en-US" sz="2400" dirty="0"/>
              <a:t>)</a:t>
            </a:r>
          </a:p>
          <a:p>
            <a:pPr eaLnBrk="1" hangingPunct="1">
              <a:defRPr/>
            </a:pPr>
            <a:r>
              <a:rPr lang="cs-CZ" sz="2400" dirty="0"/>
              <a:t>A</a:t>
            </a:r>
            <a:r>
              <a:rPr lang="en-US" sz="2400" dirty="0" err="1"/>
              <a:t>ll</a:t>
            </a:r>
            <a:r>
              <a:rPr lang="en-US" sz="2400" dirty="0"/>
              <a:t> representatives have to do is to listen to the </a:t>
            </a:r>
            <a:r>
              <a:rPr lang="en-US" sz="2400" i="1" dirty="0" err="1"/>
              <a:t>vox</a:t>
            </a:r>
            <a:r>
              <a:rPr lang="en-US" sz="2400" i="1" dirty="0"/>
              <a:t> </a:t>
            </a:r>
            <a:r>
              <a:rPr lang="en-US" sz="2400" i="1" dirty="0" err="1"/>
              <a:t>populi</a:t>
            </a:r>
            <a:endParaRPr lang="en-US" sz="2400" i="1" dirty="0"/>
          </a:p>
          <a:p>
            <a:pPr eaLnBrk="1" hangingPunct="1"/>
            <a:endParaRPr lang="en-US" sz="2800"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p:nvPr/>
        </p:nvCxnSpPr>
        <p:spPr bwMode="auto">
          <a:xfrm flipV="1">
            <a:off x="1234440" y="3135876"/>
            <a:ext cx="5984896" cy="14748"/>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3" name="Obrázek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4126" y="3911352"/>
            <a:ext cx="1678781" cy="1535906"/>
          </a:xfrm>
          <a:prstGeom prst="rect">
            <a:avLst/>
          </a:prstGeom>
        </p:spPr>
      </p:pic>
    </p:spTree>
    <p:extLst>
      <p:ext uri="{BB962C8B-B14F-4D97-AF65-F5344CB8AC3E}">
        <p14:creationId xmlns:p14="http://schemas.microsoft.com/office/powerpoint/2010/main" val="1508549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3" name="Nadpis 2"/>
          <p:cNvSpPr>
            <a:spLocks noGrp="1"/>
          </p:cNvSpPr>
          <p:nvPr>
            <p:ph type="title"/>
          </p:nvPr>
        </p:nvSpPr>
        <p:spPr>
          <a:xfrm>
            <a:off x="617709" y="2462411"/>
            <a:ext cx="7886700" cy="1325563"/>
          </a:xfrm>
        </p:spPr>
        <p:txBody>
          <a:bodyPr>
            <a:normAutofit/>
          </a:bodyPr>
          <a:lstStyle/>
          <a:p>
            <a:pPr algn="ctr"/>
            <a:r>
              <a:rPr lang="cs-CZ" sz="4000" dirty="0" err="1"/>
              <a:t>Types</a:t>
            </a:r>
            <a:r>
              <a:rPr lang="cs-CZ" sz="4000" dirty="0"/>
              <a:t> </a:t>
            </a:r>
            <a:r>
              <a:rPr lang="cs-CZ" sz="4000" dirty="0" err="1"/>
              <a:t>of</a:t>
            </a:r>
            <a:r>
              <a:rPr lang="cs-CZ" sz="4000" dirty="0"/>
              <a:t> </a:t>
            </a:r>
            <a:r>
              <a:rPr lang="cs-CZ" sz="4000" dirty="0" err="1"/>
              <a:t>populism</a:t>
            </a:r>
            <a:endParaRPr lang="cs-CZ" sz="4000" dirty="0"/>
          </a:p>
        </p:txBody>
      </p:sp>
      <p:sp>
        <p:nvSpPr>
          <p:cNvPr id="4" name="Zástupný symbol pro obsah 3"/>
          <p:cNvSpPr>
            <a:spLocks noGrp="1"/>
          </p:cNvSpPr>
          <p:nvPr>
            <p:ph idx="1"/>
          </p:nvPr>
        </p:nvSpPr>
        <p:spPr/>
        <p:txBody>
          <a:bodyPr/>
          <a:lstStyle/>
          <a:p>
            <a:endParaRPr lang="cs-CZ" dirty="0"/>
          </a:p>
        </p:txBody>
      </p:sp>
    </p:spTree>
    <p:extLst>
      <p:ext uri="{BB962C8B-B14F-4D97-AF65-F5344CB8AC3E}">
        <p14:creationId xmlns:p14="http://schemas.microsoft.com/office/powerpoint/2010/main" val="714799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3" name="Nadpis 2"/>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540000" y="1884589"/>
            <a:ext cx="5044372" cy="3104999"/>
          </a:xfrm>
        </p:spPr>
        <p:txBody>
          <a:bodyPr>
            <a:normAutofit/>
          </a:bodyPr>
          <a:lstStyle/>
          <a:p>
            <a:pPr>
              <a:lnSpc>
                <a:spcPct val="100000"/>
              </a:lnSpc>
              <a:spcBef>
                <a:spcPts val="450"/>
              </a:spcBef>
            </a:pPr>
            <a:r>
              <a:rPr lang="en-US" sz="2200" dirty="0">
                <a:solidFill>
                  <a:srgbClr val="FF0000"/>
                </a:solidFill>
              </a:rPr>
              <a:t>thin-cent</a:t>
            </a:r>
            <a:r>
              <a:rPr lang="cs-CZ" sz="2200" dirty="0">
                <a:solidFill>
                  <a:srgbClr val="FF0000"/>
                </a:solidFill>
              </a:rPr>
              <a:t>e</a:t>
            </a:r>
            <a:r>
              <a:rPr lang="en-US" sz="2200" dirty="0">
                <a:solidFill>
                  <a:srgbClr val="FF0000"/>
                </a:solidFill>
              </a:rPr>
              <a:t>red ideology </a:t>
            </a:r>
            <a:r>
              <a:rPr lang="cs-CZ" sz="2200" dirty="0"/>
              <a:t>(</a:t>
            </a:r>
            <a:r>
              <a:rPr lang="cs-CZ" sz="2200" dirty="0" err="1"/>
              <a:t>Freeden</a:t>
            </a:r>
            <a:r>
              <a:rPr lang="cs-CZ" sz="2200" dirty="0"/>
              <a:t> 1996)</a:t>
            </a:r>
            <a:endParaRPr lang="en-US" sz="2200" dirty="0"/>
          </a:p>
          <a:p>
            <a:pPr>
              <a:lnSpc>
                <a:spcPct val="100000"/>
              </a:lnSpc>
              <a:spcBef>
                <a:spcPts val="450"/>
              </a:spcBef>
            </a:pPr>
            <a:r>
              <a:rPr lang="cs-CZ" sz="2200" i="1" dirty="0" err="1"/>
              <a:t>Goes</a:t>
            </a:r>
            <a:r>
              <a:rPr lang="cs-CZ" sz="2200" i="1" dirty="0"/>
              <a:t> </a:t>
            </a:r>
            <a:r>
              <a:rPr lang="cs-CZ" sz="2200" i="1" dirty="0" err="1"/>
              <a:t>together</a:t>
            </a:r>
            <a:r>
              <a:rPr lang="cs-CZ" sz="2200" i="1" dirty="0"/>
              <a:t> </a:t>
            </a:r>
            <a:r>
              <a:rPr lang="en-US" sz="2200" dirty="0"/>
              <a:t>with other thin-centered o</a:t>
            </a:r>
            <a:r>
              <a:rPr lang="cs-CZ" sz="2200" dirty="0"/>
              <a:t>r</a:t>
            </a:r>
            <a:r>
              <a:rPr lang="en-US" sz="2200" dirty="0"/>
              <a:t> full blown ideologies</a:t>
            </a:r>
            <a:r>
              <a:rPr lang="cs-CZ" sz="2200" dirty="0"/>
              <a:t>:</a:t>
            </a:r>
          </a:p>
          <a:p>
            <a:pPr>
              <a:lnSpc>
                <a:spcPct val="100000"/>
              </a:lnSpc>
              <a:spcBef>
                <a:spcPts val="450"/>
              </a:spcBef>
            </a:pPr>
            <a:endParaRPr lang="cs-CZ" sz="2200" dirty="0"/>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right</a:t>
            </a:r>
            <a:r>
              <a:rPr lang="cs-CZ" sz="2200" dirty="0"/>
              <a:t> (Lega, </a:t>
            </a:r>
            <a:r>
              <a:rPr lang="cs-CZ" sz="2200" dirty="0" err="1"/>
              <a:t>National</a:t>
            </a:r>
            <a:r>
              <a:rPr lang="cs-CZ" sz="2200" dirty="0"/>
              <a:t> </a:t>
            </a:r>
            <a:r>
              <a:rPr lang="cs-CZ" sz="2200" dirty="0" err="1"/>
              <a:t>Rally</a:t>
            </a:r>
            <a:r>
              <a:rPr lang="cs-CZ" sz="2200" dirty="0"/>
              <a:t>, </a:t>
            </a:r>
            <a:r>
              <a:rPr lang="cs-CZ" sz="2200" dirty="0" err="1"/>
              <a:t>Bolsonaro</a:t>
            </a:r>
            <a:r>
              <a:rPr lang="cs-CZ" sz="2200" dirty="0"/>
              <a:t>) </a:t>
            </a:r>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left</a:t>
            </a:r>
            <a:r>
              <a:rPr lang="cs-CZ" sz="2200" dirty="0"/>
              <a:t> (</a:t>
            </a:r>
            <a:r>
              <a:rPr lang="cs-CZ" sz="2200" dirty="0" err="1"/>
              <a:t>Podemos</a:t>
            </a:r>
            <a:r>
              <a:rPr lang="cs-CZ" sz="2200" dirty="0"/>
              <a:t>, </a:t>
            </a:r>
            <a:r>
              <a:rPr lang="cs-CZ" sz="2200" dirty="0" err="1"/>
              <a:t>Syriza</a:t>
            </a:r>
            <a:r>
              <a:rPr lang="cs-CZ" sz="2200" dirty="0"/>
              <a:t>)</a:t>
            </a:r>
          </a:p>
          <a:p>
            <a:pPr>
              <a:lnSpc>
                <a:spcPct val="100000"/>
              </a:lnSpc>
              <a:spcBef>
                <a:spcPts val="450"/>
              </a:spcBef>
            </a:pPr>
            <a:r>
              <a:rPr lang="en-US" sz="2200" dirty="0"/>
              <a:t>Centrist populist parties </a:t>
            </a:r>
            <a:r>
              <a:rPr lang="cs-CZ" sz="2200" dirty="0"/>
              <a:t>(ANO, M5S)</a:t>
            </a:r>
          </a:p>
          <a:p>
            <a:endParaRPr lang="cs-CZ" sz="22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4372" y="2383215"/>
            <a:ext cx="3237313" cy="2107747"/>
          </a:xfrm>
          <a:prstGeom prst="rect">
            <a:avLst/>
          </a:prstGeom>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4371" y="2383213"/>
            <a:ext cx="3237313" cy="2107748"/>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4370" y="2164091"/>
            <a:ext cx="3559630" cy="2483935"/>
          </a:xfrm>
          <a:prstGeom prst="rect">
            <a:avLst/>
          </a:prstGeom>
        </p:spPr>
      </p:pic>
    </p:spTree>
    <p:extLst>
      <p:ext uri="{BB962C8B-B14F-4D97-AF65-F5344CB8AC3E}">
        <p14:creationId xmlns:p14="http://schemas.microsoft.com/office/powerpoint/2010/main" val="117807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2000"/>
                                        <p:tgtEl>
                                          <p:spTgt spid="5"/>
                                        </p:tgtEl>
                                      </p:cBhvr>
                                    </p:animEffect>
                                    <p:set>
                                      <p:cBhvr>
                                        <p:cTn id="11" dur="1" fill="hold">
                                          <p:stCondLst>
                                            <p:cond delay="1999"/>
                                          </p:stCondLst>
                                        </p:cTn>
                                        <p:tgtEl>
                                          <p:spTgt spid="5"/>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2000"/>
                                        <p:tgtEl>
                                          <p:spTgt spid="6"/>
                                        </p:tgtEl>
                                      </p:cBhvr>
                                    </p:animEffect>
                                    <p:set>
                                      <p:cBhvr>
                                        <p:cTn id="19" dur="1" fill="hold">
                                          <p:stCondLst>
                                            <p:cond delay="1999"/>
                                          </p:stCondLst>
                                        </p:cTn>
                                        <p:tgtEl>
                                          <p:spTgt spid="6"/>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3298" y="22527"/>
            <a:ext cx="7886700" cy="886193"/>
          </a:xfrm>
        </p:spPr>
        <p:txBody>
          <a:bodyPr>
            <a:normAutofit fontScale="90000"/>
          </a:bodyPr>
          <a:lstStyle/>
          <a:p>
            <a:r>
              <a:rPr lang="cs-CZ" dirty="0"/>
              <a:t>Typology </a:t>
            </a:r>
            <a:r>
              <a:rPr lang="cs-CZ" dirty="0" err="1"/>
              <a:t>of</a:t>
            </a:r>
            <a:r>
              <a:rPr lang="cs-CZ" dirty="0"/>
              <a:t> </a:t>
            </a:r>
            <a:r>
              <a:rPr lang="cs-CZ" dirty="0" err="1"/>
              <a:t>populism</a:t>
            </a:r>
            <a:r>
              <a:rPr lang="cs-CZ" dirty="0"/>
              <a:t> (</a:t>
            </a:r>
            <a:r>
              <a:rPr lang="cs-CZ" dirty="0" err="1"/>
              <a:t>based</a:t>
            </a:r>
            <a:r>
              <a:rPr lang="cs-CZ" dirty="0"/>
              <a:t> on </a:t>
            </a:r>
            <a:r>
              <a:rPr lang="cs-CZ" dirty="0" err="1"/>
              <a:t>Pauwels</a:t>
            </a:r>
            <a:r>
              <a:rPr lang="cs-CZ" dirty="0"/>
              <a:t> 2014; Havlík, </a:t>
            </a:r>
            <a:r>
              <a:rPr lang="cs-CZ" dirty="0" err="1"/>
              <a:t>Stanley</a:t>
            </a:r>
            <a:r>
              <a:rPr lang="cs-CZ" dirty="0"/>
              <a:t> 2015; </a:t>
            </a:r>
            <a:r>
              <a:rPr lang="cs-CZ" dirty="0" err="1"/>
              <a:t>modified</a:t>
            </a:r>
            <a:r>
              <a:rPr lang="cs-CZ" dirty="0"/>
              <a:t>)</a:t>
            </a:r>
            <a:endParaRPr lang="en-US"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738698971"/>
              </p:ext>
            </p:extLst>
          </p:nvPr>
        </p:nvGraphicFramePr>
        <p:xfrm>
          <a:off x="0" y="908720"/>
          <a:ext cx="9144000" cy="5619352"/>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663080">
                  <a:extLst>
                    <a:ext uri="{9D8B030D-6E8A-4147-A177-3AD203B41FA5}">
                      <a16:colId xmlns:a16="http://schemas.microsoft.com/office/drawing/2014/main" val="20001"/>
                    </a:ext>
                  </a:extLst>
                </a:gridCol>
                <a:gridCol w="199452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1169496">
                <a:tc>
                  <a:txBody>
                    <a:bodyPr/>
                    <a:lstStyle/>
                    <a:p>
                      <a:endParaRPr lang="en-US" sz="2000" dirty="0"/>
                    </a:p>
                  </a:txBody>
                  <a:tcPr/>
                </a:tc>
                <a:tc>
                  <a:txBody>
                    <a:bodyPr/>
                    <a:lstStyle/>
                    <a:p>
                      <a:r>
                        <a:rPr lang="cs-CZ" sz="2000" dirty="0" err="1"/>
                        <a:t>Social</a:t>
                      </a:r>
                      <a:r>
                        <a:rPr lang="cs-CZ" sz="2000" baseline="0" dirty="0"/>
                        <a:t> </a:t>
                      </a:r>
                      <a:r>
                        <a:rPr lang="cs-CZ" sz="2000" baseline="0" dirty="0" err="1"/>
                        <a:t>populism</a:t>
                      </a:r>
                      <a:endParaRPr lang="en-US" sz="2000" dirty="0"/>
                    </a:p>
                  </a:txBody>
                  <a:tcPr/>
                </a:tc>
                <a:tc>
                  <a:txBody>
                    <a:bodyPr/>
                    <a:lstStyle/>
                    <a:p>
                      <a:r>
                        <a:rPr lang="cs-CZ" sz="2000" dirty="0" err="1"/>
                        <a:t>Radical</a:t>
                      </a:r>
                      <a:r>
                        <a:rPr lang="cs-CZ" sz="2000" dirty="0"/>
                        <a:t> </a:t>
                      </a:r>
                      <a:r>
                        <a:rPr lang="cs-CZ" sz="2000" dirty="0" err="1"/>
                        <a:t>right-wing</a:t>
                      </a:r>
                      <a:r>
                        <a:rPr lang="cs-CZ" sz="2000" baseline="0" dirty="0"/>
                        <a:t> </a:t>
                      </a:r>
                      <a:r>
                        <a:rPr lang="cs-CZ" sz="2000" baseline="0" dirty="0" err="1"/>
                        <a:t>populism</a:t>
                      </a:r>
                      <a:endParaRPr lang="en-US" sz="2000" dirty="0"/>
                    </a:p>
                  </a:txBody>
                  <a:tcPr/>
                </a:tc>
                <a:tc>
                  <a:txBody>
                    <a:bodyPr/>
                    <a:lstStyle/>
                    <a:p>
                      <a:r>
                        <a:rPr lang="cs-CZ" sz="2000" dirty="0" err="1"/>
                        <a:t>Neoliberal</a:t>
                      </a:r>
                      <a:r>
                        <a:rPr lang="cs-CZ" sz="2000" baseline="0" dirty="0"/>
                        <a:t> </a:t>
                      </a:r>
                      <a:r>
                        <a:rPr lang="cs-CZ" sz="2000" baseline="0" dirty="0" err="1"/>
                        <a:t>populism</a:t>
                      </a:r>
                      <a:endParaRPr lang="en-US" sz="2000" dirty="0"/>
                    </a:p>
                  </a:txBody>
                  <a:tcPr/>
                </a:tc>
                <a:tc>
                  <a:txBody>
                    <a:bodyPr/>
                    <a:lstStyle/>
                    <a:p>
                      <a:r>
                        <a:rPr lang="cs-CZ" sz="2000" dirty="0"/>
                        <a:t>Non-</a:t>
                      </a:r>
                      <a:r>
                        <a:rPr lang="cs-CZ" sz="2000" dirty="0" err="1"/>
                        <a:t>ideological</a:t>
                      </a:r>
                      <a:r>
                        <a:rPr lang="cs-CZ" sz="2000" dirty="0"/>
                        <a:t>/valence</a:t>
                      </a:r>
                      <a:r>
                        <a:rPr lang="cs-CZ" sz="2000" baseline="0" dirty="0"/>
                        <a:t> </a:t>
                      </a:r>
                      <a:r>
                        <a:rPr lang="cs-CZ" sz="2000" baseline="0" dirty="0" err="1"/>
                        <a:t>populism</a:t>
                      </a:r>
                      <a:endParaRPr lang="en-US" sz="2000" dirty="0"/>
                    </a:p>
                  </a:txBody>
                  <a:tcPr/>
                </a:tc>
                <a:extLst>
                  <a:ext uri="{0D108BD9-81ED-4DB2-BD59-A6C34878D82A}">
                    <a16:rowId xmlns:a16="http://schemas.microsoft.com/office/drawing/2014/main" val="10000"/>
                  </a:ext>
                </a:extLst>
              </a:tr>
              <a:tr h="1523888">
                <a:tc>
                  <a:txBody>
                    <a:bodyPr/>
                    <a:lstStyle/>
                    <a:p>
                      <a:r>
                        <a:rPr lang="cs-CZ" sz="2000" b="1" dirty="0" err="1"/>
                        <a:t>Construction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people</a:t>
                      </a:r>
                      <a:endParaRPr lang="en-US" sz="2000" b="1" dirty="0"/>
                    </a:p>
                  </a:txBody>
                  <a:tcPr/>
                </a:tc>
                <a:tc>
                  <a:txBody>
                    <a:bodyPr/>
                    <a:lstStyle/>
                    <a:p>
                      <a:r>
                        <a:rPr lang="cs-CZ" sz="2000" dirty="0" err="1"/>
                        <a:t>Working</a:t>
                      </a:r>
                      <a:r>
                        <a:rPr lang="cs-CZ" sz="2000" baseline="0" dirty="0"/>
                        <a:t> </a:t>
                      </a:r>
                      <a:r>
                        <a:rPr lang="cs-CZ" sz="2000" baseline="0" dirty="0" err="1"/>
                        <a:t>class</a:t>
                      </a:r>
                      <a:r>
                        <a:rPr lang="cs-CZ" sz="2000" baseline="0" dirty="0"/>
                        <a:t>, </a:t>
                      </a:r>
                      <a:r>
                        <a:rPr lang="cs-CZ" sz="2000" baseline="0" dirty="0" err="1"/>
                        <a:t>the</a:t>
                      </a:r>
                      <a:r>
                        <a:rPr lang="cs-CZ" sz="2000" baseline="0" dirty="0"/>
                        <a:t> </a:t>
                      </a:r>
                      <a:r>
                        <a:rPr lang="cs-CZ" sz="2000" baseline="0" dirty="0" err="1"/>
                        <a:t>opressed</a:t>
                      </a:r>
                      <a:r>
                        <a:rPr lang="cs-CZ" sz="2000" baseline="0" dirty="0"/>
                        <a:t>, 99%, </a:t>
                      </a:r>
                      <a:r>
                        <a:rPr lang="cs-CZ" sz="2000" baseline="0" dirty="0" err="1"/>
                        <a:t>the</a:t>
                      </a:r>
                      <a:r>
                        <a:rPr lang="cs-CZ" sz="2000" baseline="0" dirty="0"/>
                        <a:t> </a:t>
                      </a:r>
                      <a:r>
                        <a:rPr lang="cs-CZ" sz="2000" baseline="0" dirty="0" err="1"/>
                        <a:t>exploited</a:t>
                      </a:r>
                      <a:endParaRPr lang="en-US" sz="2000" dirty="0"/>
                    </a:p>
                  </a:txBody>
                  <a:tcPr/>
                </a:tc>
                <a:tc>
                  <a:txBody>
                    <a:bodyPr/>
                    <a:lstStyle/>
                    <a:p>
                      <a:r>
                        <a:rPr lang="cs-CZ" sz="2000" dirty="0"/>
                        <a:t>(</a:t>
                      </a:r>
                      <a:r>
                        <a:rPr lang="cs-CZ" sz="2000" dirty="0" err="1"/>
                        <a:t>Pure</a:t>
                      </a:r>
                      <a:r>
                        <a:rPr lang="cs-CZ" sz="2000" dirty="0"/>
                        <a:t>) </a:t>
                      </a:r>
                      <a:r>
                        <a:rPr lang="cs-CZ" sz="2000" dirty="0" err="1"/>
                        <a:t>nation</a:t>
                      </a:r>
                      <a:r>
                        <a:rPr lang="cs-CZ" sz="2000" dirty="0"/>
                        <a:t>, </a:t>
                      </a:r>
                      <a:r>
                        <a:rPr lang="cs-CZ" sz="2000" dirty="0" err="1"/>
                        <a:t>ethnos</a:t>
                      </a:r>
                      <a:endParaRPr lang="en-US" sz="2000" dirty="0"/>
                    </a:p>
                  </a:txBody>
                  <a:tcPr/>
                </a:tc>
                <a:tc>
                  <a:txBody>
                    <a:bodyPr/>
                    <a:lstStyle/>
                    <a:p>
                      <a:r>
                        <a:rPr lang="cs-CZ" sz="2000" dirty="0"/>
                        <a:t>Hard-</a:t>
                      </a:r>
                      <a:r>
                        <a:rPr lang="cs-CZ" sz="2000" dirty="0" err="1"/>
                        <a:t>working</a:t>
                      </a:r>
                      <a:r>
                        <a:rPr lang="cs-CZ" sz="2000" baseline="0" dirty="0"/>
                        <a:t> </a:t>
                      </a:r>
                      <a:r>
                        <a:rPr lang="cs-CZ" sz="2000" baseline="0" dirty="0" err="1"/>
                        <a:t>taxpayers</a:t>
                      </a:r>
                      <a:r>
                        <a:rPr lang="cs-CZ" sz="2000" baseline="0" dirty="0"/>
                        <a:t>, </a:t>
                      </a:r>
                      <a:r>
                        <a:rPr lang="cs-CZ" sz="2000" baseline="0" dirty="0" err="1"/>
                        <a:t>entrepreneurs</a:t>
                      </a:r>
                      <a:endParaRPr lang="en-US" sz="2000" dirty="0"/>
                    </a:p>
                  </a:txBody>
                  <a:tcPr/>
                </a:tc>
                <a:tc>
                  <a:txBody>
                    <a:bodyPr/>
                    <a:lstStyle/>
                    <a:p>
                      <a:r>
                        <a:rPr lang="cs-CZ" sz="2000" dirty="0" err="1"/>
                        <a:t>Ordinary</a:t>
                      </a:r>
                      <a:r>
                        <a:rPr lang="cs-CZ" sz="2000" baseline="0" dirty="0"/>
                        <a:t> </a:t>
                      </a:r>
                      <a:r>
                        <a:rPr lang="cs-CZ" sz="2000" baseline="0" dirty="0" err="1"/>
                        <a:t>people</a:t>
                      </a:r>
                      <a:r>
                        <a:rPr lang="cs-CZ" sz="2000" baseline="0" dirty="0"/>
                        <a:t>, </a:t>
                      </a:r>
                      <a:r>
                        <a:rPr lang="cs-CZ" sz="2000" baseline="0" dirty="0" err="1"/>
                        <a:t>citizens</a:t>
                      </a:r>
                      <a:endParaRPr lang="en-US" sz="2000" dirty="0"/>
                    </a:p>
                  </a:txBody>
                  <a:tcPr/>
                </a:tc>
                <a:extLst>
                  <a:ext uri="{0D108BD9-81ED-4DB2-BD59-A6C34878D82A}">
                    <a16:rowId xmlns:a16="http://schemas.microsoft.com/office/drawing/2014/main" val="10001"/>
                  </a:ext>
                </a:extLst>
              </a:tr>
              <a:tr h="1523888">
                <a:tc>
                  <a:txBody>
                    <a:bodyPr/>
                    <a:lstStyle/>
                    <a:p>
                      <a:r>
                        <a:rPr lang="cs-CZ" sz="2000" b="1" dirty="0" err="1"/>
                        <a:t>Depiction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elites</a:t>
                      </a:r>
                      <a:r>
                        <a:rPr lang="cs-CZ" sz="2000" b="1" baseline="0" dirty="0"/>
                        <a:t>/</a:t>
                      </a:r>
                      <a:r>
                        <a:rPr lang="cs-CZ" sz="2000" b="1" baseline="0" dirty="0" err="1"/>
                        <a:t>enemies</a:t>
                      </a:r>
                      <a:endParaRPr lang="en-US" sz="2000" b="1" dirty="0"/>
                    </a:p>
                  </a:txBody>
                  <a:tcPr/>
                </a:tc>
                <a:tc>
                  <a:txBody>
                    <a:bodyPr/>
                    <a:lstStyle/>
                    <a:p>
                      <a:r>
                        <a:rPr lang="cs-CZ" sz="2000" dirty="0" err="1"/>
                        <a:t>Capitalists</a:t>
                      </a:r>
                      <a:r>
                        <a:rPr lang="cs-CZ" sz="2000" dirty="0"/>
                        <a:t>, </a:t>
                      </a:r>
                      <a:r>
                        <a:rPr lang="cs-CZ" sz="2000" dirty="0" err="1"/>
                        <a:t>imperialists</a:t>
                      </a:r>
                      <a:r>
                        <a:rPr lang="cs-CZ" sz="2000" dirty="0"/>
                        <a:t>, </a:t>
                      </a:r>
                      <a:r>
                        <a:rPr lang="cs-CZ" sz="2000" dirty="0" err="1"/>
                        <a:t>bankers</a:t>
                      </a:r>
                      <a:r>
                        <a:rPr lang="cs-CZ" sz="2000" dirty="0"/>
                        <a:t>,</a:t>
                      </a:r>
                      <a:r>
                        <a:rPr lang="cs-CZ" sz="2000" baseline="0" dirty="0"/>
                        <a:t> </a:t>
                      </a:r>
                      <a:r>
                        <a:rPr lang="cs-CZ" sz="2000" baseline="0" dirty="0" err="1"/>
                        <a:t>exploiters</a:t>
                      </a:r>
                      <a:endParaRPr lang="en-US" sz="2000" dirty="0"/>
                    </a:p>
                  </a:txBody>
                  <a:tcPr/>
                </a:tc>
                <a:tc>
                  <a:txBody>
                    <a:bodyPr/>
                    <a:lstStyle/>
                    <a:p>
                      <a:r>
                        <a:rPr lang="cs-CZ" sz="2000" dirty="0" err="1"/>
                        <a:t>Immigrants</a:t>
                      </a:r>
                      <a:r>
                        <a:rPr lang="cs-CZ" sz="2000" dirty="0"/>
                        <a:t>, </a:t>
                      </a:r>
                      <a:r>
                        <a:rPr lang="cs-CZ" sz="2000" dirty="0" err="1"/>
                        <a:t>foreigners</a:t>
                      </a:r>
                      <a:r>
                        <a:rPr lang="cs-CZ" sz="2000" dirty="0"/>
                        <a:t>, </a:t>
                      </a:r>
                      <a:r>
                        <a:rPr lang="cs-CZ" sz="2000" dirty="0" err="1"/>
                        <a:t>multiculturalism</a:t>
                      </a:r>
                      <a:r>
                        <a:rPr lang="cs-CZ" sz="2000" dirty="0"/>
                        <a:t>,</a:t>
                      </a:r>
                      <a:r>
                        <a:rPr lang="cs-CZ" sz="2000" baseline="0" dirty="0"/>
                        <a:t> </a:t>
                      </a:r>
                      <a:r>
                        <a:rPr lang="cs-CZ" sz="2000" baseline="0" dirty="0" err="1"/>
                        <a:t>feminism</a:t>
                      </a:r>
                      <a:endParaRPr lang="en-US" sz="2000" dirty="0"/>
                    </a:p>
                  </a:txBody>
                  <a:tcPr/>
                </a:tc>
                <a:tc>
                  <a:txBody>
                    <a:bodyPr/>
                    <a:lstStyle/>
                    <a:p>
                      <a:r>
                        <a:rPr lang="cs-CZ" sz="2000" dirty="0" err="1"/>
                        <a:t>Bureaucratic</a:t>
                      </a:r>
                      <a:r>
                        <a:rPr lang="cs-CZ" sz="2000" baseline="0" dirty="0"/>
                        <a:t> </a:t>
                      </a:r>
                      <a:r>
                        <a:rPr lang="cs-CZ" sz="2000" baseline="0" dirty="0" err="1"/>
                        <a:t>elites</a:t>
                      </a:r>
                      <a:r>
                        <a:rPr lang="cs-CZ" sz="2000" baseline="0" dirty="0"/>
                        <a:t>/</a:t>
                      </a:r>
                      <a:r>
                        <a:rPr lang="cs-CZ" sz="2000" baseline="0" dirty="0" err="1"/>
                        <a:t>states</a:t>
                      </a:r>
                      <a:r>
                        <a:rPr lang="cs-CZ" sz="2000" baseline="0" dirty="0"/>
                        <a:t>, </a:t>
                      </a:r>
                      <a:r>
                        <a:rPr lang="cs-CZ" sz="2000" baseline="0" dirty="0" err="1"/>
                        <a:t>interventionist</a:t>
                      </a:r>
                      <a:r>
                        <a:rPr lang="cs-CZ" sz="2000" baseline="0" dirty="0"/>
                        <a:t> </a:t>
                      </a:r>
                      <a:r>
                        <a:rPr lang="cs-CZ" sz="2000" baseline="0" dirty="0" err="1"/>
                        <a:t>state</a:t>
                      </a:r>
                      <a:endParaRPr lang="en-US" sz="2000" dirty="0"/>
                    </a:p>
                  </a:txBody>
                  <a:tcPr/>
                </a:tc>
                <a:tc>
                  <a:txBody>
                    <a:bodyPr/>
                    <a:lstStyle/>
                    <a:p>
                      <a:r>
                        <a:rPr lang="cs-CZ" sz="2000" dirty="0" err="1"/>
                        <a:t>Corrup</a:t>
                      </a:r>
                      <a:r>
                        <a:rPr lang="cs-CZ" sz="2000" baseline="0" dirty="0" err="1"/>
                        <a:t>t</a:t>
                      </a:r>
                      <a:r>
                        <a:rPr lang="cs-CZ" sz="2000" baseline="0" dirty="0"/>
                        <a:t> </a:t>
                      </a:r>
                      <a:r>
                        <a:rPr lang="cs-CZ" sz="2000" baseline="0" dirty="0" err="1"/>
                        <a:t>incompetent</a:t>
                      </a:r>
                      <a:r>
                        <a:rPr lang="cs-CZ" sz="2000" baseline="0" dirty="0"/>
                        <a:t> </a:t>
                      </a:r>
                      <a:r>
                        <a:rPr lang="cs-CZ" sz="2000" baseline="0" dirty="0" err="1"/>
                        <a:t>politicians</a:t>
                      </a:r>
                      <a:endParaRPr lang="en-US" sz="2000" dirty="0"/>
                    </a:p>
                  </a:txBody>
                  <a:tcPr/>
                </a:tc>
                <a:extLst>
                  <a:ext uri="{0D108BD9-81ED-4DB2-BD59-A6C34878D82A}">
                    <a16:rowId xmlns:a16="http://schemas.microsoft.com/office/drawing/2014/main" val="10002"/>
                  </a:ext>
                </a:extLst>
              </a:tr>
              <a:tr h="407552">
                <a:tc>
                  <a:txBody>
                    <a:bodyPr/>
                    <a:lstStyle/>
                    <a:p>
                      <a:r>
                        <a:rPr lang="cs-CZ" sz="2000" b="1" dirty="0"/>
                        <a:t>Host ideology</a:t>
                      </a:r>
                      <a:endParaRPr lang="en-US" sz="2000" b="1" dirty="0"/>
                    </a:p>
                  </a:txBody>
                  <a:tcPr/>
                </a:tc>
                <a:tc>
                  <a:txBody>
                    <a:bodyPr/>
                    <a:lstStyle/>
                    <a:p>
                      <a:r>
                        <a:rPr lang="cs-CZ" sz="2000" dirty="0" err="1"/>
                        <a:t>Socialism</a:t>
                      </a:r>
                      <a:endParaRPr lang="en-US" sz="2000" dirty="0"/>
                    </a:p>
                  </a:txBody>
                  <a:tcPr/>
                </a:tc>
                <a:tc>
                  <a:txBody>
                    <a:bodyPr/>
                    <a:lstStyle/>
                    <a:p>
                      <a:r>
                        <a:rPr lang="cs-CZ" sz="2000" dirty="0" err="1"/>
                        <a:t>Nativism</a:t>
                      </a:r>
                      <a:endParaRPr lang="en-US" sz="2000" dirty="0"/>
                    </a:p>
                  </a:txBody>
                  <a:tcPr/>
                </a:tc>
                <a:tc>
                  <a:txBody>
                    <a:bodyPr/>
                    <a:lstStyle/>
                    <a:p>
                      <a:r>
                        <a:rPr lang="cs-CZ" sz="2000" dirty="0" err="1"/>
                        <a:t>Economic</a:t>
                      </a:r>
                      <a:r>
                        <a:rPr lang="cs-CZ" sz="2000" dirty="0"/>
                        <a:t> </a:t>
                      </a:r>
                      <a:r>
                        <a:rPr lang="cs-CZ" sz="2000" dirty="0" err="1"/>
                        <a:t>liberalism</a:t>
                      </a:r>
                      <a:endParaRPr lang="en-US" sz="2000" dirty="0"/>
                    </a:p>
                  </a:txBody>
                  <a:tcPr/>
                </a:tc>
                <a:tc>
                  <a:txBody>
                    <a:bodyPr/>
                    <a:lstStyle/>
                    <a:p>
                      <a:r>
                        <a:rPr lang="cs-CZ" sz="2000" dirty="0"/>
                        <a:t>Not </a:t>
                      </a:r>
                      <a:r>
                        <a:rPr lang="cs-CZ" sz="2000" dirty="0" err="1"/>
                        <a:t>clear</a:t>
                      </a:r>
                      <a:endParaRPr lang="en-US" sz="2000" dirty="0"/>
                    </a:p>
                  </a:txBody>
                  <a:tcPr/>
                </a:tc>
                <a:extLst>
                  <a:ext uri="{0D108BD9-81ED-4DB2-BD59-A6C34878D82A}">
                    <a16:rowId xmlns:a16="http://schemas.microsoft.com/office/drawing/2014/main" val="10003"/>
                  </a:ext>
                </a:extLst>
              </a:tr>
              <a:tr h="407552">
                <a:tc>
                  <a:txBody>
                    <a:bodyPr/>
                    <a:lstStyle/>
                    <a:p>
                      <a:r>
                        <a:rPr lang="cs-CZ" sz="2000" b="1" dirty="0" err="1"/>
                        <a:t>Examples</a:t>
                      </a:r>
                      <a:endParaRPr lang="en-US" sz="2000" b="1" dirty="0"/>
                    </a:p>
                  </a:txBody>
                  <a:tcPr/>
                </a:tc>
                <a:tc>
                  <a:txBody>
                    <a:bodyPr/>
                    <a:lstStyle/>
                    <a:p>
                      <a:r>
                        <a:rPr lang="cs-CZ" sz="2000" dirty="0"/>
                        <a:t>PDS, </a:t>
                      </a:r>
                      <a:r>
                        <a:rPr lang="cs-CZ" sz="2000" dirty="0" err="1"/>
                        <a:t>Syriza</a:t>
                      </a:r>
                      <a:r>
                        <a:rPr lang="cs-CZ" sz="2000" dirty="0"/>
                        <a:t>, SP</a:t>
                      </a:r>
                      <a:endParaRPr lang="en-US" sz="2000" dirty="0"/>
                    </a:p>
                  </a:txBody>
                  <a:tcPr/>
                </a:tc>
                <a:tc>
                  <a:txBody>
                    <a:bodyPr/>
                    <a:lstStyle/>
                    <a:p>
                      <a:r>
                        <a:rPr lang="cs-CZ" sz="2000" dirty="0"/>
                        <a:t>NF, VB, Ataka</a:t>
                      </a:r>
                      <a:endParaRPr lang="en-US" sz="2000" dirty="0"/>
                    </a:p>
                  </a:txBody>
                  <a:tcPr/>
                </a:tc>
                <a:tc>
                  <a:txBody>
                    <a:bodyPr/>
                    <a:lstStyle/>
                    <a:p>
                      <a:r>
                        <a:rPr lang="cs-CZ" sz="2000" dirty="0"/>
                        <a:t>LPF, ALP, ANO (SVK)</a:t>
                      </a:r>
                      <a:endParaRPr lang="en-US" sz="2000" dirty="0"/>
                    </a:p>
                  </a:txBody>
                  <a:tcPr/>
                </a:tc>
                <a:tc>
                  <a:txBody>
                    <a:bodyPr/>
                    <a:lstStyle/>
                    <a:p>
                      <a:r>
                        <a:rPr lang="cs-CZ" sz="2000" dirty="0"/>
                        <a:t>ANO</a:t>
                      </a:r>
                      <a:r>
                        <a:rPr lang="cs-CZ" sz="2000" baseline="0" dirty="0"/>
                        <a:t> (CZ), NDSV, M5S</a:t>
                      </a:r>
                      <a:endParaRPr lang="en-US" sz="2000" dirty="0"/>
                    </a:p>
                  </a:txBody>
                  <a:tcPr/>
                </a:tc>
                <a:extLst>
                  <a:ext uri="{0D108BD9-81ED-4DB2-BD59-A6C34878D82A}">
                    <a16:rowId xmlns:a16="http://schemas.microsoft.com/office/drawing/2014/main" val="10004"/>
                  </a:ext>
                </a:extLst>
              </a:tr>
            </a:tbl>
          </a:graphicData>
        </a:graphic>
      </p:graphicFrame>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26</a:t>
            </a:fld>
            <a:endParaRPr lang="cs-CZ"/>
          </a:p>
        </p:txBody>
      </p:sp>
    </p:spTree>
    <p:extLst>
      <p:ext uri="{BB962C8B-B14F-4D97-AF65-F5344CB8AC3E}">
        <p14:creationId xmlns:p14="http://schemas.microsoft.com/office/powerpoint/2010/main" val="3607170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hangingPunct="1">
              <a:defRPr/>
            </a:pPr>
            <a:r>
              <a:rPr lang="en-US" dirty="0"/>
              <a:t>Conclusion</a:t>
            </a:r>
          </a:p>
        </p:txBody>
      </p:sp>
      <p:sp>
        <p:nvSpPr>
          <p:cNvPr id="2" name="Zástupný symbol pro obsah 1"/>
          <p:cNvSpPr>
            <a:spLocks noGrp="1"/>
          </p:cNvSpPr>
          <p:nvPr>
            <p:ph idx="1"/>
          </p:nvPr>
        </p:nvSpPr>
        <p:spPr/>
        <p:txBody>
          <a:bodyPr>
            <a:normAutofit lnSpcReduction="10000"/>
          </a:bodyPr>
          <a:lstStyle/>
          <a:p>
            <a:pPr eaLnBrk="1" hangingPunct="1">
              <a:defRPr/>
            </a:pPr>
            <a:r>
              <a:rPr lang="en-US" sz="2400" dirty="0"/>
              <a:t>populism as a contested concept X agreement on </a:t>
            </a:r>
            <a:r>
              <a:rPr lang="cs-CZ" sz="2400" dirty="0" err="1"/>
              <a:t>the</a:t>
            </a:r>
            <a:r>
              <a:rPr lang="cs-CZ" sz="2400" dirty="0"/>
              <a:t> </a:t>
            </a:r>
            <a:r>
              <a:rPr lang="en-US" sz="2400" dirty="0"/>
              <a:t>analytical/definitional core: </a:t>
            </a:r>
            <a:r>
              <a:rPr lang="cs-CZ" sz="2400" dirty="0" err="1">
                <a:solidFill>
                  <a:srgbClr val="FF0000"/>
                </a:solidFill>
              </a:rPr>
              <a:t>the</a:t>
            </a:r>
            <a:r>
              <a:rPr lang="cs-CZ" sz="2400" dirty="0">
                <a:solidFill>
                  <a:srgbClr val="FF0000"/>
                </a:solidFill>
              </a:rPr>
              <a:t> </a:t>
            </a:r>
            <a:r>
              <a:rPr lang="en-US" sz="2400" dirty="0">
                <a:solidFill>
                  <a:srgbClr val="FF0000"/>
                </a:solidFill>
              </a:rPr>
              <a:t>people and </a:t>
            </a:r>
            <a:r>
              <a:rPr lang="cs-CZ" sz="2400" dirty="0" err="1">
                <a:solidFill>
                  <a:srgbClr val="FF0000"/>
                </a:solidFill>
              </a:rPr>
              <a:t>the</a:t>
            </a:r>
            <a:r>
              <a:rPr lang="cs-CZ" sz="2400" dirty="0">
                <a:solidFill>
                  <a:srgbClr val="FF0000"/>
                </a:solidFill>
              </a:rPr>
              <a:t> </a:t>
            </a:r>
            <a:r>
              <a:rPr lang="en-US" sz="2400" dirty="0">
                <a:solidFill>
                  <a:srgbClr val="FF0000"/>
                </a:solidFill>
              </a:rPr>
              <a:t>elite as homogeneous groups</a:t>
            </a:r>
            <a:r>
              <a:rPr lang="en-US" sz="2400" dirty="0"/>
              <a:t>, </a:t>
            </a:r>
            <a:r>
              <a:rPr lang="en-US" sz="2400" dirty="0">
                <a:solidFill>
                  <a:srgbClr val="FF0000"/>
                </a:solidFill>
              </a:rPr>
              <a:t>antagonistic</a:t>
            </a:r>
            <a:r>
              <a:rPr lang="cs-CZ" sz="2400" dirty="0">
                <a:solidFill>
                  <a:srgbClr val="FF0000"/>
                </a:solidFill>
              </a:rPr>
              <a:t> (and </a:t>
            </a:r>
            <a:r>
              <a:rPr lang="cs-CZ" sz="2400" dirty="0" err="1">
                <a:solidFill>
                  <a:srgbClr val="FF0000"/>
                </a:solidFill>
              </a:rPr>
              <a:t>essentially</a:t>
            </a:r>
            <a:r>
              <a:rPr lang="cs-CZ" sz="2400" dirty="0">
                <a:solidFill>
                  <a:srgbClr val="FF0000"/>
                </a:solidFill>
              </a:rPr>
              <a:t> </a:t>
            </a:r>
            <a:r>
              <a:rPr lang="cs-CZ" sz="2400" dirty="0" err="1">
                <a:solidFill>
                  <a:srgbClr val="FF0000"/>
                </a:solidFill>
              </a:rPr>
              <a:t>moralistic</a:t>
            </a:r>
            <a:r>
              <a:rPr lang="cs-CZ" sz="2400" dirty="0">
                <a:solidFill>
                  <a:srgbClr val="FF0000"/>
                </a:solidFill>
              </a:rPr>
              <a:t>)</a:t>
            </a:r>
            <a:r>
              <a:rPr lang="en-US" sz="2400" dirty="0">
                <a:solidFill>
                  <a:srgbClr val="FF0000"/>
                </a:solidFill>
              </a:rPr>
              <a:t> relationship between the two</a:t>
            </a:r>
            <a:r>
              <a:rPr lang="en-US" sz="2400" dirty="0"/>
              <a:t>, </a:t>
            </a:r>
            <a:r>
              <a:rPr lang="en-US" sz="2400" dirty="0">
                <a:solidFill>
                  <a:srgbClr val="FF0000"/>
                </a:solidFill>
              </a:rPr>
              <a:t>popular sovereignty</a:t>
            </a:r>
          </a:p>
          <a:p>
            <a:pPr eaLnBrk="1" hangingPunct="1">
              <a:defRPr/>
            </a:pPr>
            <a:r>
              <a:rPr lang="en-US" sz="2400" dirty="0"/>
              <a:t>Vague use of the term in the media/popular discourse </a:t>
            </a:r>
            <a:r>
              <a:rPr lang="cs-CZ" sz="2400" dirty="0"/>
              <a:t>X a </a:t>
            </a:r>
            <a:r>
              <a:rPr lang="cs-CZ" sz="2400" dirty="0" err="1"/>
              <a:t>precisely</a:t>
            </a:r>
            <a:r>
              <a:rPr lang="cs-CZ" sz="2400" dirty="0"/>
              <a:t> </a:t>
            </a:r>
            <a:r>
              <a:rPr lang="cs-CZ" sz="2400" dirty="0" err="1"/>
              <a:t>defined</a:t>
            </a:r>
            <a:r>
              <a:rPr lang="cs-CZ" sz="2400" dirty="0"/>
              <a:t> </a:t>
            </a:r>
            <a:r>
              <a:rPr lang="en-US" sz="2400" dirty="0"/>
              <a:t>in political science </a:t>
            </a:r>
            <a:endParaRPr lang="cs-CZ" sz="2400" dirty="0"/>
          </a:p>
          <a:p>
            <a:pPr eaLnBrk="1" hangingPunct="1">
              <a:defRPr/>
            </a:pPr>
            <a:r>
              <a:rPr lang="en-US" sz="2400" dirty="0"/>
              <a:t>Populism usually combined with other ideologies that fill the “emptiness” of populism</a:t>
            </a:r>
          </a:p>
          <a:p>
            <a:r>
              <a:rPr lang="en-US" sz="2400" dirty="0"/>
              <a:t>The omnipresent moralistic </a:t>
            </a:r>
            <a:r>
              <a:rPr lang="cs-CZ" sz="2400" dirty="0" err="1"/>
              <a:t>antagonism</a:t>
            </a:r>
            <a:r>
              <a:rPr lang="en-US" sz="2400" dirty="0"/>
              <a:t> between the people and the elites varies in its specific </a:t>
            </a:r>
            <a:r>
              <a:rPr lang="en-US" sz="2400" dirty="0" err="1"/>
              <a:t>conte</a:t>
            </a:r>
            <a:r>
              <a:rPr lang="cs-CZ" sz="2400" dirty="0"/>
              <a:t>x</a:t>
            </a:r>
            <a:r>
              <a:rPr lang="en-US" sz="2400" dirty="0"/>
              <a:t>t</a:t>
            </a:r>
            <a:endParaRPr lang="cs-CZ" sz="2400" dirty="0"/>
          </a:p>
          <a:p>
            <a:r>
              <a:rPr lang="cs-CZ" sz="2400" dirty="0" err="1"/>
              <a:t>All</a:t>
            </a:r>
            <a:r>
              <a:rPr lang="cs-CZ" sz="2400" dirty="0"/>
              <a:t> these </a:t>
            </a:r>
            <a:r>
              <a:rPr lang="cs-CZ" sz="2400" dirty="0" err="1"/>
              <a:t>features</a:t>
            </a:r>
            <a:r>
              <a:rPr lang="cs-CZ" sz="2400" dirty="0"/>
              <a:t> </a:t>
            </a:r>
            <a:r>
              <a:rPr lang="cs-CZ" sz="2400" dirty="0" err="1"/>
              <a:t>determine</a:t>
            </a:r>
            <a:r>
              <a:rPr lang="cs-CZ" sz="2400" dirty="0"/>
              <a:t> HOW </a:t>
            </a:r>
            <a:r>
              <a:rPr lang="cs-CZ" sz="2400" dirty="0" err="1"/>
              <a:t>populism</a:t>
            </a:r>
            <a:r>
              <a:rPr lang="cs-CZ" sz="2400" dirty="0"/>
              <a:t> </a:t>
            </a:r>
            <a:r>
              <a:rPr lang="cs-CZ" sz="2400" dirty="0" err="1"/>
              <a:t>is</a:t>
            </a:r>
            <a:r>
              <a:rPr lang="cs-CZ" sz="2400" dirty="0"/>
              <a:t> </a:t>
            </a:r>
            <a:r>
              <a:rPr lang="cs-CZ" sz="2400" dirty="0" err="1"/>
              <a:t>communicated</a:t>
            </a:r>
            <a:r>
              <a:rPr lang="cs-CZ" sz="2400" dirty="0"/>
              <a:t> (</a:t>
            </a:r>
            <a:r>
              <a:rPr lang="cs-CZ" sz="2400" dirty="0" err="1"/>
              <a:t>next</a:t>
            </a:r>
            <a:r>
              <a:rPr lang="cs-CZ" sz="2400" dirty="0"/>
              <a:t> </a:t>
            </a:r>
            <a:r>
              <a:rPr lang="cs-CZ" sz="2400" dirty="0" err="1"/>
              <a:t>lectures</a:t>
            </a:r>
            <a:r>
              <a:rPr lang="cs-CZ" sz="2400" dirty="0"/>
              <a:t>)</a:t>
            </a:r>
            <a:endParaRPr lang="en-US" sz="2400" dirty="0"/>
          </a:p>
          <a:p>
            <a:pPr eaLnBrk="1" hangingPunct="1">
              <a:defRPr/>
            </a:pPr>
            <a:endParaRPr lang="en-US" sz="2500" dirty="0"/>
          </a:p>
        </p:txBody>
      </p:sp>
      <p:sp>
        <p:nvSpPr>
          <p:cNvPr id="40964" name="Zástupný symbol pro číslo snímk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ECF178-3EE7-4B13-A8AA-F4E3EC31DBCB}" type="slidenum">
              <a:rPr lang="cs-CZ" smtClean="0"/>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dirty="0" err="1"/>
              <a:t>attention</a:t>
            </a:r>
            <a:r>
              <a:rPr lang="cs-CZ" dirty="0"/>
              <a:t>.</a:t>
            </a:r>
          </a:p>
        </p:txBody>
      </p:sp>
      <p:sp>
        <p:nvSpPr>
          <p:cNvPr id="6" name="Podnadpis 5"/>
          <p:cNvSpPr>
            <a:spLocks noGrp="1"/>
          </p:cNvSpPr>
          <p:nvPr>
            <p:ph type="subTitle" idx="1"/>
          </p:nvPr>
        </p:nvSpPr>
        <p:spPr/>
        <p:txBody>
          <a:bodyPr/>
          <a:lstStyle/>
          <a:p>
            <a:endParaRPr lang="cs-CZ"/>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28</a:t>
            </a:fld>
            <a:endParaRPr lang="cs-CZ"/>
          </a:p>
        </p:txBody>
      </p:sp>
    </p:spTree>
    <p:extLst>
      <p:ext uri="{BB962C8B-B14F-4D97-AF65-F5344CB8AC3E}">
        <p14:creationId xmlns:p14="http://schemas.microsoft.com/office/powerpoint/2010/main" val="179811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Populist</a:t>
            </a:r>
            <a:r>
              <a:rPr lang="cs-CZ" dirty="0"/>
              <a:t> </a:t>
            </a:r>
            <a:r>
              <a:rPr lang="cs-CZ" dirty="0" err="1"/>
              <a:t>political</a:t>
            </a:r>
            <a:r>
              <a:rPr lang="cs-CZ" dirty="0"/>
              <a:t> </a:t>
            </a:r>
            <a:r>
              <a:rPr lang="cs-CZ" dirty="0" err="1"/>
              <a:t>communication</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5058021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3</a:t>
            </a:fld>
            <a:endParaRPr lang="cs-CZ"/>
          </a:p>
        </p:txBody>
      </p:sp>
    </p:spTree>
    <p:extLst>
      <p:ext uri="{BB962C8B-B14F-4D97-AF65-F5344CB8AC3E}">
        <p14:creationId xmlns:p14="http://schemas.microsoft.com/office/powerpoint/2010/main" val="1914185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main</a:t>
            </a:r>
            <a:r>
              <a:rPr lang="cs-CZ" dirty="0"/>
              <a:t> thesis </a:t>
            </a:r>
            <a:r>
              <a:rPr lang="cs-CZ" dirty="0" err="1"/>
              <a:t>is</a:t>
            </a:r>
            <a:r>
              <a:rPr lang="cs-CZ" dirty="0"/>
              <a:t> </a:t>
            </a:r>
            <a:r>
              <a:rPr lang="cs-CZ" dirty="0" err="1"/>
              <a:t>that</a:t>
            </a:r>
            <a:r>
              <a:rPr lang="cs-CZ" dirty="0"/>
              <a:t>…</a:t>
            </a:r>
          </a:p>
        </p:txBody>
      </p:sp>
      <p:sp>
        <p:nvSpPr>
          <p:cNvPr id="3" name="Zástupný symbol pro obsah 2"/>
          <p:cNvSpPr>
            <a:spLocks noGrp="1"/>
          </p:cNvSpPr>
          <p:nvPr>
            <p:ph idx="1"/>
          </p:nvPr>
        </p:nvSpPr>
        <p:spPr>
          <a:xfrm>
            <a:off x="539552" y="1196752"/>
            <a:ext cx="7886700" cy="4351338"/>
          </a:xfrm>
        </p:spPr>
        <p:txBody>
          <a:bodyPr/>
          <a:lstStyle/>
          <a:p>
            <a:pPr marL="0" indent="0">
              <a:buNone/>
            </a:pPr>
            <a:endParaRPr lang="cs-CZ" dirty="0"/>
          </a:p>
          <a:p>
            <a:pPr marL="0" indent="0">
              <a:buNone/>
            </a:pPr>
            <a:endParaRPr lang="cs-CZ" dirty="0"/>
          </a:p>
          <a:p>
            <a:pPr marL="0" indent="0" algn="ctr">
              <a:buNone/>
            </a:pPr>
            <a:r>
              <a:rPr lang="cs-CZ" sz="4500" dirty="0"/>
              <a:t>…</a:t>
            </a:r>
            <a:r>
              <a:rPr lang="cs-CZ" sz="4500" dirty="0" err="1"/>
              <a:t>populism</a:t>
            </a:r>
            <a:r>
              <a:rPr lang="cs-CZ" sz="4500" dirty="0"/>
              <a:t> </a:t>
            </a:r>
            <a:r>
              <a:rPr lang="cs-CZ" sz="4500" dirty="0" err="1"/>
              <a:t>is</a:t>
            </a:r>
            <a:r>
              <a:rPr lang="cs-CZ" sz="4500" dirty="0"/>
              <a:t> </a:t>
            </a:r>
            <a:r>
              <a:rPr lang="cs-CZ" sz="4500" dirty="0" err="1"/>
              <a:t>like</a:t>
            </a:r>
            <a:r>
              <a:rPr lang="cs-CZ" sz="4500" dirty="0"/>
              <a:t> </a:t>
            </a:r>
            <a:r>
              <a:rPr lang="cs-CZ" sz="4500" dirty="0" err="1"/>
              <a:t>arancini</a:t>
            </a:r>
            <a:r>
              <a:rPr lang="cs-CZ" sz="4500" dirty="0"/>
              <a:t>.</a:t>
            </a:r>
          </a:p>
          <a:p>
            <a:pPr marL="0" indent="0" algn="ctr">
              <a:buNone/>
            </a:pPr>
            <a:endParaRPr lang="cs-CZ" sz="45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4</a:t>
            </a:fld>
            <a:endParaRPr lang="cs-CZ"/>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237" y="2996952"/>
            <a:ext cx="3506713" cy="2337809"/>
          </a:xfrm>
          <a:prstGeom prst="rect">
            <a:avLst/>
          </a:prstGeom>
        </p:spPr>
      </p:pic>
    </p:spTree>
    <p:extLst>
      <p:ext uri="{BB962C8B-B14F-4D97-AF65-F5344CB8AC3E}">
        <p14:creationId xmlns:p14="http://schemas.microsoft.com/office/powerpoint/2010/main" val="21019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pic>
        <p:nvPicPr>
          <p:cNvPr id="2" name="Zástupný symbol pro obsah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08479"/>
            <a:ext cx="7996367" cy="3708771"/>
          </a:xfrm>
        </p:spPr>
      </p:pic>
      <p:sp>
        <p:nvSpPr>
          <p:cNvPr id="6" name="TextovéPole 5"/>
          <p:cNvSpPr txBox="1"/>
          <p:nvPr/>
        </p:nvSpPr>
        <p:spPr>
          <a:xfrm>
            <a:off x="5102352" y="2148664"/>
            <a:ext cx="4041648" cy="1754326"/>
          </a:xfrm>
          <a:prstGeom prst="rect">
            <a:avLst/>
          </a:prstGeom>
          <a:noFill/>
        </p:spPr>
        <p:txBody>
          <a:bodyPr wrap="square" rtlCol="0">
            <a:spAutoFit/>
          </a:bodyPr>
          <a:lstStyle/>
          <a:p>
            <a:r>
              <a:rPr lang="en-US" b="1" dirty="0" err="1"/>
              <a:t>Canovan</a:t>
            </a:r>
            <a:r>
              <a:rPr lang="cs-CZ" dirty="0"/>
              <a:t> (1999)</a:t>
            </a:r>
            <a:r>
              <a:rPr lang="en-US" dirty="0"/>
              <a:t>: ‘contested concept’</a:t>
            </a:r>
            <a:endParaRPr lang="cs-CZ" dirty="0"/>
          </a:p>
          <a:p>
            <a:endParaRPr lang="cs-CZ" dirty="0"/>
          </a:p>
          <a:p>
            <a:r>
              <a:rPr lang="en-US" b="1" dirty="0"/>
              <a:t>Stanley</a:t>
            </a:r>
            <a:r>
              <a:rPr lang="cs-CZ" dirty="0"/>
              <a:t> (2008</a:t>
            </a:r>
            <a:r>
              <a:rPr lang="en-US" dirty="0"/>
              <a:t>)</a:t>
            </a:r>
            <a:r>
              <a:rPr lang="cs-CZ" dirty="0"/>
              <a:t>:</a:t>
            </a:r>
            <a:r>
              <a:rPr lang="en-US" dirty="0"/>
              <a:t> vague term retaining an ‘awkward conceptual slipperiness’</a:t>
            </a:r>
            <a:endParaRPr lang="cs-CZ" dirty="0"/>
          </a:p>
          <a:p>
            <a:endParaRPr lang="cs-CZ" dirty="0"/>
          </a:p>
          <a:p>
            <a:r>
              <a:rPr lang="cs-CZ" b="1" dirty="0" err="1"/>
              <a:t>Taggart</a:t>
            </a:r>
            <a:r>
              <a:rPr lang="cs-CZ" b="1" dirty="0"/>
              <a:t> </a:t>
            </a:r>
            <a:r>
              <a:rPr lang="cs-CZ" dirty="0"/>
              <a:t>(2000): </a:t>
            </a:r>
            <a:r>
              <a:rPr lang="en-US" dirty="0"/>
              <a:t>‘chameleonic nature’</a:t>
            </a:r>
            <a:endParaRPr lang="cs-CZ" dirty="0"/>
          </a:p>
        </p:txBody>
      </p:sp>
    </p:spTree>
    <p:extLst>
      <p:ext uri="{BB962C8B-B14F-4D97-AF65-F5344CB8AC3E}">
        <p14:creationId xmlns:p14="http://schemas.microsoft.com/office/powerpoint/2010/main" val="38269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sp>
        <p:nvSpPr>
          <p:cNvPr id="3" name="Zástupný symbol pro obsah 2"/>
          <p:cNvSpPr>
            <a:spLocks noGrp="1"/>
          </p:cNvSpPr>
          <p:nvPr>
            <p:ph idx="1"/>
          </p:nvPr>
        </p:nvSpPr>
        <p:spPr/>
        <p:txBody>
          <a:bodyPr/>
          <a:lstStyle/>
          <a:p>
            <a:r>
              <a:rPr lang="cs-CZ" dirty="0"/>
              <a:t>- </a:t>
            </a:r>
            <a:r>
              <a:rPr lang="cs-CZ" b="1" dirty="0" err="1"/>
              <a:t>Popular</a:t>
            </a:r>
            <a:r>
              <a:rPr lang="cs-CZ" b="1" dirty="0"/>
              <a:t> </a:t>
            </a:r>
            <a:r>
              <a:rPr lang="cs-CZ" b="1" dirty="0" err="1"/>
              <a:t>perception</a:t>
            </a:r>
            <a:r>
              <a:rPr lang="cs-CZ" b="1" dirty="0"/>
              <a:t> </a:t>
            </a:r>
            <a:r>
              <a:rPr lang="cs-CZ" dirty="0" err="1"/>
              <a:t>of</a:t>
            </a:r>
            <a:r>
              <a:rPr lang="cs-CZ" dirty="0"/>
              <a:t> </a:t>
            </a:r>
            <a:r>
              <a:rPr lang="cs-CZ" dirty="0" err="1"/>
              <a:t>populism</a:t>
            </a:r>
            <a:r>
              <a:rPr lang="cs-CZ" dirty="0"/>
              <a:t>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endParaRPr lang="cs-CZ" dirty="0"/>
          </a:p>
          <a:p>
            <a:r>
              <a:rPr lang="cs-CZ" b="1" dirty="0"/>
              <a:t>- Negative </a:t>
            </a:r>
            <a:r>
              <a:rPr lang="cs-CZ" b="1" dirty="0" err="1"/>
              <a:t>political</a:t>
            </a:r>
            <a:r>
              <a:rPr lang="cs-CZ" b="1" dirty="0"/>
              <a:t> label</a:t>
            </a:r>
          </a:p>
          <a:p>
            <a:endParaRPr lang="cs-CZ" b="1" dirty="0"/>
          </a:p>
          <a:p>
            <a:endParaRPr lang="cs-CZ" dirty="0"/>
          </a:p>
          <a:p>
            <a:r>
              <a:rPr lang="cs-CZ" dirty="0"/>
              <a:t>- </a:t>
            </a:r>
            <a:r>
              <a:rPr lang="cs-CZ" b="1" dirty="0" err="1"/>
              <a:t>Terminological</a:t>
            </a:r>
            <a:r>
              <a:rPr lang="cs-CZ" b="1" dirty="0"/>
              <a:t> </a:t>
            </a:r>
            <a:r>
              <a:rPr lang="cs-CZ" b="1" dirty="0" err="1"/>
              <a:t>mess</a:t>
            </a:r>
            <a:r>
              <a:rPr lang="cs-CZ" dirty="0"/>
              <a:t>: protest </a:t>
            </a:r>
            <a:r>
              <a:rPr lang="cs-CZ" dirty="0" err="1"/>
              <a:t>parties</a:t>
            </a:r>
            <a:r>
              <a:rPr lang="cs-CZ" dirty="0"/>
              <a:t>, </a:t>
            </a:r>
            <a:r>
              <a:rPr lang="cs-CZ" dirty="0" err="1"/>
              <a:t>challenger</a:t>
            </a:r>
            <a:r>
              <a:rPr lang="cs-CZ" dirty="0"/>
              <a:t> </a:t>
            </a:r>
            <a:r>
              <a:rPr lang="cs-CZ" dirty="0" err="1"/>
              <a:t>parties</a:t>
            </a:r>
            <a:r>
              <a:rPr lang="cs-CZ" dirty="0"/>
              <a:t>, anti-party </a:t>
            </a:r>
            <a:r>
              <a:rPr lang="cs-CZ" dirty="0" err="1"/>
              <a:t>parties</a:t>
            </a:r>
            <a:r>
              <a:rPr lang="cs-CZ" dirty="0"/>
              <a:t>, anti-</a:t>
            </a:r>
            <a:r>
              <a:rPr lang="cs-CZ" dirty="0" err="1"/>
              <a:t>mainstream</a:t>
            </a:r>
            <a:r>
              <a:rPr lang="cs-CZ" dirty="0"/>
              <a:t> </a:t>
            </a:r>
            <a:r>
              <a:rPr lang="cs-CZ" dirty="0" err="1"/>
              <a:t>parties</a:t>
            </a:r>
            <a:r>
              <a:rPr lang="cs-CZ" dirty="0"/>
              <a:t>, anti-</a:t>
            </a:r>
            <a:r>
              <a:rPr lang="cs-CZ" dirty="0" err="1"/>
              <a:t>political</a:t>
            </a:r>
            <a:r>
              <a:rPr lang="cs-CZ" dirty="0"/>
              <a:t> establishment </a:t>
            </a:r>
            <a:r>
              <a:rPr lang="cs-CZ" dirty="0" err="1"/>
              <a:t>parties</a:t>
            </a:r>
            <a:r>
              <a:rPr lang="cs-CZ" dirty="0"/>
              <a:t>, anti-establishment </a:t>
            </a:r>
            <a:r>
              <a:rPr lang="cs-CZ" dirty="0" err="1"/>
              <a:t>reform</a:t>
            </a:r>
            <a:r>
              <a:rPr lang="cs-CZ" dirty="0"/>
              <a:t> </a:t>
            </a:r>
            <a:r>
              <a:rPr lang="cs-CZ" dirty="0" err="1"/>
              <a:t>parties</a:t>
            </a:r>
            <a:r>
              <a:rPr lang="cs-CZ" dirty="0"/>
              <a:t>, </a:t>
            </a:r>
            <a:r>
              <a:rPr lang="cs-CZ" dirty="0" err="1"/>
              <a:t>discontent</a:t>
            </a:r>
            <a:r>
              <a:rPr lang="cs-CZ" dirty="0"/>
              <a:t> </a:t>
            </a:r>
            <a:r>
              <a:rPr lang="cs-CZ" dirty="0" err="1"/>
              <a:t>parties</a:t>
            </a:r>
            <a:r>
              <a:rPr lang="cs-CZ" dirty="0"/>
              <a:t>, </a:t>
            </a:r>
            <a:r>
              <a:rPr lang="cs-CZ" dirty="0" err="1"/>
              <a:t>neopopulism</a:t>
            </a:r>
            <a:r>
              <a:rPr lang="cs-CZ" dirty="0"/>
              <a:t>/ </a:t>
            </a:r>
            <a:r>
              <a:rPr lang="cs-CZ" dirty="0" err="1"/>
              <a:t>new</a:t>
            </a:r>
            <a:r>
              <a:rPr lang="cs-CZ" dirty="0"/>
              <a:t> </a:t>
            </a:r>
            <a:r>
              <a:rPr lang="cs-CZ" dirty="0" err="1"/>
              <a:t>populism</a:t>
            </a:r>
            <a:r>
              <a:rPr lang="cs-CZ" dirty="0"/>
              <a:t>, anti-</a:t>
            </a:r>
            <a:r>
              <a:rPr lang="cs-CZ" dirty="0" err="1"/>
              <a:t>corruption</a:t>
            </a:r>
            <a:r>
              <a:rPr lang="cs-CZ" dirty="0"/>
              <a:t> </a:t>
            </a:r>
            <a:r>
              <a:rPr lang="cs-CZ" dirty="0" err="1"/>
              <a:t>parties</a:t>
            </a:r>
            <a:r>
              <a:rPr lang="cs-CZ" dirty="0"/>
              <a:t>, </a:t>
            </a:r>
            <a:r>
              <a:rPr lang="cs-CZ" dirty="0" err="1"/>
              <a:t>national</a:t>
            </a:r>
            <a:r>
              <a:rPr lang="cs-CZ" dirty="0"/>
              <a:t> </a:t>
            </a:r>
            <a:r>
              <a:rPr lang="cs-CZ" dirty="0" err="1"/>
              <a:t>populist</a:t>
            </a:r>
            <a:r>
              <a:rPr lang="cs-CZ" dirty="0"/>
              <a:t> </a:t>
            </a:r>
            <a:r>
              <a:rPr lang="cs-CZ" dirty="0" err="1"/>
              <a:t>parties</a:t>
            </a:r>
            <a:r>
              <a:rPr lang="cs-CZ" dirty="0"/>
              <a:t>…</a:t>
            </a:r>
          </a:p>
          <a:p>
            <a:pPr marL="342900" indent="-342900">
              <a:buFontTx/>
              <a:buChar char="-"/>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6</a:t>
            </a:fld>
            <a:endParaRPr lang="cs-CZ"/>
          </a:p>
        </p:txBody>
      </p:sp>
    </p:spTree>
    <p:extLst>
      <p:ext uri="{BB962C8B-B14F-4D97-AF65-F5344CB8AC3E}">
        <p14:creationId xmlns:p14="http://schemas.microsoft.com/office/powerpoint/2010/main" val="417180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Popular</a:t>
            </a:r>
            <a:r>
              <a:rPr lang="cs-CZ" dirty="0"/>
              <a:t> </a:t>
            </a:r>
            <a:r>
              <a:rPr lang="cs-CZ" dirty="0" err="1"/>
              <a:t>perception</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a:xfrm>
            <a:off x="628650" y="1825624"/>
            <a:ext cx="7886700" cy="4895851"/>
          </a:xfrm>
        </p:spPr>
        <p:txBody>
          <a:bodyPr>
            <a:normAutofit/>
          </a:bodyPr>
          <a:lstStyle/>
          <a:p>
            <a:r>
              <a:rPr lang="cs-CZ" dirty="0" err="1"/>
              <a:t>Stretching</a:t>
            </a:r>
            <a:r>
              <a:rPr lang="cs-CZ" dirty="0"/>
              <a:t> </a:t>
            </a:r>
            <a:r>
              <a:rPr lang="cs-CZ" dirty="0" err="1"/>
              <a:t>of</a:t>
            </a:r>
            <a:r>
              <a:rPr lang="cs-CZ" dirty="0"/>
              <a:t> </a:t>
            </a:r>
            <a:r>
              <a:rPr lang="cs-CZ" dirty="0" err="1"/>
              <a:t>the</a:t>
            </a:r>
            <a:r>
              <a:rPr lang="cs-CZ" dirty="0"/>
              <a:t> term</a:t>
            </a:r>
          </a:p>
          <a:p>
            <a:endParaRPr lang="cs-CZ" dirty="0"/>
          </a:p>
          <a:p>
            <a:r>
              <a:rPr lang="cs-CZ" dirty="0" err="1"/>
              <a:t>All</a:t>
            </a:r>
            <a:r>
              <a:rPr lang="cs-CZ" dirty="0"/>
              <a:t> </a:t>
            </a:r>
            <a:r>
              <a:rPr lang="cs-CZ" dirty="0" err="1"/>
              <a:t>politicians</a:t>
            </a:r>
            <a:r>
              <a:rPr lang="cs-CZ" dirty="0"/>
              <a:t> are </a:t>
            </a:r>
            <a:r>
              <a:rPr lang="cs-CZ" dirty="0" err="1"/>
              <a:t>populists</a:t>
            </a:r>
            <a:r>
              <a:rPr lang="cs-CZ" dirty="0"/>
              <a:t> (</a:t>
            </a:r>
            <a:r>
              <a:rPr lang="cs-CZ" dirty="0" err="1"/>
              <a:t>from</a:t>
            </a:r>
            <a:r>
              <a:rPr lang="cs-CZ" dirty="0"/>
              <a:t> </a:t>
            </a:r>
            <a:r>
              <a:rPr lang="cs-CZ" dirty="0" err="1"/>
              <a:t>time</a:t>
            </a:r>
            <a:r>
              <a:rPr lang="cs-CZ" dirty="0"/>
              <a:t> to </a:t>
            </a:r>
            <a:r>
              <a:rPr lang="cs-CZ" dirty="0" err="1"/>
              <a:t>time</a:t>
            </a:r>
            <a:r>
              <a:rPr lang="cs-CZ" dirty="0"/>
              <a:t>)</a:t>
            </a:r>
          </a:p>
          <a:p>
            <a:endParaRPr lang="cs-CZ" dirty="0"/>
          </a:p>
          <a:p>
            <a:r>
              <a:rPr lang="cs-CZ" dirty="0" err="1"/>
              <a:t>Content</a:t>
            </a:r>
            <a:r>
              <a:rPr lang="cs-CZ" dirty="0"/>
              <a:t> –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r>
              <a:rPr lang="cs-CZ" dirty="0" err="1"/>
              <a:t>See</a:t>
            </a:r>
            <a:r>
              <a:rPr lang="cs-CZ" dirty="0"/>
              <a:t> Bale, </a:t>
            </a:r>
            <a:r>
              <a:rPr lang="cs-CZ" dirty="0" err="1"/>
              <a:t>Taggart</a:t>
            </a:r>
            <a:r>
              <a:rPr lang="cs-CZ" dirty="0"/>
              <a:t>, van </a:t>
            </a:r>
            <a:r>
              <a:rPr lang="cs-CZ" dirty="0" err="1"/>
              <a:t>Kessel</a:t>
            </a:r>
            <a:r>
              <a:rPr lang="cs-CZ" dirty="0"/>
              <a:t>. 2011: </a:t>
            </a:r>
            <a:r>
              <a:rPr lang="en-US" dirty="0"/>
              <a:t>“Thrown around with abandon? Popular understandings of populism as conveyed by the print media: a UK case study</a:t>
            </a:r>
            <a:r>
              <a:rPr lang="cs-CZ" dirty="0"/>
              <a:t>.</a:t>
            </a:r>
            <a:r>
              <a:rPr lang="en-US" dirty="0"/>
              <a:t>”</a:t>
            </a:r>
            <a:r>
              <a:rPr lang="cs-CZ" dirty="0"/>
              <a:t> </a:t>
            </a:r>
            <a:r>
              <a:rPr lang="cs-CZ" i="1" dirty="0"/>
              <a:t>Acta </a:t>
            </a:r>
            <a:r>
              <a:rPr lang="cs-CZ" i="1" dirty="0" err="1"/>
              <a:t>Politica</a:t>
            </a:r>
            <a:r>
              <a:rPr lang="cs-CZ" i="1" dirty="0"/>
              <a:t> </a:t>
            </a:r>
            <a:r>
              <a:rPr lang="cs-CZ" dirty="0"/>
              <a:t>46 (2). </a:t>
            </a:r>
          </a:p>
          <a:p>
            <a:r>
              <a:rPr lang="cs-CZ" dirty="0" err="1"/>
              <a:t>Populism</a:t>
            </a:r>
            <a:r>
              <a:rPr lang="cs-CZ" dirty="0"/>
              <a:t> </a:t>
            </a:r>
            <a:r>
              <a:rPr lang="en-US" dirty="0"/>
              <a:t>as a label in</a:t>
            </a:r>
            <a:r>
              <a:rPr lang="cs-CZ" dirty="0"/>
              <a:t> </a:t>
            </a:r>
            <a:r>
              <a:rPr lang="cs-CZ" dirty="0" err="1"/>
              <a:t>political</a:t>
            </a:r>
            <a:r>
              <a:rPr lang="cs-CZ" dirty="0"/>
              <a:t> </a:t>
            </a:r>
            <a:r>
              <a:rPr lang="cs-CZ" dirty="0" err="1"/>
              <a:t>fight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7</a:t>
            </a:fld>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4797152"/>
            <a:ext cx="1423549" cy="1105197"/>
          </a:xfrm>
          <a:prstGeom prst="rect">
            <a:avLst/>
          </a:prstGeom>
        </p:spPr>
      </p:pic>
    </p:spTree>
    <p:extLst>
      <p:ext uri="{BB962C8B-B14F-4D97-AF65-F5344CB8AC3E}">
        <p14:creationId xmlns:p14="http://schemas.microsoft.com/office/powerpoint/2010/main" val="2745348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Three</a:t>
            </a:r>
            <a:r>
              <a:rPr lang="cs-CZ" dirty="0"/>
              <a:t> </a:t>
            </a:r>
            <a:r>
              <a:rPr lang="cs-CZ" dirty="0" err="1"/>
              <a:t>waves</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p:txBody>
          <a:bodyPr>
            <a:normAutofit fontScale="92500" lnSpcReduction="10000"/>
          </a:bodyPr>
          <a:lstStyle/>
          <a:p>
            <a:r>
              <a:rPr lang="cs-CZ" sz="2600" dirty="0" err="1"/>
              <a:t>Empirical</a:t>
            </a:r>
            <a:r>
              <a:rPr lang="cs-CZ" sz="2600" dirty="0"/>
              <a:t> diversity </a:t>
            </a:r>
            <a:r>
              <a:rPr lang="cs-CZ" sz="2600" dirty="0" err="1"/>
              <a:t>of</a:t>
            </a:r>
            <a:r>
              <a:rPr lang="cs-CZ" sz="2600" dirty="0"/>
              <a:t> </a:t>
            </a:r>
            <a:r>
              <a:rPr lang="cs-CZ" sz="2600" dirty="0" err="1"/>
              <a:t>populism</a:t>
            </a:r>
            <a:r>
              <a:rPr lang="cs-CZ" sz="2600" dirty="0"/>
              <a:t> (</a:t>
            </a:r>
            <a:r>
              <a:rPr lang="cs-CZ" sz="2800" dirty="0" err="1"/>
              <a:t>Pauwels</a:t>
            </a:r>
            <a:r>
              <a:rPr lang="cs-CZ" sz="2800" dirty="0"/>
              <a:t> 2014)</a:t>
            </a:r>
            <a:endParaRPr lang="cs-CZ" sz="2600" dirty="0"/>
          </a:p>
          <a:p>
            <a:endParaRPr lang="cs-CZ" sz="2400" dirty="0"/>
          </a:p>
          <a:p>
            <a:r>
              <a:rPr lang="cs-CZ" sz="2400" dirty="0"/>
              <a:t>19th </a:t>
            </a:r>
            <a:r>
              <a:rPr lang="cs-CZ" sz="2400" dirty="0" err="1"/>
              <a:t>century</a:t>
            </a:r>
            <a:r>
              <a:rPr lang="cs-CZ" sz="2400" dirty="0"/>
              <a:t> </a:t>
            </a:r>
            <a:r>
              <a:rPr lang="cs-CZ" sz="2400" dirty="0" err="1"/>
              <a:t>populism</a:t>
            </a:r>
            <a:r>
              <a:rPr lang="cs-CZ" sz="2400" dirty="0"/>
              <a:t> – </a:t>
            </a:r>
            <a:r>
              <a:rPr lang="cs-CZ" sz="2400" dirty="0" err="1"/>
              <a:t>the</a:t>
            </a:r>
            <a:r>
              <a:rPr lang="cs-CZ" sz="2400" dirty="0"/>
              <a:t> </a:t>
            </a:r>
            <a:r>
              <a:rPr lang="cs-CZ" sz="2400" dirty="0" err="1"/>
              <a:t>People</a:t>
            </a:r>
            <a:r>
              <a:rPr lang="en-GB" sz="2400" dirty="0"/>
              <a:t>`s Part</a:t>
            </a:r>
            <a:r>
              <a:rPr lang="cs-CZ" sz="2400" dirty="0"/>
              <a:t>y in </a:t>
            </a:r>
            <a:r>
              <a:rPr lang="cs-CZ" sz="2400" dirty="0" err="1"/>
              <a:t>the</a:t>
            </a:r>
            <a:r>
              <a:rPr lang="cs-CZ" sz="2400" dirty="0"/>
              <a:t> USA, „</a:t>
            </a:r>
            <a:r>
              <a:rPr lang="cs-CZ" sz="2400" dirty="0" err="1"/>
              <a:t>narodniky</a:t>
            </a:r>
            <a:r>
              <a:rPr lang="cs-CZ" sz="2400" dirty="0"/>
              <a:t>“ in </a:t>
            </a:r>
            <a:r>
              <a:rPr lang="cs-CZ" sz="2400" dirty="0" err="1"/>
              <a:t>Russia</a:t>
            </a:r>
            <a:r>
              <a:rPr lang="cs-CZ" sz="2400" dirty="0"/>
              <a:t> (</a:t>
            </a:r>
            <a:r>
              <a:rPr lang="cs-CZ" sz="2400" dirty="0" err="1"/>
              <a:t>Canovan</a:t>
            </a:r>
            <a:r>
              <a:rPr lang="cs-CZ" sz="2400" dirty="0"/>
              <a:t> 1981, </a:t>
            </a:r>
            <a:r>
              <a:rPr lang="cs-CZ" sz="2400" dirty="0" err="1"/>
              <a:t>Taggart</a:t>
            </a:r>
            <a:r>
              <a:rPr lang="cs-CZ" sz="2400" dirty="0"/>
              <a:t> 2000)</a:t>
            </a:r>
          </a:p>
          <a:p>
            <a:endParaRPr lang="cs-CZ" sz="2400" dirty="0"/>
          </a:p>
          <a:p>
            <a:r>
              <a:rPr lang="cs-CZ" sz="2400" dirty="0"/>
              <a:t>Latin </a:t>
            </a:r>
            <a:r>
              <a:rPr lang="cs-CZ" sz="2400" dirty="0" err="1"/>
              <a:t>American</a:t>
            </a:r>
            <a:r>
              <a:rPr lang="cs-CZ" sz="2400" dirty="0"/>
              <a:t> </a:t>
            </a:r>
            <a:r>
              <a:rPr lang="cs-CZ" sz="2400" dirty="0" err="1"/>
              <a:t>populism</a:t>
            </a:r>
            <a:r>
              <a:rPr lang="cs-CZ" sz="2400" dirty="0"/>
              <a:t> – Peron, </a:t>
            </a:r>
            <a:r>
              <a:rPr lang="cs-CZ" sz="2400" dirty="0" err="1"/>
              <a:t>Chávez</a:t>
            </a:r>
            <a:r>
              <a:rPr lang="cs-CZ" sz="2400" dirty="0"/>
              <a:t>, De la Torre…</a:t>
            </a:r>
          </a:p>
          <a:p>
            <a:endParaRPr lang="cs-CZ" sz="2400" dirty="0"/>
          </a:p>
          <a:p>
            <a:r>
              <a:rPr lang="cs-CZ" sz="2400" dirty="0"/>
              <a:t>New </a:t>
            </a:r>
            <a:r>
              <a:rPr lang="cs-CZ" sz="2400" dirty="0" err="1"/>
              <a:t>populism</a:t>
            </a:r>
            <a:r>
              <a:rPr lang="cs-CZ" sz="2400" dirty="0"/>
              <a:t> – </a:t>
            </a:r>
            <a:r>
              <a:rPr lang="cs-CZ" sz="2400" dirty="0" err="1"/>
              <a:t>radical</a:t>
            </a:r>
            <a:r>
              <a:rPr lang="cs-CZ" sz="2400" dirty="0"/>
              <a:t> </a:t>
            </a:r>
            <a:r>
              <a:rPr lang="cs-CZ" sz="2400" dirty="0" err="1"/>
              <a:t>right-wing</a:t>
            </a:r>
            <a:r>
              <a:rPr lang="cs-CZ" sz="2400" dirty="0"/>
              <a:t> </a:t>
            </a:r>
            <a:r>
              <a:rPr lang="cs-CZ" sz="2400" dirty="0" err="1"/>
              <a:t>or</a:t>
            </a:r>
            <a:r>
              <a:rPr lang="cs-CZ" sz="2400" dirty="0"/>
              <a:t> </a:t>
            </a:r>
            <a:r>
              <a:rPr lang="cs-CZ" sz="2400" dirty="0" err="1"/>
              <a:t>radical</a:t>
            </a:r>
            <a:r>
              <a:rPr lang="cs-CZ" sz="2400" dirty="0"/>
              <a:t> </a:t>
            </a:r>
            <a:r>
              <a:rPr lang="cs-CZ" sz="2400" dirty="0" err="1"/>
              <a:t>left</a:t>
            </a:r>
            <a:r>
              <a:rPr lang="cs-CZ" sz="2400" dirty="0"/>
              <a:t> </a:t>
            </a:r>
            <a:r>
              <a:rPr lang="cs-CZ" sz="2400" dirty="0" err="1"/>
              <a:t>parties</a:t>
            </a:r>
            <a:r>
              <a:rPr lang="cs-CZ" sz="2400" dirty="0"/>
              <a:t> in </a:t>
            </a:r>
            <a:r>
              <a:rPr lang="cs-CZ" sz="2400" dirty="0" err="1"/>
              <a:t>Europe</a:t>
            </a:r>
            <a:endParaRPr lang="cs-CZ" sz="2400" dirty="0"/>
          </a:p>
          <a:p>
            <a:pPr lvl="1"/>
            <a:r>
              <a:rPr lang="cs-CZ" sz="2400" dirty="0"/>
              <a:t>(+ </a:t>
            </a:r>
            <a:r>
              <a:rPr lang="cs-CZ" sz="2400" dirty="0" err="1"/>
              <a:t>exclusively</a:t>
            </a:r>
            <a:r>
              <a:rPr lang="cs-CZ" sz="2400" dirty="0"/>
              <a:t>/</a:t>
            </a:r>
            <a:r>
              <a:rPr lang="cs-CZ" sz="2400" dirty="0" err="1"/>
              <a:t>centrist</a:t>
            </a:r>
            <a:r>
              <a:rPr lang="cs-CZ" sz="2400" dirty="0"/>
              <a:t> </a:t>
            </a:r>
            <a:r>
              <a:rPr lang="cs-CZ" sz="2400" dirty="0" err="1"/>
              <a:t>populist</a:t>
            </a:r>
            <a:r>
              <a:rPr lang="cs-CZ" sz="2400" dirty="0"/>
              <a:t> </a:t>
            </a:r>
            <a:r>
              <a:rPr lang="cs-CZ" sz="2400" dirty="0" err="1"/>
              <a:t>parties</a:t>
            </a:r>
            <a:r>
              <a:rPr lang="cs-CZ" sz="2400" dirty="0"/>
              <a:t>)</a:t>
            </a:r>
          </a:p>
          <a:p>
            <a:endParaRPr lang="cs-CZ" sz="2700" dirty="0"/>
          </a:p>
          <a:p>
            <a:r>
              <a:rPr lang="cs-CZ" sz="2700" dirty="0"/>
              <a:t>Case </a:t>
            </a:r>
            <a:r>
              <a:rPr lang="cs-CZ" sz="2700" dirty="0" err="1"/>
              <a:t>driven</a:t>
            </a:r>
            <a:r>
              <a:rPr lang="cs-CZ" sz="2700" dirty="0"/>
              <a:t> </a:t>
            </a:r>
            <a:r>
              <a:rPr lang="cs-CZ" sz="2700" dirty="0" err="1"/>
              <a:t>definitions</a:t>
            </a:r>
            <a:r>
              <a:rPr lang="cs-CZ" sz="2700" dirty="0"/>
              <a:t> (</a:t>
            </a:r>
            <a:r>
              <a:rPr lang="cs-CZ" sz="2700" dirty="0" err="1"/>
              <a:t>agrarian</a:t>
            </a:r>
            <a:r>
              <a:rPr lang="cs-CZ" sz="2700" dirty="0"/>
              <a:t> </a:t>
            </a:r>
            <a:r>
              <a:rPr lang="cs-CZ" sz="2700" dirty="0" err="1"/>
              <a:t>populism</a:t>
            </a:r>
            <a:r>
              <a:rPr lang="cs-CZ" sz="2700" dirty="0"/>
              <a:t> </a:t>
            </a:r>
            <a:r>
              <a:rPr lang="cs-CZ" sz="2700" dirty="0" err="1"/>
              <a:t>until</a:t>
            </a:r>
            <a:r>
              <a:rPr lang="cs-CZ" sz="2700" dirty="0"/>
              <a:t> </a:t>
            </a:r>
            <a:r>
              <a:rPr lang="cs-CZ" sz="2700" dirty="0" err="1"/>
              <a:t>the</a:t>
            </a:r>
            <a:r>
              <a:rPr lang="cs-CZ" sz="2700" dirty="0"/>
              <a:t> 1970s, RRP in Western </a:t>
            </a:r>
            <a:r>
              <a:rPr lang="cs-CZ" sz="2700" dirty="0" err="1"/>
              <a:t>Europe</a:t>
            </a:r>
            <a:r>
              <a:rPr lang="cs-CZ" sz="2700" dirty="0"/>
              <a:t>)</a:t>
            </a:r>
          </a:p>
          <a:p>
            <a:endParaRPr lang="cs-CZ" sz="2000" dirty="0"/>
          </a:p>
          <a:p>
            <a:pPr marL="0" indent="0">
              <a:buNone/>
            </a:pPr>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8</a:t>
            </a:fld>
            <a:endParaRPr lang="cs-CZ"/>
          </a:p>
        </p:txBody>
      </p:sp>
    </p:spTree>
    <p:extLst>
      <p:ext uri="{BB962C8B-B14F-4D97-AF65-F5344CB8AC3E}">
        <p14:creationId xmlns:p14="http://schemas.microsoft.com/office/powerpoint/2010/main" val="324904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1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1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1500"/>
                                        <p:tgtEl>
                                          <p:spTgt spid="3">
                                            <p:txEl>
                                              <p:pRg st="4" end="4"/>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1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3" dur="1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4" dur="1500"/>
                                        <p:tgtEl>
                                          <p:spTgt spid="3">
                                            <p:txEl>
                                              <p:pRg st="6" end="6"/>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p:cTn id="27" dur="1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8" dur="1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9" dur="1500"/>
                                        <p:tgtEl>
                                          <p:spTgt spid="3">
                                            <p:txEl>
                                              <p:pRg st="7" end="7"/>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p:cTn id="32" dur="1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3" dur="1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34"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sz="3600" dirty="0"/>
              <a:t>POPULISM AS </a:t>
            </a:r>
            <a:r>
              <a:rPr lang="cs-CZ" sz="3600" dirty="0"/>
              <a:t>AN </a:t>
            </a:r>
            <a:r>
              <a:rPr lang="en-US" sz="3600" dirty="0"/>
              <a:t>IDEOLOGY</a:t>
            </a:r>
            <a:endParaRPr lang="cs-CZ" sz="3600" dirty="0"/>
          </a:p>
        </p:txBody>
      </p:sp>
      <p:sp>
        <p:nvSpPr>
          <p:cNvPr id="21506" name="Rectangle 3"/>
          <p:cNvSpPr>
            <a:spLocks noGrp="1" noChangeArrowheads="1"/>
          </p:cNvSpPr>
          <p:nvPr>
            <p:ph idx="1"/>
          </p:nvPr>
        </p:nvSpPr>
        <p:spPr/>
        <p:txBody>
          <a:bodyPr>
            <a:normAutofit/>
          </a:bodyPr>
          <a:lstStyle/>
          <a:p>
            <a:pPr marL="0" indent="0" eaLnBrk="1" hangingPunct="1">
              <a:buNone/>
            </a:pPr>
            <a:r>
              <a:rPr lang="cs-CZ" sz="2400" dirty="0"/>
              <a:t>I</a:t>
            </a:r>
            <a:r>
              <a:rPr lang="en-US" sz="2400" dirty="0" err="1"/>
              <a:t>deology</a:t>
            </a:r>
            <a:r>
              <a:rPr lang="en-US" sz="2400" dirty="0"/>
              <a:t>:</a:t>
            </a:r>
          </a:p>
          <a:p>
            <a:pPr eaLnBrk="1" hangingPunct="1"/>
            <a:endParaRPr lang="cs-CZ" sz="2400" dirty="0"/>
          </a:p>
          <a:p>
            <a:r>
              <a:rPr lang="en-US" sz="2400" dirty="0"/>
              <a:t>total, closed and cohesive view of human beings in society / a systematic body of concepts  / </a:t>
            </a:r>
            <a:r>
              <a:rPr lang="cs-CZ" sz="2400" dirty="0"/>
              <a:t>a </a:t>
            </a:r>
            <a:r>
              <a:rPr lang="cs-CZ" sz="2400" dirty="0" err="1"/>
              <a:t>comprehensive</a:t>
            </a:r>
            <a:r>
              <a:rPr lang="cs-CZ" sz="2400" dirty="0"/>
              <a:t> normative vision / </a:t>
            </a:r>
            <a:r>
              <a:rPr lang="en-US" sz="2400" dirty="0"/>
              <a:t>the integrated assertions, theories and aims that constitute a sociopolitical program</a:t>
            </a:r>
          </a:p>
          <a:p>
            <a:pPr eaLnBrk="1" hangingPunct="1"/>
            <a:endParaRPr lang="cs-CZ" sz="2400" dirty="0"/>
          </a:p>
          <a:p>
            <a:pPr eaLnBrk="1" hangingPunct="1"/>
            <a:r>
              <a:rPr lang="cs-CZ" sz="2400" dirty="0" err="1"/>
              <a:t>Is</a:t>
            </a:r>
            <a:r>
              <a:rPr lang="cs-CZ" sz="2400" dirty="0"/>
              <a:t> </a:t>
            </a:r>
            <a:r>
              <a:rPr lang="cs-CZ" sz="2400" dirty="0" err="1"/>
              <a:t>populism</a:t>
            </a:r>
            <a:r>
              <a:rPr lang="cs-CZ" sz="2400" dirty="0"/>
              <a:t> </a:t>
            </a:r>
            <a:r>
              <a:rPr lang="cs-CZ" sz="2400" dirty="0" err="1"/>
              <a:t>an</a:t>
            </a:r>
            <a:r>
              <a:rPr lang="cs-CZ" sz="2400" dirty="0"/>
              <a:t> ideology?</a:t>
            </a:r>
          </a:p>
          <a:p>
            <a:pPr eaLnBrk="1" hangingPunct="1"/>
            <a:endParaRPr lang="en-US" sz="2400" dirty="0"/>
          </a:p>
          <a:p>
            <a:pPr eaLnBrk="1" hangingPunct="1"/>
            <a:r>
              <a:rPr lang="en-US" sz="2400" dirty="0"/>
              <a:t>Populism is usually </a:t>
            </a:r>
            <a:r>
              <a:rPr lang="en-US" sz="2400" b="1" dirty="0"/>
              <a:t>not</a:t>
            </a:r>
            <a:r>
              <a:rPr lang="en-US" sz="2400" dirty="0"/>
              <a:t> regarded as a full-blown ideology (such as socialism, liberalism etc.)</a:t>
            </a:r>
            <a:endParaRPr lang="cs-CZ" sz="2400" dirty="0"/>
          </a:p>
        </p:txBody>
      </p:sp>
      <p:sp>
        <p:nvSpPr>
          <p:cNvPr id="21508"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C46E67-C297-40AD-BF94-7F2B99958208}" type="slidenum">
              <a:rPr lang="cs-CZ" smtClean="0"/>
              <a:pPr/>
              <a:t>9</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2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anim calcmode="lin" valueType="num">
                                      <p:cBhvr additive="base">
                                        <p:cTn id="13" dur="2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anim calcmode="lin" valueType="num">
                                      <p:cBhvr additive="base">
                                        <p:cTn id="19" dur="2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1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6">
                                            <p:txEl>
                                              <p:pRg st="6" end="6"/>
                                            </p:txEl>
                                          </p:spTgt>
                                        </p:tgtEl>
                                        <p:attrNameLst>
                                          <p:attrName>style.visibility</p:attrName>
                                        </p:attrNameLst>
                                      </p:cBhvr>
                                      <p:to>
                                        <p:strVal val="visible"/>
                                      </p:to>
                                    </p:set>
                                    <p:anim calcmode="lin" valueType="num">
                                      <p:cBhvr additive="base">
                                        <p:cTn id="25" dur="2000" fill="hold"/>
                                        <p:tgtEl>
                                          <p:spTgt spid="21506">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150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3467</TotalTime>
  <Words>1378</Words>
  <Application>Microsoft Office PowerPoint</Application>
  <PresentationFormat>Předvádění na obrazovce (4:3)</PresentationFormat>
  <Paragraphs>215</Paragraphs>
  <Slides>28</Slides>
  <Notes>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Tahoma</vt:lpstr>
      <vt:lpstr>Motiv Office</vt:lpstr>
      <vt:lpstr>Populism: the concept</vt:lpstr>
      <vt:lpstr>Aims of the lecture</vt:lpstr>
      <vt:lpstr>Populist political communication</vt:lpstr>
      <vt:lpstr>The main thesis is that…</vt:lpstr>
      <vt:lpstr>Problems with populism</vt:lpstr>
      <vt:lpstr>Problems with populism</vt:lpstr>
      <vt:lpstr>Popular perception of populism</vt:lpstr>
      <vt:lpstr>Three waves of populism</vt:lpstr>
      <vt:lpstr>POPULISM AS AN IDEOLOGY</vt:lpstr>
      <vt:lpstr>POPULISM AS A THIN-CENTERED IDEOLOGY</vt:lpstr>
      <vt:lpstr>ANALYTICAL CORE OF POPULISM</vt:lpstr>
      <vt:lpstr>Prezentace aplikace PowerPoint</vt:lpstr>
      <vt:lpstr>THE ‘ PURE PEOPLE’ AS A HOMOGENEOUS GROUP</vt:lpstr>
      <vt:lpstr>THE ‘ PURE PEOPLE’ AS A HOMOGENEOUS GROUP</vt:lpstr>
      <vt:lpstr>Prezentace aplikace PowerPoint</vt:lpstr>
      <vt:lpstr>DENIGRATION OF THE ELITES</vt:lpstr>
      <vt:lpstr>Prezentace aplikace PowerPoint</vt:lpstr>
      <vt:lpstr>Prezentace aplikace PowerPoint</vt:lpstr>
      <vt:lpstr>Prezentace aplikace PowerPoint</vt:lpstr>
      <vt:lpstr>The antagonistic relationship between the people and the elite</vt:lpstr>
      <vt:lpstr>Prezentace aplikace PowerPoint</vt:lpstr>
      <vt:lpstr>THE IDEA OF POPULAR SOVEREIGNTY</vt:lpstr>
      <vt:lpstr>Prezentace aplikace PowerPoint</vt:lpstr>
      <vt:lpstr>Types of populism</vt:lpstr>
      <vt:lpstr>Prezentace aplikace PowerPoint</vt:lpstr>
      <vt:lpstr>Typology of populism (based on Pauwels 2014; Havlík, Stanley 2015; modified)</vt:lpstr>
      <vt:lpstr>Conclusion</vt:lpstr>
      <vt:lpstr>Thank you for your attention.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Populism: term, definitions, theory</dc:title>
  <dc:creator>52717</dc:creator>
  <cp:lastModifiedBy>Vlastimil Havlík</cp:lastModifiedBy>
  <cp:revision>206</cp:revision>
  <cp:lastPrinted>2012-09-26T16:26:54Z</cp:lastPrinted>
  <dcterms:created xsi:type="dcterms:W3CDTF">2012-09-25T15:07:25Z</dcterms:created>
  <dcterms:modified xsi:type="dcterms:W3CDTF">2024-10-01T07:40:04Z</dcterms:modified>
</cp:coreProperties>
</file>