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7" r:id="rId21"/>
    <p:sldId id="270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timil Havlík" userId="20711293-9f68-443a-9eb5-8ba3eab2ffdf" providerId="ADAL" clId="{E344711D-0E7B-41C5-8285-DDCFA45653AE}"/>
    <pc:docChg chg="custSel delSld modSld">
      <pc:chgData name="Vlastimil Havlík" userId="20711293-9f68-443a-9eb5-8ba3eab2ffdf" providerId="ADAL" clId="{E344711D-0E7B-41C5-8285-DDCFA45653AE}" dt="2024-10-07T13:55:26.524" v="14" actId="313"/>
      <pc:docMkLst>
        <pc:docMk/>
      </pc:docMkLst>
      <pc:sldChg chg="modSp mod">
        <pc:chgData name="Vlastimil Havlík" userId="20711293-9f68-443a-9eb5-8ba3eab2ffdf" providerId="ADAL" clId="{E344711D-0E7B-41C5-8285-DDCFA45653AE}" dt="2024-10-07T13:39:18.056" v="12" actId="20577"/>
        <pc:sldMkLst>
          <pc:docMk/>
          <pc:sldMk cId="3148084721" sldId="259"/>
        </pc:sldMkLst>
        <pc:spChg chg="mod">
          <ac:chgData name="Vlastimil Havlík" userId="20711293-9f68-443a-9eb5-8ba3eab2ffdf" providerId="ADAL" clId="{E344711D-0E7B-41C5-8285-DDCFA45653AE}" dt="2024-10-07T13:39:18.056" v="12" actId="20577"/>
          <ac:spMkLst>
            <pc:docMk/>
            <pc:sldMk cId="3148084721" sldId="259"/>
            <ac:spMk id="3" creationId="{00000000-0000-0000-0000-000000000000}"/>
          </ac:spMkLst>
        </pc:spChg>
      </pc:sldChg>
      <pc:sldChg chg="modSp mod">
        <pc:chgData name="Vlastimil Havlík" userId="20711293-9f68-443a-9eb5-8ba3eab2ffdf" providerId="ADAL" clId="{E344711D-0E7B-41C5-8285-DDCFA45653AE}" dt="2024-10-07T13:55:26.524" v="14" actId="313"/>
        <pc:sldMkLst>
          <pc:docMk/>
          <pc:sldMk cId="1338574033" sldId="277"/>
        </pc:sldMkLst>
        <pc:spChg chg="mod">
          <ac:chgData name="Vlastimil Havlík" userId="20711293-9f68-443a-9eb5-8ba3eab2ffdf" providerId="ADAL" clId="{E344711D-0E7B-41C5-8285-DDCFA45653AE}" dt="2024-10-07T13:55:26.524" v="14" actId="313"/>
          <ac:spMkLst>
            <pc:docMk/>
            <pc:sldMk cId="1338574033" sldId="277"/>
            <ac:spMk id="3" creationId="{00000000-0000-0000-0000-000000000000}"/>
          </ac:spMkLst>
        </pc:spChg>
      </pc:sldChg>
      <pc:sldChg chg="del">
        <pc:chgData name="Vlastimil Havlík" userId="20711293-9f68-443a-9eb5-8ba3eab2ffdf" providerId="ADAL" clId="{E344711D-0E7B-41C5-8285-DDCFA45653AE}" dt="2024-10-07T13:38:55.963" v="0" actId="47"/>
        <pc:sldMkLst>
          <pc:docMk/>
          <pc:sldMk cId="3173462556" sldId="351"/>
        </pc:sldMkLst>
      </pc:sldChg>
      <pc:sldChg chg="del">
        <pc:chgData name="Vlastimil Havlík" userId="20711293-9f68-443a-9eb5-8ba3eab2ffdf" providerId="ADAL" clId="{E344711D-0E7B-41C5-8285-DDCFA45653AE}" dt="2024-10-07T13:38:55.963" v="0" actId="47"/>
        <pc:sldMkLst>
          <pc:docMk/>
          <pc:sldMk cId="2083967284" sldId="353"/>
        </pc:sldMkLst>
      </pc:sldChg>
      <pc:sldChg chg="del">
        <pc:chgData name="Vlastimil Havlík" userId="20711293-9f68-443a-9eb5-8ba3eab2ffdf" providerId="ADAL" clId="{E344711D-0E7B-41C5-8285-DDCFA45653AE}" dt="2024-10-07T13:38:55.963" v="0" actId="47"/>
        <pc:sldMkLst>
          <pc:docMk/>
          <pc:sldMk cId="1793520261" sldId="41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02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41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6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86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48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36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92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37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2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0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82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DE474-F209-4A2C-9917-D387A48FD2F4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E5F41-7001-4EF8-82BC-F1F7B9D7E7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08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Vlastimil Havlík</a:t>
            </a:r>
          </a:p>
          <a:p>
            <a:r>
              <a:rPr lang="cs-CZ" dirty="0"/>
              <a:t>POLb1140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95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Data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measurement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aim</a:t>
            </a:r>
            <a:r>
              <a:rPr lang="cs-CZ" sz="2500" dirty="0"/>
              <a:t> </a:t>
            </a:r>
            <a:r>
              <a:rPr lang="cs-CZ" sz="2500" dirty="0" err="1"/>
              <a:t>is</a:t>
            </a:r>
            <a:r>
              <a:rPr lang="cs-CZ" sz="2500" dirty="0"/>
              <a:t> to </a:t>
            </a:r>
            <a:r>
              <a:rPr lang="cs-CZ" sz="2500" dirty="0" err="1"/>
              <a:t>examine</a:t>
            </a:r>
            <a:r>
              <a:rPr lang="cs-CZ" sz="2500" dirty="0"/>
              <a:t> </a:t>
            </a:r>
            <a:r>
              <a:rPr lang="cs-CZ" sz="2500" dirty="0" err="1"/>
              <a:t>communication</a:t>
            </a:r>
            <a:r>
              <a:rPr lang="cs-CZ" sz="2500" dirty="0"/>
              <a:t> style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Belgian</a:t>
            </a:r>
            <a:r>
              <a:rPr lang="cs-CZ" sz="2500" dirty="0"/>
              <a:t>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parties</a:t>
            </a:r>
            <a:r>
              <a:rPr lang="cs-CZ" sz="2500" dirty="0"/>
              <a:t> (</a:t>
            </a:r>
            <a:r>
              <a:rPr lang="cs-CZ" sz="2500" dirty="0" err="1"/>
              <a:t>related</a:t>
            </a:r>
            <a:r>
              <a:rPr lang="cs-CZ" sz="2500" dirty="0"/>
              <a:t>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research</a:t>
            </a:r>
            <a:r>
              <a:rPr lang="cs-CZ" sz="2500" dirty="0"/>
              <a:t> </a:t>
            </a:r>
            <a:r>
              <a:rPr lang="cs-CZ" sz="2500" dirty="0" err="1"/>
              <a:t>question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hypotheses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Public TV </a:t>
            </a:r>
            <a:r>
              <a:rPr lang="cs-CZ" sz="2500" dirty="0" err="1"/>
              <a:t>broadcast</a:t>
            </a:r>
            <a:r>
              <a:rPr lang="cs-CZ" sz="2500" dirty="0"/>
              <a:t>– </a:t>
            </a:r>
            <a:r>
              <a:rPr lang="cs-CZ" sz="2500" dirty="0" err="1"/>
              <a:t>similarity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comparability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data </a:t>
            </a:r>
            <a:r>
              <a:rPr lang="cs-CZ" sz="2500" dirty="0" err="1"/>
              <a:t>across</a:t>
            </a:r>
            <a:r>
              <a:rPr lang="cs-CZ" sz="2500" dirty="0"/>
              <a:t>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parties</a:t>
            </a:r>
            <a:r>
              <a:rPr lang="cs-CZ" sz="2500" dirty="0"/>
              <a:t> (</a:t>
            </a:r>
            <a:r>
              <a:rPr lang="cs-CZ" sz="2500" dirty="0" err="1"/>
              <a:t>each</a:t>
            </a:r>
            <a:r>
              <a:rPr lang="cs-CZ" sz="2500" dirty="0"/>
              <a:t> party 20 </a:t>
            </a:r>
            <a:r>
              <a:rPr lang="cs-CZ" sz="2500" dirty="0" err="1"/>
              <a:t>broadcast</a:t>
            </a:r>
            <a:r>
              <a:rPr lang="cs-CZ" sz="2500" dirty="0"/>
              <a:t> + 200 </a:t>
            </a:r>
            <a:r>
              <a:rPr lang="cs-CZ" sz="2500" dirty="0" err="1"/>
              <a:t>minutes</a:t>
            </a:r>
            <a:r>
              <a:rPr lang="cs-CZ" sz="2500" dirty="0"/>
              <a:t> per party, not </a:t>
            </a:r>
            <a:r>
              <a:rPr lang="cs-CZ" sz="2500" dirty="0" err="1"/>
              <a:t>electoral</a:t>
            </a:r>
            <a:r>
              <a:rPr lang="cs-CZ" sz="2500" dirty="0"/>
              <a:t> </a:t>
            </a:r>
            <a:r>
              <a:rPr lang="cs-CZ" sz="2500" dirty="0" err="1"/>
              <a:t>broadcast</a:t>
            </a:r>
            <a:r>
              <a:rPr lang="cs-CZ" sz="2500" dirty="0"/>
              <a:t> – to </a:t>
            </a:r>
            <a:r>
              <a:rPr lang="cs-CZ" sz="2500" dirty="0" err="1"/>
              <a:t>avoid</a:t>
            </a:r>
            <a:r>
              <a:rPr lang="cs-CZ" sz="2500" dirty="0"/>
              <a:t> </a:t>
            </a:r>
            <a:r>
              <a:rPr lang="cs-CZ" sz="2500" dirty="0" err="1"/>
              <a:t>affecting</a:t>
            </a:r>
            <a:r>
              <a:rPr lang="cs-CZ" sz="2500" dirty="0"/>
              <a:t> by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events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500" dirty="0" err="1"/>
              <a:t>Human</a:t>
            </a:r>
            <a:r>
              <a:rPr lang="cs-CZ" sz="2500" dirty="0"/>
              <a:t> </a:t>
            </a:r>
            <a:r>
              <a:rPr lang="cs-CZ" sz="2500" dirty="0" err="1"/>
              <a:t>coded</a:t>
            </a:r>
            <a:r>
              <a:rPr lang="cs-CZ" sz="2500" dirty="0"/>
              <a:t> </a:t>
            </a:r>
            <a:r>
              <a:rPr lang="cs-CZ" sz="2500" dirty="0" err="1"/>
              <a:t>content</a:t>
            </a:r>
            <a:r>
              <a:rPr lang="cs-CZ" sz="2500" dirty="0"/>
              <a:t> </a:t>
            </a:r>
            <a:r>
              <a:rPr lang="cs-CZ" sz="2500" dirty="0" err="1"/>
              <a:t>analysis</a:t>
            </a:r>
            <a:endParaRPr lang="cs-CZ" sz="2500" dirty="0"/>
          </a:p>
          <a:p>
            <a:pPr>
              <a:lnSpc>
                <a:spcPct val="80000"/>
              </a:lnSpc>
            </a:pPr>
            <a:r>
              <a:rPr lang="cs-CZ" sz="2500" dirty="0" err="1"/>
              <a:t>Developing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„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people</a:t>
            </a:r>
            <a:r>
              <a:rPr lang="cs-CZ" sz="2500" dirty="0"/>
              <a:t> index“ – </a:t>
            </a:r>
            <a:r>
              <a:rPr lang="cs-CZ" sz="2500" dirty="0" err="1"/>
              <a:t>proportion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intensity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thin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 in PPB,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anti</a:t>
            </a:r>
            <a:r>
              <a:rPr lang="cs-CZ" sz="2500" dirty="0"/>
              <a:t>-establishment index (</a:t>
            </a:r>
            <a:r>
              <a:rPr lang="cs-CZ" sz="2500" dirty="0" err="1"/>
              <a:t>degree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hostility</a:t>
            </a:r>
            <a:r>
              <a:rPr lang="cs-CZ" sz="2500" dirty="0"/>
              <a:t> </a:t>
            </a:r>
            <a:r>
              <a:rPr lang="cs-CZ" sz="2500" dirty="0" err="1"/>
              <a:t>towards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state</a:t>
            </a:r>
            <a:r>
              <a:rPr lang="cs-CZ" sz="2500" dirty="0"/>
              <a:t>, </a:t>
            </a:r>
            <a:r>
              <a:rPr lang="cs-CZ" sz="2500" dirty="0" err="1"/>
              <a:t>the</a:t>
            </a:r>
            <a:r>
              <a:rPr lang="cs-CZ" sz="2500" dirty="0"/>
              <a:t> media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politics</a:t>
            </a:r>
            <a:r>
              <a:rPr lang="cs-CZ" sz="2500" dirty="0"/>
              <a:t>)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exclusivity</a:t>
            </a:r>
            <a:r>
              <a:rPr lang="cs-CZ" sz="2500" dirty="0"/>
              <a:t> index (</a:t>
            </a:r>
            <a:r>
              <a:rPr lang="cs-CZ" sz="2500" dirty="0" err="1"/>
              <a:t>proportion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positive </a:t>
            </a:r>
            <a:r>
              <a:rPr lang="cs-CZ" sz="2500" dirty="0" err="1"/>
              <a:t>and</a:t>
            </a:r>
            <a:r>
              <a:rPr lang="cs-CZ" sz="2500" dirty="0"/>
              <a:t> negative </a:t>
            </a:r>
            <a:r>
              <a:rPr lang="cs-CZ" sz="2500" dirty="0" err="1"/>
              <a:t>evaluations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specific</a:t>
            </a:r>
            <a:r>
              <a:rPr lang="cs-CZ" sz="2500" dirty="0"/>
              <a:t> </a:t>
            </a:r>
            <a:r>
              <a:rPr lang="cs-CZ" sz="2500" dirty="0" err="1"/>
              <a:t>groups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population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7072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71814" y="1484313"/>
            <a:ext cx="5705475" cy="4419600"/>
          </a:xfrm>
        </p:spPr>
      </p:pic>
      <p:sp>
        <p:nvSpPr>
          <p:cNvPr id="28675" name="TextovéPole 4"/>
          <p:cNvSpPr txBox="1">
            <a:spLocks noChangeArrowheads="1"/>
          </p:cNvSpPr>
          <p:nvPr/>
        </p:nvSpPr>
        <p:spPr bwMode="auto">
          <a:xfrm>
            <a:off x="448057" y="2492376"/>
            <a:ext cx="996912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cs-CZ" dirty="0">
                <a:latin typeface="Corbel" pitchFamily="34" charset="0"/>
              </a:rPr>
              <a:t> </a:t>
            </a: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cs-CZ" sz="2600" dirty="0">
                <a:latin typeface="+mj-lt"/>
              </a:rPr>
              <a:t>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Vlaams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Blok fundamentally differs from the other parties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terms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Jagers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Walgrave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293602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– a typology o </a:t>
            </a:r>
            <a:r>
              <a:rPr lang="cs-CZ" dirty="0" err="1"/>
              <a:t>populism</a:t>
            </a:r>
            <a:endParaRPr lang="cs-CZ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27351" y="1484314"/>
            <a:ext cx="5573713" cy="4503737"/>
          </a:xfrm>
        </p:spPr>
      </p:pic>
      <p:sp>
        <p:nvSpPr>
          <p:cNvPr id="4" name="TextovéPole 3"/>
          <p:cNvSpPr txBox="1"/>
          <p:nvPr/>
        </p:nvSpPr>
        <p:spPr>
          <a:xfrm>
            <a:off x="3863752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Source</a:t>
            </a:r>
            <a:r>
              <a:rPr lang="cs-CZ" dirty="0"/>
              <a:t>: </a:t>
            </a:r>
            <a:r>
              <a:rPr lang="cs-CZ" dirty="0" err="1"/>
              <a:t>Jagers</a:t>
            </a:r>
            <a:r>
              <a:rPr lang="cs-CZ" dirty="0"/>
              <a:t>, </a:t>
            </a:r>
            <a:r>
              <a:rPr lang="cs-CZ" dirty="0" err="1"/>
              <a:t>Walgrave</a:t>
            </a:r>
            <a:r>
              <a:rPr lang="cs-CZ" dirty="0"/>
              <a:t> 2007</a:t>
            </a:r>
          </a:p>
        </p:txBody>
      </p:sp>
    </p:spTree>
    <p:extLst>
      <p:ext uri="{BB962C8B-B14F-4D97-AF65-F5344CB8AC3E}">
        <p14:creationId xmlns:p14="http://schemas.microsoft.com/office/powerpoint/2010/main" val="181621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media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approaches</a:t>
            </a:r>
            <a:r>
              <a:rPr lang="cs-CZ" dirty="0"/>
              <a:t>: media </a:t>
            </a:r>
            <a:r>
              <a:rPr lang="cs-CZ" dirty="0" err="1"/>
              <a:t>populism</a:t>
            </a:r>
            <a:r>
              <a:rPr lang="cs-CZ" dirty="0"/>
              <a:t> and media as a messenger (</a:t>
            </a:r>
            <a:r>
              <a:rPr lang="cs-CZ" dirty="0" err="1"/>
              <a:t>Mazzoleni</a:t>
            </a:r>
            <a:r>
              <a:rPr lang="cs-CZ" dirty="0"/>
              <a:t>)</a:t>
            </a:r>
          </a:p>
          <a:p>
            <a:r>
              <a:rPr lang="cs-CZ" dirty="0"/>
              <a:t>1) media </a:t>
            </a:r>
            <a:r>
              <a:rPr lang="cs-CZ" dirty="0" err="1"/>
              <a:t>populism</a:t>
            </a:r>
            <a:r>
              <a:rPr lang="cs-CZ" dirty="0"/>
              <a:t> – media as </a:t>
            </a:r>
            <a:r>
              <a:rPr lang="cs-CZ" dirty="0" err="1"/>
              <a:t>activist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communicating</a:t>
            </a:r>
            <a:r>
              <a:rPr lang="cs-CZ" dirty="0"/>
              <a:t> </a:t>
            </a:r>
            <a:r>
              <a:rPr lang="cs-CZ" i="1" dirty="0" err="1"/>
              <a:t>their</a:t>
            </a:r>
            <a:r>
              <a:rPr lang="cs-CZ" i="1" dirty="0"/>
              <a:t> </a:t>
            </a:r>
            <a:r>
              <a:rPr lang="cs-CZ" i="1" dirty="0" err="1"/>
              <a:t>own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endParaRPr lang="cs-CZ" dirty="0"/>
          </a:p>
          <a:p>
            <a:endParaRPr lang="cs-CZ" dirty="0"/>
          </a:p>
          <a:p>
            <a:r>
              <a:rPr lang="cs-CZ" dirty="0"/>
              <a:t>2) media as </a:t>
            </a:r>
            <a:r>
              <a:rPr lang="cs-CZ" dirty="0" err="1"/>
              <a:t>messengers</a:t>
            </a:r>
            <a:r>
              <a:rPr lang="cs-CZ" dirty="0"/>
              <a:t> – </a:t>
            </a:r>
            <a:r>
              <a:rPr lang="cs-CZ" dirty="0" err="1"/>
              <a:t>carriers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someone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en-US" dirty="0"/>
              <a:t>`s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mobilization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spreading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(</a:t>
            </a:r>
            <a:r>
              <a:rPr lang="cs-CZ" dirty="0" err="1"/>
              <a:t>social</a:t>
            </a:r>
            <a:r>
              <a:rPr lang="cs-CZ" dirty="0"/>
              <a:t> media)</a:t>
            </a:r>
          </a:p>
          <a:p>
            <a:r>
              <a:rPr lang="cs-CZ" dirty="0"/>
              <a:t>Media </a:t>
            </a:r>
            <a:r>
              <a:rPr lang="cs-CZ" dirty="0" err="1"/>
              <a:t>coverage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and </a:t>
            </a:r>
            <a:r>
              <a:rPr lang="cs-CZ" dirty="0" err="1"/>
              <a:t>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05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Citizens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effects</a:t>
            </a:r>
            <a:r>
              <a:rPr lang="cs-CZ" dirty="0"/>
              <a:t> on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and </a:t>
            </a:r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preferences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on </a:t>
            </a:r>
            <a:r>
              <a:rPr lang="cs-CZ" dirty="0" err="1"/>
              <a:t>framing</a:t>
            </a:r>
            <a:r>
              <a:rPr lang="cs-CZ" dirty="0"/>
              <a:t>)</a:t>
            </a:r>
          </a:p>
          <a:p>
            <a:r>
              <a:rPr lang="cs-CZ" dirty="0"/>
              <a:t>as </a:t>
            </a:r>
            <a:r>
              <a:rPr lang="cs-CZ" dirty="0" err="1"/>
              <a:t>communicators</a:t>
            </a:r>
            <a:r>
              <a:rPr lang="cs-CZ" dirty="0"/>
              <a:t> </a:t>
            </a:r>
            <a:r>
              <a:rPr lang="cs-CZ" dirty="0" err="1"/>
              <a:t>expressing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beliefs</a:t>
            </a:r>
            <a:r>
              <a:rPr lang="cs-CZ" dirty="0"/>
              <a:t> and </a:t>
            </a:r>
            <a:r>
              <a:rPr lang="cs-CZ" dirty="0" err="1"/>
              <a:t>demands</a:t>
            </a:r>
            <a:r>
              <a:rPr lang="cs-CZ" dirty="0"/>
              <a:t> in </a:t>
            </a:r>
            <a:r>
              <a:rPr lang="cs-CZ" dirty="0" err="1"/>
              <a:t>reaction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media </a:t>
            </a:r>
            <a:r>
              <a:rPr lang="cs-CZ" dirty="0" err="1"/>
              <a:t>or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media (</a:t>
            </a:r>
            <a:r>
              <a:rPr lang="cs-CZ" dirty="0" err="1"/>
              <a:t>social</a:t>
            </a:r>
            <a:r>
              <a:rPr lang="cs-CZ" dirty="0"/>
              <a:t> media)</a:t>
            </a:r>
          </a:p>
          <a:p>
            <a:r>
              <a:rPr lang="cs-CZ" dirty="0" err="1"/>
              <a:t>Some</a:t>
            </a:r>
            <a:r>
              <a:rPr lang="cs-CZ" dirty="0"/>
              <a:t> support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voters</a:t>
            </a:r>
            <a:r>
              <a:rPr lang="cs-CZ" dirty="0"/>
              <a:t> and 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 and preference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(</a:t>
            </a:r>
            <a:r>
              <a:rPr lang="cs-CZ" dirty="0" err="1"/>
              <a:t>mainstream</a:t>
            </a:r>
            <a:r>
              <a:rPr lang="cs-CZ" dirty="0"/>
              <a:t>/tabloid)</a:t>
            </a:r>
          </a:p>
          <a:p>
            <a:r>
              <a:rPr lang="cs-CZ" dirty="0" err="1"/>
              <a:t>Messages</a:t>
            </a:r>
            <a:r>
              <a:rPr lang="cs-CZ" dirty="0"/>
              <a:t> </a:t>
            </a:r>
            <a:r>
              <a:rPr lang="cs-CZ" dirty="0" err="1"/>
              <a:t>induce</a:t>
            </a:r>
            <a:r>
              <a:rPr lang="cs-CZ" dirty="0"/>
              <a:t>/</a:t>
            </a:r>
            <a:r>
              <a:rPr lang="cs-CZ" dirty="0" err="1"/>
              <a:t>reinforce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and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290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Ernst et al. (2017): </a:t>
            </a:r>
            <a:r>
              <a:rPr lang="cs-CZ" i="1" dirty="0" err="1"/>
              <a:t>Populists</a:t>
            </a:r>
            <a:r>
              <a:rPr lang="cs-CZ" i="1" dirty="0"/>
              <a:t> </a:t>
            </a:r>
            <a:r>
              <a:rPr lang="cs-CZ" i="1" dirty="0" err="1"/>
              <a:t>prefer</a:t>
            </a:r>
            <a:r>
              <a:rPr lang="cs-CZ" i="1" dirty="0"/>
              <a:t> </a:t>
            </a:r>
            <a:r>
              <a:rPr lang="cs-CZ" i="1" dirty="0" err="1"/>
              <a:t>social</a:t>
            </a:r>
            <a:r>
              <a:rPr lang="cs-CZ" i="1" dirty="0"/>
              <a:t> media to </a:t>
            </a:r>
            <a:r>
              <a:rPr lang="cs-CZ" i="1" dirty="0" err="1"/>
              <a:t>talkshows</a:t>
            </a:r>
            <a:endParaRPr lang="cs-CZ" i="1" dirty="0"/>
          </a:p>
          <a:p>
            <a:r>
              <a:rPr lang="en-US" dirty="0"/>
              <a:t>systematic parallels in the use</a:t>
            </a:r>
            <a:r>
              <a:rPr lang="cs-CZ" dirty="0"/>
              <a:t> </a:t>
            </a:r>
            <a:r>
              <a:rPr lang="en-US" dirty="0"/>
              <a:t>of populist key messages and the use of certain stylistic elements</a:t>
            </a:r>
            <a:endParaRPr lang="cs-CZ" dirty="0"/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+ </a:t>
            </a:r>
            <a:r>
              <a:rPr lang="cs-CZ" dirty="0" err="1"/>
              <a:t>communicative</a:t>
            </a:r>
            <a:r>
              <a:rPr lang="cs-CZ" dirty="0"/>
              <a:t> </a:t>
            </a:r>
            <a:r>
              <a:rPr lang="cs-CZ" dirty="0" err="1"/>
              <a:t>styles</a:t>
            </a:r>
            <a:r>
              <a:rPr lang="cs-CZ" dirty="0"/>
              <a:t> (not </a:t>
            </a:r>
            <a:r>
              <a:rPr lang="cs-CZ" dirty="0" err="1"/>
              <a:t>necessarily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! </a:t>
            </a:r>
            <a:r>
              <a:rPr lang="cs-CZ" dirty="0" err="1"/>
              <a:t>See</a:t>
            </a:r>
            <a:r>
              <a:rPr lang="cs-CZ" dirty="0"/>
              <a:t> Part I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lecture</a:t>
            </a:r>
            <a:r>
              <a:rPr lang="cs-CZ" dirty="0"/>
              <a:t>)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en-US" dirty="0"/>
              <a:t>a communication-centered approach</a:t>
            </a:r>
            <a:r>
              <a:rPr lang="cs-CZ" dirty="0"/>
              <a:t>, </a:t>
            </a:r>
            <a:r>
              <a:rPr lang="en-US" dirty="0"/>
              <a:t>conceive</a:t>
            </a:r>
            <a:r>
              <a:rPr lang="cs-CZ" dirty="0"/>
              <a:t>s</a:t>
            </a:r>
            <a:r>
              <a:rPr lang="en-US" dirty="0"/>
              <a:t> of populist communication as an outcome of a</a:t>
            </a:r>
            <a:r>
              <a:rPr lang="cs-CZ" dirty="0"/>
              <a:t> </a:t>
            </a:r>
            <a:r>
              <a:rPr lang="en-US" dirty="0"/>
              <a:t>strategy that uses both ideological key messages and certain</a:t>
            </a:r>
            <a:r>
              <a:rPr lang="cs-CZ" dirty="0"/>
              <a:t> </a:t>
            </a:r>
            <a:r>
              <a:rPr lang="cs-CZ" dirty="0" err="1"/>
              <a:t>stylistic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?</a:t>
            </a:r>
            <a:endParaRPr lang="cs-CZ" b="1" dirty="0"/>
          </a:p>
          <a:p>
            <a:r>
              <a:rPr lang="cs-CZ" dirty="0" err="1"/>
              <a:t>Detailed</a:t>
            </a:r>
            <a:r>
              <a:rPr lang="cs-CZ" dirty="0"/>
              <a:t> and </a:t>
            </a:r>
            <a:r>
              <a:rPr lang="cs-CZ" dirty="0" err="1"/>
              <a:t>clear</a:t>
            </a:r>
            <a:r>
              <a:rPr lang="cs-CZ" dirty="0"/>
              <a:t> </a:t>
            </a:r>
            <a:r>
              <a:rPr lang="cs-CZ" dirty="0" err="1"/>
              <a:t>operationalization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and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3055086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621" y="0"/>
            <a:ext cx="10250311" cy="684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012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94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97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7270"/>
            <a:ext cx="10515600" cy="4351338"/>
          </a:xfrm>
        </p:spPr>
        <p:txBody>
          <a:bodyPr/>
          <a:lstStyle/>
          <a:p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hypotheses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type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media and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challengers</a:t>
            </a:r>
            <a:r>
              <a:rPr lang="cs-CZ" dirty="0"/>
              <a:t>/</a:t>
            </a:r>
            <a:r>
              <a:rPr lang="cs-CZ" dirty="0" err="1"/>
              <a:t>extreme</a:t>
            </a:r>
            <a:r>
              <a:rPr lang="cs-CZ" dirty="0"/>
              <a:t>)</a:t>
            </a:r>
          </a:p>
          <a:p>
            <a:r>
              <a:rPr lang="cs-CZ" dirty="0" err="1"/>
              <a:t>Social</a:t>
            </a:r>
            <a:r>
              <a:rPr lang="cs-CZ" dirty="0"/>
              <a:t> media </a:t>
            </a:r>
            <a:r>
              <a:rPr lang="cs-CZ" dirty="0" err="1"/>
              <a:t>used</a:t>
            </a:r>
            <a:r>
              <a:rPr lang="cs-CZ" dirty="0"/>
              <a:t> more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spreading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(</a:t>
            </a:r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and style)</a:t>
            </a:r>
          </a:p>
          <a:p>
            <a:r>
              <a:rPr lang="cs-CZ" dirty="0" err="1"/>
              <a:t>Challenger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use </a:t>
            </a:r>
            <a:r>
              <a:rPr lang="cs-CZ" dirty="0" err="1"/>
              <a:t>populism</a:t>
            </a:r>
            <a:r>
              <a:rPr lang="cs-CZ" dirty="0"/>
              <a:t> more </a:t>
            </a:r>
            <a:r>
              <a:rPr lang="cs-CZ" dirty="0" err="1"/>
              <a:t>often</a:t>
            </a:r>
            <a:endParaRPr lang="cs-CZ" dirty="0"/>
          </a:p>
          <a:p>
            <a:r>
              <a:rPr lang="cs-CZ" dirty="0" err="1"/>
              <a:t>Extreme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use </a:t>
            </a:r>
            <a:r>
              <a:rPr lang="cs-CZ" dirty="0" err="1"/>
              <a:t>populism</a:t>
            </a:r>
            <a:r>
              <a:rPr lang="cs-CZ" dirty="0"/>
              <a:t> more </a:t>
            </a:r>
            <a:r>
              <a:rPr lang="cs-CZ" dirty="0" err="1"/>
              <a:t>often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Linkage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contents</a:t>
            </a:r>
            <a:r>
              <a:rPr lang="cs-CZ" dirty="0"/>
              <a:t>, media and </a:t>
            </a:r>
            <a:r>
              <a:rPr lang="cs-CZ" dirty="0" err="1"/>
              <a:t>actors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good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802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Is</a:t>
            </a:r>
            <a:r>
              <a:rPr lang="cs-CZ" dirty="0"/>
              <a:t> pop.com. </a:t>
            </a:r>
            <a:r>
              <a:rPr lang="cs-CZ" dirty="0" err="1"/>
              <a:t>agressive</a:t>
            </a:r>
            <a:r>
              <a:rPr lang="cs-CZ" dirty="0"/>
              <a:t> and negative?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Nai</a:t>
            </a:r>
            <a:r>
              <a:rPr lang="cs-CZ" dirty="0"/>
              <a:t> (2019)</a:t>
            </a:r>
          </a:p>
          <a:p>
            <a:r>
              <a:rPr lang="cs-CZ" dirty="0" err="1"/>
              <a:t>Comparing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and non-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/</a:t>
            </a:r>
            <a:r>
              <a:rPr lang="cs-CZ" dirty="0" err="1"/>
              <a:t>candidates</a:t>
            </a:r>
            <a:endParaRPr lang="cs-CZ" dirty="0"/>
          </a:p>
          <a:p>
            <a:r>
              <a:rPr lang="cs-CZ" dirty="0" err="1"/>
              <a:t>Partly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/>
              <a:t>Negative </a:t>
            </a:r>
            <a:r>
              <a:rPr lang="cs-CZ" dirty="0" err="1"/>
              <a:t>campaigning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positive </a:t>
            </a:r>
            <a:r>
              <a:rPr lang="cs-CZ" dirty="0" err="1"/>
              <a:t>self-presentation</a:t>
            </a:r>
            <a:endParaRPr lang="cs-CZ" dirty="0"/>
          </a:p>
          <a:p>
            <a:r>
              <a:rPr lang="cs-CZ" dirty="0" err="1"/>
              <a:t>Emotions</a:t>
            </a:r>
            <a:r>
              <a:rPr lang="cs-CZ" dirty="0"/>
              <a:t> </a:t>
            </a:r>
            <a:r>
              <a:rPr lang="cs-CZ" dirty="0" err="1"/>
              <a:t>inducing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populists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negative and </a:t>
            </a:r>
            <a:r>
              <a:rPr lang="cs-CZ" dirty="0" err="1"/>
              <a:t>emotional</a:t>
            </a:r>
            <a:r>
              <a:rPr lang="cs-CZ" dirty="0"/>
              <a:t>?</a:t>
            </a:r>
          </a:p>
          <a:p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 expert </a:t>
            </a:r>
            <a:r>
              <a:rPr lang="cs-CZ" dirty="0" err="1"/>
              <a:t>survey</a:t>
            </a:r>
            <a:r>
              <a:rPr lang="cs-CZ" dirty="0"/>
              <a:t> (negativity, </a:t>
            </a:r>
            <a:r>
              <a:rPr lang="cs-CZ" dirty="0" err="1"/>
              <a:t>target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attacks</a:t>
            </a:r>
            <a:r>
              <a:rPr lang="cs-CZ" dirty="0"/>
              <a:t>, </a:t>
            </a:r>
            <a:r>
              <a:rPr lang="cs-CZ" dirty="0" err="1"/>
              <a:t>fear</a:t>
            </a:r>
            <a:r>
              <a:rPr lang="cs-CZ" dirty="0"/>
              <a:t> and </a:t>
            </a:r>
            <a:r>
              <a:rPr lang="cs-CZ" dirty="0" err="1"/>
              <a:t>enthusiasm</a:t>
            </a:r>
            <a:r>
              <a:rPr lang="cs-CZ" dirty="0"/>
              <a:t>)</a:t>
            </a:r>
          </a:p>
          <a:p>
            <a:r>
              <a:rPr lang="cs-CZ" dirty="0" err="1"/>
              <a:t>Populists</a:t>
            </a:r>
            <a:r>
              <a:rPr lang="cs-CZ" dirty="0"/>
              <a:t> more negative, more 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attacks</a:t>
            </a:r>
            <a:r>
              <a:rPr lang="cs-CZ" dirty="0"/>
              <a:t> and more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fear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20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communication</a:t>
            </a:r>
            <a:r>
              <a:rPr lang="cs-CZ" dirty="0"/>
              <a:t> style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042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And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post-</a:t>
            </a:r>
            <a:r>
              <a:rPr lang="cs-CZ" dirty="0" err="1"/>
              <a:t>truth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Kluknavská</a:t>
            </a:r>
            <a:r>
              <a:rPr lang="cs-CZ" dirty="0"/>
              <a:t>, </a:t>
            </a:r>
            <a:r>
              <a:rPr lang="cs-CZ" dirty="0" err="1"/>
              <a:t>Eisele</a:t>
            </a:r>
            <a:r>
              <a:rPr lang="cs-CZ" dirty="0"/>
              <a:t> (2021)</a:t>
            </a:r>
          </a:p>
          <a:p>
            <a:r>
              <a:rPr lang="cs-CZ" dirty="0"/>
              <a:t>Post-</a:t>
            </a:r>
            <a:r>
              <a:rPr lang="cs-CZ" dirty="0" err="1"/>
              <a:t>truth</a:t>
            </a:r>
            <a:r>
              <a:rPr lang="cs-CZ" dirty="0"/>
              <a:t> </a:t>
            </a:r>
            <a:r>
              <a:rPr lang="cs-CZ" dirty="0" err="1"/>
              <a:t>claim</a:t>
            </a:r>
            <a:r>
              <a:rPr lang="cs-CZ" dirty="0"/>
              <a:t>:</a:t>
            </a:r>
          </a:p>
          <a:p>
            <a:r>
              <a:rPr lang="cs-CZ" dirty="0"/>
              <a:t> as part </a:t>
            </a:r>
            <a:r>
              <a:rPr lang="cs-CZ" dirty="0" err="1"/>
              <a:t>of</a:t>
            </a:r>
            <a:r>
              <a:rPr lang="cs-CZ" dirty="0"/>
              <a:t> anti-</a:t>
            </a:r>
            <a:r>
              <a:rPr lang="cs-CZ" dirty="0" err="1"/>
              <a:t>elitism</a:t>
            </a:r>
            <a:r>
              <a:rPr lang="cs-CZ" dirty="0"/>
              <a:t> – </a:t>
            </a:r>
            <a:r>
              <a:rPr lang="cs-CZ" dirty="0" err="1"/>
              <a:t>elites</a:t>
            </a:r>
            <a:r>
              <a:rPr lang="cs-CZ" dirty="0"/>
              <a:t> </a:t>
            </a:r>
            <a:r>
              <a:rPr lang="cs-CZ" dirty="0" err="1"/>
              <a:t>accused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communicating</a:t>
            </a:r>
            <a:r>
              <a:rPr lang="cs-CZ" dirty="0"/>
              <a:t> „</a:t>
            </a:r>
            <a:r>
              <a:rPr lang="en-US" dirty="0"/>
              <a:t>purposefully false interpretations of reality</a:t>
            </a:r>
            <a:r>
              <a:rPr lang="cs-CZ" dirty="0"/>
              <a:t>“ </a:t>
            </a:r>
          </a:p>
          <a:p>
            <a:pPr lvl="1"/>
            <a:r>
              <a:rPr lang="cs-CZ" dirty="0" err="1"/>
              <a:t>Truth</a:t>
            </a:r>
            <a:r>
              <a:rPr lang="cs-CZ" dirty="0"/>
              <a:t> </a:t>
            </a:r>
            <a:r>
              <a:rPr lang="cs-CZ" dirty="0" err="1"/>
              <a:t>evaluation</a:t>
            </a:r>
            <a:endParaRPr lang="cs-CZ" dirty="0"/>
          </a:p>
          <a:p>
            <a:pPr lvl="1"/>
            <a:r>
              <a:rPr lang="cs-CZ" dirty="0" err="1"/>
              <a:t>Truth</a:t>
            </a:r>
            <a:r>
              <a:rPr lang="cs-CZ" dirty="0"/>
              <a:t> </a:t>
            </a:r>
            <a:r>
              <a:rPr lang="cs-CZ" dirty="0" err="1"/>
              <a:t>conflict</a:t>
            </a:r>
            <a:endParaRPr lang="cs-CZ" dirty="0"/>
          </a:p>
          <a:p>
            <a:pPr lvl="1"/>
            <a:r>
              <a:rPr lang="cs-CZ" dirty="0" err="1"/>
              <a:t>Truth</a:t>
            </a:r>
            <a:r>
              <a:rPr lang="cs-CZ" dirty="0"/>
              <a:t> </a:t>
            </a:r>
            <a:r>
              <a:rPr lang="cs-CZ" dirty="0" err="1"/>
              <a:t>restoration</a:t>
            </a:r>
            <a:endParaRPr lang="cs-CZ" dirty="0"/>
          </a:p>
          <a:p>
            <a:r>
              <a:rPr lang="cs-CZ" dirty="0"/>
              <a:t>Style: </a:t>
            </a:r>
            <a:r>
              <a:rPr lang="cs-CZ" dirty="0" err="1"/>
              <a:t>emotional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(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cs-CZ" dirty="0" err="1"/>
              <a:t>fact-based</a:t>
            </a:r>
            <a:r>
              <a:rPr lang="cs-CZ" dirty="0"/>
              <a:t>) + negativity</a:t>
            </a:r>
          </a:p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Trump</a:t>
            </a:r>
            <a:r>
              <a:rPr lang="en-US" dirty="0"/>
              <a:t>`s Twitter account</a:t>
            </a:r>
            <a:r>
              <a:rPr lang="cs-CZ" dirty="0"/>
              <a:t>: </a:t>
            </a:r>
            <a:r>
              <a:rPr lang="cs-CZ" dirty="0" err="1"/>
              <a:t>truth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linked</a:t>
            </a:r>
            <a:r>
              <a:rPr lang="cs-CZ" dirty="0"/>
              <a:t> to </a:t>
            </a:r>
            <a:r>
              <a:rPr lang="cs-CZ" dirty="0" err="1"/>
              <a:t>emotionality</a:t>
            </a:r>
            <a:r>
              <a:rPr lang="cs-CZ" dirty="0"/>
              <a:t> and negativity, media most </a:t>
            </a:r>
            <a:r>
              <a:rPr lang="cs-CZ" dirty="0" err="1"/>
              <a:t>targeted</a:t>
            </a:r>
            <a:r>
              <a:rPr lang="cs-CZ" dirty="0"/>
              <a:t> </a:t>
            </a:r>
            <a:r>
              <a:rPr lang="cs-CZ" dirty="0" err="1"/>
              <a:t>actors</a:t>
            </a:r>
            <a:endParaRPr lang="cs-CZ" dirty="0"/>
          </a:p>
          <a:p>
            <a:r>
              <a:rPr lang="cs-CZ" dirty="0" err="1"/>
              <a:t>Qualitative</a:t>
            </a:r>
            <a:r>
              <a:rPr lang="cs-CZ" dirty="0"/>
              <a:t> part –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Blaming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„</a:t>
            </a:r>
            <a:r>
              <a:rPr lang="cs-CZ" dirty="0" err="1"/>
              <a:t>fake</a:t>
            </a:r>
            <a:r>
              <a:rPr lang="cs-CZ" dirty="0"/>
              <a:t> (</a:t>
            </a:r>
            <a:r>
              <a:rPr lang="cs-CZ" dirty="0" err="1"/>
              <a:t>news</a:t>
            </a:r>
            <a:r>
              <a:rPr lang="cs-CZ" dirty="0"/>
              <a:t>)“</a:t>
            </a:r>
          </a:p>
        </p:txBody>
      </p:sp>
    </p:spTree>
    <p:extLst>
      <p:ext uri="{BB962C8B-B14F-4D97-AF65-F5344CB8AC3E}">
        <p14:creationId xmlns:p14="http://schemas.microsoft.com/office/powerpoint/2010/main" val="1338574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72" y="1432433"/>
            <a:ext cx="10515600" cy="2661674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partly</a:t>
            </a:r>
            <a:r>
              <a:rPr lang="cs-CZ" dirty="0"/>
              <a:t> </a:t>
            </a:r>
            <a:r>
              <a:rPr lang="cs-CZ" dirty="0" err="1"/>
              <a:t>related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  <a:p>
            <a:r>
              <a:rPr lang="cs-CZ" dirty="0" err="1"/>
              <a:t>Focus</a:t>
            </a:r>
            <a:r>
              <a:rPr lang="cs-CZ" dirty="0"/>
              <a:t> on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on </a:t>
            </a:r>
            <a:r>
              <a:rPr lang="cs-CZ" dirty="0" err="1"/>
              <a:t>actors</a:t>
            </a:r>
            <a:endParaRPr lang="cs-CZ" dirty="0"/>
          </a:p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degree</a:t>
            </a:r>
            <a:endParaRPr lang="cs-CZ" dirty="0"/>
          </a:p>
          <a:p>
            <a:r>
              <a:rPr lang="cs-CZ" dirty="0" err="1"/>
              <a:t>Placed</a:t>
            </a:r>
            <a:r>
              <a:rPr lang="cs-CZ" dirty="0"/>
              <a:t> in a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systems</a:t>
            </a:r>
            <a:r>
              <a:rPr lang="cs-CZ" dirty="0"/>
              <a:t>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media, and </a:t>
            </a:r>
            <a:r>
              <a:rPr lang="cs-CZ" dirty="0" err="1"/>
              <a:t>citizens</a:t>
            </a:r>
            <a:endParaRPr lang="cs-CZ" dirty="0"/>
          </a:p>
          <a:p>
            <a:r>
              <a:rPr lang="cs-CZ" dirty="0" err="1"/>
              <a:t>Features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32" y="4094107"/>
            <a:ext cx="7953703" cy="27569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015984" y="6007608"/>
            <a:ext cx="298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De </a:t>
            </a:r>
            <a:r>
              <a:rPr lang="cs-CZ" dirty="0" err="1"/>
              <a:t>Vreese</a:t>
            </a:r>
            <a:r>
              <a:rPr lang="cs-CZ" dirty="0"/>
              <a:t> et al. 2018</a:t>
            </a:r>
          </a:p>
        </p:txBody>
      </p:sp>
    </p:spTree>
    <p:extLst>
      <p:ext uri="{BB962C8B-B14F-4D97-AF65-F5344CB8AC3E}">
        <p14:creationId xmlns:p14="http://schemas.microsoft.com/office/powerpoint/2010/main" val="413696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r>
              <a:rPr lang="cs-CZ" dirty="0"/>
              <a:t> in a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40586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Follows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centered</a:t>
            </a:r>
            <a:r>
              <a:rPr lang="cs-CZ" dirty="0"/>
              <a:t> ideology:</a:t>
            </a:r>
          </a:p>
          <a:p>
            <a:r>
              <a:rPr lang="en-US" dirty="0"/>
              <a:t>“populism as an ideology that considers society to be ultimately separated into two homogeneous and antagonistic groups, ‘</a:t>
            </a:r>
            <a:r>
              <a:rPr lang="en-US" dirty="0">
                <a:solidFill>
                  <a:srgbClr val="FF0000"/>
                </a:solidFill>
              </a:rPr>
              <a:t>the pure people’ versus ‘the corrupt elite’</a:t>
            </a:r>
            <a:r>
              <a:rPr lang="en-US" dirty="0"/>
              <a:t>, and which argues that </a:t>
            </a:r>
            <a:r>
              <a:rPr lang="en-US" dirty="0">
                <a:solidFill>
                  <a:srgbClr val="FF0000"/>
                </a:solidFill>
              </a:rPr>
              <a:t>politics should be an expression of the </a:t>
            </a:r>
            <a:r>
              <a:rPr lang="en-US" i="1" dirty="0" err="1">
                <a:solidFill>
                  <a:srgbClr val="FF0000"/>
                </a:solidFill>
              </a:rPr>
              <a:t>volonté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générale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(general will) of the people”</a:t>
            </a:r>
            <a:r>
              <a:rPr lang="cs-CZ" dirty="0"/>
              <a:t> (</a:t>
            </a:r>
            <a:r>
              <a:rPr lang="cs-CZ" dirty="0" err="1"/>
              <a:t>Mudde</a:t>
            </a:r>
            <a:r>
              <a:rPr lang="cs-CZ" dirty="0"/>
              <a:t> 2004)</a:t>
            </a:r>
          </a:p>
          <a:p>
            <a:pPr marL="0" indent="0">
              <a:buNone/>
            </a:pPr>
            <a:r>
              <a:rPr lang="cs-CZ" b="1" dirty="0"/>
              <a:t>BUT</a:t>
            </a:r>
          </a:p>
          <a:p>
            <a:r>
              <a:rPr lang="cs-CZ" dirty="0" err="1"/>
              <a:t>Anchored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)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: stress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environment and </a:t>
            </a:r>
            <a:r>
              <a:rPr lang="cs-CZ" dirty="0" err="1"/>
              <a:t>communicatio</a:t>
            </a:r>
            <a:r>
              <a:rPr lang="cs-CZ" dirty="0"/>
              <a:t> </a:t>
            </a:r>
            <a:r>
              <a:rPr lang="cs-CZ" i="1" dirty="0"/>
              <a:t>per se</a:t>
            </a:r>
            <a:r>
              <a:rPr lang="cs-CZ" dirty="0"/>
              <a:t> -</a:t>
            </a:r>
            <a:r>
              <a:rPr lang="en-US" dirty="0"/>
              <a:t>&gt;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matter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degree</a:t>
            </a:r>
            <a:r>
              <a:rPr lang="cs-CZ" dirty="0"/>
              <a:t>/part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08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as a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„</a:t>
            </a:r>
            <a:r>
              <a:rPr lang="cs-CZ" dirty="0" err="1"/>
              <a:t>Populism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i="1" dirty="0" err="1"/>
              <a:t>reflected</a:t>
            </a:r>
            <a:r>
              <a:rPr lang="cs-CZ" i="1" dirty="0"/>
              <a:t> 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oral, </a:t>
            </a:r>
            <a:r>
              <a:rPr lang="cs-CZ" dirty="0" err="1"/>
              <a:t>written</a:t>
            </a:r>
            <a:r>
              <a:rPr lang="cs-CZ" dirty="0"/>
              <a:t>, and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communication</a:t>
            </a:r>
            <a:r>
              <a:rPr lang="cs-CZ" dirty="0"/>
              <a:t>“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(</a:t>
            </a:r>
            <a:r>
              <a:rPr lang="cs-CZ" dirty="0" err="1"/>
              <a:t>Reinemann</a:t>
            </a:r>
            <a:r>
              <a:rPr lang="cs-CZ" dirty="0"/>
              <a:t> et al. 2016)</a:t>
            </a:r>
          </a:p>
          <a:p>
            <a:r>
              <a:rPr lang="cs-CZ" dirty="0"/>
              <a:t>„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i="1" dirty="0" err="1"/>
              <a:t>communication</a:t>
            </a:r>
            <a:r>
              <a:rPr lang="cs-CZ" i="1" dirty="0"/>
              <a:t> </a:t>
            </a:r>
            <a:r>
              <a:rPr lang="cs-CZ" i="1" dirty="0" err="1"/>
              <a:t>frame</a:t>
            </a:r>
            <a:r>
              <a:rPr lang="cs-CZ" i="1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appeals</a:t>
            </a:r>
            <a:r>
              <a:rPr lang="cs-CZ" dirty="0"/>
              <a:t> to and </a:t>
            </a:r>
            <a:r>
              <a:rPr lang="cs-CZ" dirty="0" err="1"/>
              <a:t>identify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and </a:t>
            </a:r>
            <a:r>
              <a:rPr lang="cs-CZ" dirty="0" err="1"/>
              <a:t>pretend</a:t>
            </a:r>
            <a:r>
              <a:rPr lang="cs-CZ" dirty="0"/>
              <a:t> to </a:t>
            </a:r>
            <a:r>
              <a:rPr lang="cs-CZ" dirty="0" err="1"/>
              <a:t>speak</a:t>
            </a:r>
            <a:r>
              <a:rPr lang="cs-CZ" dirty="0"/>
              <a:t> in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“ (</a:t>
            </a:r>
            <a:r>
              <a:rPr lang="cs-CZ" dirty="0" err="1"/>
              <a:t>Jagers</a:t>
            </a:r>
            <a:r>
              <a:rPr lang="cs-CZ" dirty="0"/>
              <a:t>, </a:t>
            </a:r>
            <a:r>
              <a:rPr lang="cs-CZ" dirty="0" err="1"/>
              <a:t>Walgrave</a:t>
            </a:r>
            <a:r>
              <a:rPr lang="cs-CZ" dirty="0"/>
              <a:t> 2007)</a:t>
            </a:r>
          </a:p>
          <a:p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i="1" dirty="0" err="1"/>
              <a:t>message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i="1" dirty="0" err="1"/>
              <a:t>actor</a:t>
            </a:r>
            <a:r>
              <a:rPr lang="cs-CZ" dirty="0"/>
              <a:t>: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as independent </a:t>
            </a:r>
            <a:r>
              <a:rPr lang="en-US" dirty="0"/>
              <a:t>“phenomenon as such” and no longer on a particular party family or type of</a:t>
            </a:r>
            <a:r>
              <a:rPr lang="cs-CZ" dirty="0"/>
              <a:t> </a:t>
            </a:r>
            <a:r>
              <a:rPr lang="cs-CZ" dirty="0" err="1"/>
              <a:t>politician</a:t>
            </a:r>
            <a:r>
              <a:rPr lang="cs-CZ" dirty="0"/>
              <a:t>“ (De </a:t>
            </a:r>
            <a:r>
              <a:rPr lang="cs-CZ" dirty="0" err="1"/>
              <a:t>Vreese</a:t>
            </a:r>
            <a:r>
              <a:rPr lang="cs-CZ" dirty="0"/>
              <a:t> et al. 2018)</a:t>
            </a:r>
          </a:p>
          <a:p>
            <a:r>
              <a:rPr lang="en-US" dirty="0"/>
              <a:t>a discursive manifestation of a thin</a:t>
            </a:r>
            <a:r>
              <a:rPr lang="cs-CZ" dirty="0"/>
              <a:t> </a:t>
            </a:r>
            <a:r>
              <a:rPr lang="en-US" dirty="0"/>
              <a:t>centered</a:t>
            </a:r>
            <a:r>
              <a:rPr lang="cs-CZ" dirty="0"/>
              <a:t> </a:t>
            </a:r>
            <a:r>
              <a:rPr lang="en-US" dirty="0"/>
              <a:t>ideology that is not only focused on the underlying set of basic assumptions</a:t>
            </a:r>
            <a:r>
              <a:rPr lang="cs-CZ" dirty="0"/>
              <a:t> </a:t>
            </a:r>
            <a:r>
              <a:rPr lang="en-US" dirty="0"/>
              <a:t>about the world but in particular on “</a:t>
            </a:r>
            <a:r>
              <a:rPr lang="en-US" i="1" dirty="0"/>
              <a:t>the language that unwittingly expresses</a:t>
            </a:r>
            <a:r>
              <a:rPr lang="cs-CZ" i="1" dirty="0"/>
              <a:t> </a:t>
            </a:r>
            <a:r>
              <a:rPr lang="cs-CZ" i="1" dirty="0" err="1"/>
              <a:t>them</a:t>
            </a:r>
            <a:r>
              <a:rPr lang="cs-CZ" dirty="0"/>
              <a:t>” (De </a:t>
            </a:r>
            <a:r>
              <a:rPr lang="cs-CZ" dirty="0" err="1"/>
              <a:t>Vreese</a:t>
            </a:r>
            <a:r>
              <a:rPr lang="cs-CZ" dirty="0"/>
              <a:t> et al. 2018)</a:t>
            </a:r>
          </a:p>
          <a:p>
            <a:r>
              <a:rPr lang="cs-CZ" dirty="0"/>
              <a:t>Stress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i="1" dirty="0" err="1"/>
              <a:t>communication</a:t>
            </a:r>
            <a:r>
              <a:rPr lang="cs-CZ" i="1" dirty="0"/>
              <a:t> </a:t>
            </a:r>
            <a:r>
              <a:rPr lang="cs-CZ" i="1" dirty="0" err="1"/>
              <a:t>tools</a:t>
            </a:r>
            <a:r>
              <a:rPr lang="en-US" i="1" dirty="0"/>
              <a:t> </a:t>
            </a:r>
            <a:r>
              <a:rPr lang="en-US" dirty="0"/>
              <a:t>and the </a:t>
            </a:r>
            <a:r>
              <a:rPr lang="en-US" i="1" dirty="0" err="1"/>
              <a:t>st</a:t>
            </a:r>
            <a:r>
              <a:rPr lang="cs-CZ" i="1" dirty="0" err="1"/>
              <a:t>yle</a:t>
            </a:r>
            <a:r>
              <a:rPr lang="cs-CZ" i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8051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Populism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media </a:t>
            </a:r>
            <a:r>
              <a:rPr lang="cs-CZ" dirty="0" err="1"/>
              <a:t>environment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populist</a:t>
            </a:r>
            <a:r>
              <a:rPr lang="cs-CZ" dirty="0"/>
              <a:t>)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takes</a:t>
            </a:r>
            <a:r>
              <a:rPr lang="cs-CZ" dirty="0"/>
              <a:t> place in a media </a:t>
            </a:r>
            <a:r>
              <a:rPr lang="cs-CZ" dirty="0" err="1"/>
              <a:t>environment</a:t>
            </a:r>
            <a:endParaRPr lang="cs-CZ" dirty="0"/>
          </a:p>
          <a:p>
            <a:r>
              <a:rPr lang="cs-CZ" dirty="0" err="1"/>
              <a:t>Recent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support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spread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  <a:p>
            <a:r>
              <a:rPr lang="en-US" dirty="0"/>
              <a:t>“populism is particularly suited to</a:t>
            </a:r>
            <a:r>
              <a:rPr lang="cs-CZ" dirty="0"/>
              <a:t> </a:t>
            </a:r>
            <a:r>
              <a:rPr lang="en-US" dirty="0"/>
              <a:t>the contours of the ‘new media galaxy.’”</a:t>
            </a:r>
            <a:r>
              <a:rPr lang="cs-CZ" dirty="0"/>
              <a:t> (</a:t>
            </a:r>
            <a:r>
              <a:rPr lang="cs-CZ" dirty="0" err="1"/>
              <a:t>Kean</a:t>
            </a:r>
            <a:r>
              <a:rPr lang="cs-CZ" dirty="0"/>
              <a:t> 2013, in De </a:t>
            </a:r>
            <a:r>
              <a:rPr lang="cs-CZ" dirty="0" err="1"/>
              <a:t>Vreese</a:t>
            </a:r>
            <a:r>
              <a:rPr lang="cs-CZ" dirty="0"/>
              <a:t> 2018)</a:t>
            </a:r>
          </a:p>
          <a:p>
            <a:r>
              <a:rPr lang="cs-CZ" dirty="0" err="1"/>
              <a:t>Social</a:t>
            </a:r>
            <a:r>
              <a:rPr lang="cs-CZ" dirty="0"/>
              <a:t> media as a by-pass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mainstream</a:t>
            </a:r>
            <a:r>
              <a:rPr lang="cs-CZ" dirty="0"/>
              <a:t> media (anti-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– </a:t>
            </a:r>
            <a:r>
              <a:rPr lang="cs-CZ" dirty="0" err="1"/>
              <a:t>Mazzoleni</a:t>
            </a:r>
            <a:r>
              <a:rPr lang="cs-CZ" dirty="0"/>
              <a:t> 2003)</a:t>
            </a:r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–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media, </a:t>
            </a:r>
            <a:r>
              <a:rPr lang="cs-CZ" dirty="0" err="1"/>
              <a:t>the</a:t>
            </a:r>
            <a:r>
              <a:rPr lang="cs-CZ" dirty="0"/>
              <a:t> public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96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actors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Close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ideational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BUT stress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messages</a:t>
            </a:r>
            <a:endParaRPr lang="cs-CZ" dirty="0"/>
          </a:p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en-US" dirty="0"/>
              <a:t>(1) reference to “the People,”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(2) a battle against the “corrupt” elite, 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(3) the identification of an out-group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</a:t>
            </a:r>
            <a:r>
              <a:rPr lang="en-US" dirty="0"/>
              <a:t>of social identity is at the heart of populism. </a:t>
            </a:r>
            <a:endParaRPr lang="cs-CZ" dirty="0"/>
          </a:p>
          <a:p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messages</a:t>
            </a:r>
            <a:r>
              <a:rPr lang="cs-CZ" dirty="0"/>
              <a:t> </a:t>
            </a:r>
            <a:r>
              <a:rPr lang="en-US" dirty="0"/>
              <a:t>can define in-groups (the good people), and construct out-groups</a:t>
            </a:r>
            <a:r>
              <a:rPr lang="cs-CZ" dirty="0"/>
              <a:t> </a:t>
            </a:r>
            <a:r>
              <a:rPr lang="en-US" dirty="0"/>
              <a:t>(problematic minorities, self-serving elites, scapegoats presented as threats)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612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Belgium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76072" indent="-457200">
              <a:spcBef>
                <a:spcPts val="0"/>
              </a:spcBef>
              <a:defRPr/>
            </a:pPr>
            <a:r>
              <a:rPr lang="cs-CZ" dirty="0"/>
              <a:t>J. </a:t>
            </a:r>
            <a:r>
              <a:rPr lang="cs-CZ" dirty="0" err="1"/>
              <a:t>Jagers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S. </a:t>
            </a:r>
            <a:r>
              <a:rPr lang="cs-CZ" dirty="0" err="1"/>
              <a:t>Walgrave</a:t>
            </a:r>
            <a:r>
              <a:rPr lang="cs-CZ" dirty="0"/>
              <a:t> (2007): „</a:t>
            </a:r>
            <a:r>
              <a:rPr lang="cs-CZ" dirty="0" err="1"/>
              <a:t>Populism</a:t>
            </a:r>
            <a:r>
              <a:rPr lang="cs-CZ" dirty="0"/>
              <a:t> as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style: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empirical</a:t>
            </a:r>
            <a:r>
              <a:rPr lang="cs-CZ" dirty="0"/>
              <a:t>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en-US" dirty="0"/>
              <a:t>` </a:t>
            </a:r>
            <a:r>
              <a:rPr lang="cs-CZ" dirty="0" err="1"/>
              <a:t>discourse</a:t>
            </a:r>
            <a:r>
              <a:rPr lang="cs-CZ" dirty="0"/>
              <a:t> in </a:t>
            </a:r>
            <a:r>
              <a:rPr lang="cs-CZ" dirty="0" err="1"/>
              <a:t>Belgium</a:t>
            </a:r>
            <a:r>
              <a:rPr lang="cs-CZ" dirty="0"/>
              <a:t>.“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dirty="0"/>
              <a:t>46 (3), 319-345.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/>
              <a:t>Context</a:t>
            </a:r>
            <a:r>
              <a:rPr lang="cs-CZ" dirty="0"/>
              <a:t> – </a:t>
            </a:r>
            <a:r>
              <a:rPr lang="cs-CZ" dirty="0" err="1"/>
              <a:t>striking</a:t>
            </a:r>
            <a:r>
              <a:rPr lang="cs-CZ" dirty="0"/>
              <a:t> </a:t>
            </a:r>
            <a:r>
              <a:rPr lang="cs-CZ" dirty="0" err="1"/>
              <a:t>electoral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Vlaams</a:t>
            </a:r>
            <a:r>
              <a:rPr lang="cs-CZ" dirty="0"/>
              <a:t> Blok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side</a:t>
            </a:r>
            <a:r>
              <a:rPr lang="cs-CZ" dirty="0"/>
              <a:t> (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party) </a:t>
            </a:r>
            <a:r>
              <a:rPr lang="cs-CZ" dirty="0" err="1"/>
              <a:t>underdeveloped</a:t>
            </a:r>
            <a:r>
              <a:rPr lang="cs-CZ" dirty="0"/>
              <a:t> –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endParaRPr lang="cs-CZ" dirty="0"/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/>
              <a:t>Explanation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success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party</a:t>
            </a:r>
          </a:p>
          <a:p>
            <a:pPr marL="576072" indent="-457200">
              <a:spcBef>
                <a:spcPts val="0"/>
              </a:spcBef>
              <a:defRPr/>
            </a:pPr>
            <a:endParaRPr lang="cs-CZ" dirty="0"/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/>
              <a:t>H: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en-US" i="1" dirty="0" err="1"/>
              <a:t>Vlaams</a:t>
            </a:r>
            <a:r>
              <a:rPr lang="en-US" i="1" dirty="0"/>
              <a:t> Blok’s external communication is </a:t>
            </a:r>
            <a:r>
              <a:rPr lang="cs-CZ" i="1" dirty="0"/>
              <a:t>c</a:t>
            </a:r>
            <a:r>
              <a:rPr lang="en-US" i="1" dirty="0" err="1"/>
              <a:t>haracterised</a:t>
            </a:r>
            <a:r>
              <a:rPr lang="en-US" i="1" dirty="0"/>
              <a:t> by an outspoken and</a:t>
            </a:r>
            <a:r>
              <a:rPr lang="cs-CZ" i="1" dirty="0"/>
              <a:t> </a:t>
            </a:r>
            <a:r>
              <a:rPr lang="cs-CZ" i="1" dirty="0" err="1"/>
              <a:t>all</a:t>
            </a:r>
            <a:r>
              <a:rPr lang="cs-CZ" i="1" dirty="0"/>
              <a:t>-</a:t>
            </a:r>
            <a:r>
              <a:rPr lang="cs-CZ" i="1" dirty="0" err="1"/>
              <a:t>pervading</a:t>
            </a:r>
            <a:r>
              <a:rPr lang="cs-CZ" i="1" dirty="0"/>
              <a:t> </a:t>
            </a:r>
            <a:r>
              <a:rPr lang="cs-CZ" i="1" dirty="0" err="1"/>
              <a:t>populism</a:t>
            </a:r>
            <a:r>
              <a:rPr lang="cs-CZ" i="1" dirty="0"/>
              <a:t>.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(in </a:t>
            </a:r>
            <a:r>
              <a:rPr lang="cs-CZ" dirty="0" err="1"/>
              <a:t>Belgium</a:t>
            </a:r>
            <a:r>
              <a:rPr lang="cs-CZ" dirty="0"/>
              <a:t>) 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measurable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r>
              <a:rPr lang="cs-CZ" dirty="0"/>
              <a:t> –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operationalisable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populism</a:t>
            </a:r>
            <a:endParaRPr lang="cs-CZ" dirty="0"/>
          </a:p>
          <a:p>
            <a:pPr marL="576072" indent="-457200">
              <a:spcBef>
                <a:spcPts val="0"/>
              </a:spcBef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49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Belgium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600" dirty="0" err="1"/>
              <a:t>Three</a:t>
            </a:r>
            <a:r>
              <a:rPr lang="cs-CZ" sz="2600" dirty="0"/>
              <a:t> </a:t>
            </a:r>
            <a:r>
              <a:rPr lang="cs-CZ" sz="2600" dirty="0" err="1"/>
              <a:t>key</a:t>
            </a:r>
            <a:r>
              <a:rPr lang="cs-CZ" sz="2600" dirty="0"/>
              <a:t> </a:t>
            </a:r>
            <a:r>
              <a:rPr lang="cs-CZ" sz="2600" dirty="0" err="1"/>
              <a:t>elements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populism</a:t>
            </a:r>
            <a:r>
              <a:rPr lang="cs-CZ" sz="2600" dirty="0"/>
              <a:t>: appeal to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people</a:t>
            </a:r>
            <a:r>
              <a:rPr lang="cs-CZ" sz="2600" dirty="0"/>
              <a:t>, anti-</a:t>
            </a:r>
            <a:r>
              <a:rPr lang="cs-CZ" sz="2600" dirty="0" err="1"/>
              <a:t>elitism</a:t>
            </a:r>
            <a:r>
              <a:rPr lang="cs-CZ" sz="2600" dirty="0"/>
              <a:t>, </a:t>
            </a:r>
            <a:r>
              <a:rPr lang="cs-CZ" sz="2600" dirty="0" err="1"/>
              <a:t>an</a:t>
            </a:r>
            <a:r>
              <a:rPr lang="cs-CZ" sz="2600" dirty="0"/>
              <a:t> </a:t>
            </a:r>
            <a:r>
              <a:rPr lang="cs-CZ" sz="2600" dirty="0" err="1"/>
              <a:t>exclusion</a:t>
            </a:r>
            <a:r>
              <a:rPr lang="cs-CZ" sz="2600" dirty="0"/>
              <a:t> </a:t>
            </a:r>
            <a:r>
              <a:rPr lang="cs-CZ" sz="2600" dirty="0" err="1"/>
              <a:t>strategy</a:t>
            </a:r>
            <a:endParaRPr lang="cs-CZ" sz="2600" dirty="0"/>
          </a:p>
          <a:p>
            <a:pPr>
              <a:lnSpc>
                <a:spcPct val="90000"/>
              </a:lnSpc>
            </a:pPr>
            <a:endParaRPr lang="cs-CZ" sz="2600" dirty="0"/>
          </a:p>
          <a:p>
            <a:pPr>
              <a:lnSpc>
                <a:spcPct val="90000"/>
              </a:lnSpc>
            </a:pPr>
            <a:r>
              <a:rPr lang="cs-CZ" sz="2600" dirty="0" err="1"/>
              <a:t>Thick</a:t>
            </a:r>
            <a:r>
              <a:rPr lang="cs-CZ" sz="2600" dirty="0"/>
              <a:t> and </a:t>
            </a:r>
            <a:r>
              <a:rPr lang="cs-CZ" sz="2600" dirty="0" err="1"/>
              <a:t>thin</a:t>
            </a:r>
            <a:r>
              <a:rPr lang="cs-CZ" sz="2600" dirty="0"/>
              <a:t> </a:t>
            </a:r>
            <a:r>
              <a:rPr lang="cs-CZ" sz="2600" dirty="0" err="1"/>
              <a:t>populism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cs-CZ" sz="2500" dirty="0" err="1"/>
              <a:t>Thin</a:t>
            </a:r>
            <a:r>
              <a:rPr lang="cs-CZ" sz="2500" dirty="0"/>
              <a:t> pop. – </a:t>
            </a:r>
            <a:r>
              <a:rPr lang="cs-CZ" sz="2500" dirty="0" err="1"/>
              <a:t>refers</a:t>
            </a:r>
            <a:r>
              <a:rPr lang="cs-CZ" sz="2500" dirty="0"/>
              <a:t>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people</a:t>
            </a:r>
            <a:r>
              <a:rPr lang="cs-CZ" sz="2500" dirty="0"/>
              <a:t>, </a:t>
            </a:r>
            <a:r>
              <a:rPr lang="cs-CZ" sz="2500" dirty="0" err="1"/>
              <a:t>pretending</a:t>
            </a:r>
            <a:r>
              <a:rPr lang="cs-CZ" sz="2500" dirty="0"/>
              <a:t> to </a:t>
            </a:r>
            <a:r>
              <a:rPr lang="cs-CZ" sz="2500" dirty="0" err="1"/>
              <a:t>speak</a:t>
            </a:r>
            <a:r>
              <a:rPr lang="cs-CZ" sz="2500" dirty="0"/>
              <a:t> in </a:t>
            </a:r>
            <a:r>
              <a:rPr lang="cs-CZ" sz="2500" dirty="0" err="1"/>
              <a:t>their</a:t>
            </a:r>
            <a:r>
              <a:rPr lang="cs-CZ" sz="2500" dirty="0"/>
              <a:t> </a:t>
            </a:r>
            <a:r>
              <a:rPr lang="cs-CZ" sz="2500" dirty="0" err="1"/>
              <a:t>name</a:t>
            </a:r>
            <a:r>
              <a:rPr lang="cs-CZ" sz="2500" dirty="0"/>
              <a:t>, „</a:t>
            </a:r>
            <a:r>
              <a:rPr lang="cs-CZ" sz="2500" dirty="0" err="1"/>
              <a:t>precondition</a:t>
            </a:r>
            <a:r>
              <a:rPr lang="cs-CZ" sz="2500" dirty="0"/>
              <a:t>“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thick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 (</a:t>
            </a:r>
            <a:r>
              <a:rPr lang="cs-CZ" sz="2500" dirty="0" err="1"/>
              <a:t>minimal</a:t>
            </a:r>
            <a:r>
              <a:rPr lang="cs-CZ" sz="2500" dirty="0"/>
              <a:t> </a:t>
            </a:r>
            <a:r>
              <a:rPr lang="cs-CZ" sz="2500" dirty="0" err="1"/>
              <a:t>definition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sz="2500" dirty="0" err="1"/>
              <a:t>Thick</a:t>
            </a:r>
            <a:r>
              <a:rPr lang="cs-CZ" sz="2500" dirty="0"/>
              <a:t> pop. – </a:t>
            </a:r>
            <a:r>
              <a:rPr lang="cs-CZ" sz="2500" dirty="0" err="1"/>
              <a:t>includes</a:t>
            </a:r>
            <a:r>
              <a:rPr lang="cs-CZ" sz="2500" dirty="0"/>
              <a:t> </a:t>
            </a:r>
            <a:r>
              <a:rPr lang="cs-CZ" sz="2500" dirty="0" err="1"/>
              <a:t>also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two</a:t>
            </a:r>
            <a:r>
              <a:rPr lang="cs-CZ" sz="2500" dirty="0"/>
              <a:t> </a:t>
            </a:r>
            <a:r>
              <a:rPr lang="cs-CZ" sz="2500" dirty="0" err="1"/>
              <a:t>other</a:t>
            </a:r>
            <a:r>
              <a:rPr lang="cs-CZ" sz="2500" dirty="0"/>
              <a:t> </a:t>
            </a:r>
            <a:r>
              <a:rPr lang="cs-CZ" sz="2500" dirty="0" err="1"/>
              <a:t>features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classical</a:t>
            </a:r>
            <a:r>
              <a:rPr lang="cs-CZ" sz="2500" dirty="0"/>
              <a:t> </a:t>
            </a:r>
            <a:r>
              <a:rPr lang="cs-CZ" sz="2500" dirty="0" err="1"/>
              <a:t>definitions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endParaRPr lang="cs-CZ" sz="2500" dirty="0"/>
          </a:p>
          <a:p>
            <a:pPr>
              <a:lnSpc>
                <a:spcPct val="90000"/>
              </a:lnSpc>
            </a:pPr>
            <a:endParaRPr lang="cs-CZ" sz="2600" dirty="0"/>
          </a:p>
          <a:p>
            <a:pPr>
              <a:lnSpc>
                <a:spcPct val="90000"/>
              </a:lnSpc>
            </a:pPr>
            <a:r>
              <a:rPr lang="cs-CZ" sz="2600" dirty="0" err="1"/>
              <a:t>Two</a:t>
            </a:r>
            <a:r>
              <a:rPr lang="cs-CZ" sz="2600" dirty="0"/>
              <a:t> </a:t>
            </a:r>
            <a:r>
              <a:rPr lang="cs-CZ" sz="2600" dirty="0" err="1"/>
              <a:t>dimensional</a:t>
            </a:r>
            <a:r>
              <a:rPr lang="cs-CZ" sz="2600" dirty="0"/>
              <a:t> typology (</a:t>
            </a:r>
            <a:r>
              <a:rPr lang="cs-CZ" sz="2600" dirty="0" err="1"/>
              <a:t>vertical</a:t>
            </a:r>
            <a:r>
              <a:rPr lang="cs-CZ" sz="2600" dirty="0"/>
              <a:t> and  </a:t>
            </a:r>
            <a:r>
              <a:rPr lang="cs-CZ" sz="2600" dirty="0" err="1"/>
              <a:t>horizontal</a:t>
            </a:r>
            <a:r>
              <a:rPr lang="cs-CZ" sz="2600" dirty="0"/>
              <a:t> </a:t>
            </a:r>
            <a:r>
              <a:rPr lang="cs-CZ" sz="2600" dirty="0" err="1"/>
              <a:t>dimension</a:t>
            </a:r>
            <a:r>
              <a:rPr lang="cs-CZ" sz="2600" dirty="0"/>
              <a:t>)</a:t>
            </a:r>
          </a:p>
          <a:p>
            <a:pPr lvl="1">
              <a:lnSpc>
                <a:spcPct val="90000"/>
              </a:lnSpc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124190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1295</Words>
  <Application>Microsoft Office PowerPoint</Application>
  <PresentationFormat>Širokoúhlá obrazovka</PresentationFormat>
  <Paragraphs>129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Corbel</vt:lpstr>
      <vt:lpstr>Motiv Office</vt:lpstr>
      <vt:lpstr>Populist political communication</vt:lpstr>
      <vt:lpstr>Outline</vt:lpstr>
      <vt:lpstr>Prezentace aplikace PowerPoint</vt:lpstr>
      <vt:lpstr>Populism as a communication style</vt:lpstr>
      <vt:lpstr>Populism as a communication style</vt:lpstr>
      <vt:lpstr>Populism in the changing media environment</vt:lpstr>
      <vt:lpstr>Political actors</vt:lpstr>
      <vt:lpstr>Populist communication in Belgium</vt:lpstr>
      <vt:lpstr>Populist communication in Belgium</vt:lpstr>
      <vt:lpstr>Data and measurement</vt:lpstr>
      <vt:lpstr>Results of the research</vt:lpstr>
      <vt:lpstr>Results of the research – a typology o populism</vt:lpstr>
      <vt:lpstr>The media</vt:lpstr>
      <vt:lpstr>Citizens</vt:lpstr>
      <vt:lpstr>Elements of populist political communication</vt:lpstr>
      <vt:lpstr>Prezentace aplikace PowerPoint</vt:lpstr>
      <vt:lpstr>Prezentace aplikace PowerPoint</vt:lpstr>
      <vt:lpstr>Analysis</vt:lpstr>
      <vt:lpstr>Is pop.com. agressive and negative?</vt:lpstr>
      <vt:lpstr>And what about post-truth?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political communication</dc:title>
  <dc:creator>Vlastimil Havlík</dc:creator>
  <cp:lastModifiedBy>Vlastimil Havlík</cp:lastModifiedBy>
  <cp:revision>18</cp:revision>
  <dcterms:created xsi:type="dcterms:W3CDTF">2021-03-21T08:30:33Z</dcterms:created>
  <dcterms:modified xsi:type="dcterms:W3CDTF">2024-10-08T08:06:27Z</dcterms:modified>
</cp:coreProperties>
</file>