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6" r:id="rId2"/>
    <p:sldId id="258" r:id="rId3"/>
    <p:sldId id="257" r:id="rId4"/>
    <p:sldId id="259" r:id="rId5"/>
    <p:sldId id="262" r:id="rId6"/>
    <p:sldId id="266" r:id="rId7"/>
    <p:sldId id="261" r:id="rId8"/>
    <p:sldId id="268" r:id="rId9"/>
    <p:sldId id="260" r:id="rId10"/>
    <p:sldId id="263" r:id="rId11"/>
    <p:sldId id="264" r:id="rId12"/>
    <p:sldId id="267" r:id="rId13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138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Vlastimil Havlík" userId="20711293-9f68-443a-9eb5-8ba3eab2ffdf" providerId="ADAL" clId="{BA88F387-7087-44EF-BAF2-325F4A0EF65A}"/>
    <pc:docChg chg="modSld">
      <pc:chgData name="Vlastimil Havlík" userId="20711293-9f68-443a-9eb5-8ba3eab2ffdf" providerId="ADAL" clId="{BA88F387-7087-44EF-BAF2-325F4A0EF65A}" dt="2024-10-29T12:31:23.518" v="0" actId="20577"/>
      <pc:docMkLst>
        <pc:docMk/>
      </pc:docMkLst>
      <pc:sldChg chg="modSp mod">
        <pc:chgData name="Vlastimil Havlík" userId="20711293-9f68-443a-9eb5-8ba3eab2ffdf" providerId="ADAL" clId="{BA88F387-7087-44EF-BAF2-325F4A0EF65A}" dt="2024-10-29T12:31:23.518" v="0" actId="20577"/>
        <pc:sldMkLst>
          <pc:docMk/>
          <pc:sldMk cId="2234623625" sldId="268"/>
        </pc:sldMkLst>
        <pc:spChg chg="mod">
          <ac:chgData name="Vlastimil Havlík" userId="20711293-9f68-443a-9eb5-8ba3eab2ffdf" providerId="ADAL" clId="{BA88F387-7087-44EF-BAF2-325F4A0EF65A}" dt="2024-10-29T12:31:23.518" v="0" actId="20577"/>
          <ac:spMkLst>
            <pc:docMk/>
            <pc:sldMk cId="2234623625" sldId="268"/>
            <ac:spMk id="3" creationId="{1B56EC34-73E3-421B-8848-A03222D19FE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7BE1E0D-F5B8-49DB-A8F5-80EFDE83984A}" type="datetimeFigureOut">
              <a:rPr lang="cs-CZ" smtClean="0"/>
              <a:t>29.10.2024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FA12D7-ECD1-4279-AC16-5A3D66BB4A3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732891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10B95D-D10F-4E19-B794-BD2881CBF6D8}" type="slidenum">
              <a:rPr lang="cs-CZ" smtClean="0"/>
              <a:pPr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275757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5E33B9-D958-4970-95AC-29E9FB4A8420}" type="datetimeFigureOut">
              <a:rPr lang="cs-CZ" smtClean="0"/>
              <a:t>29.10.2024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902BBA-2F0C-4A11-9B26-25267DA36FD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893132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5E33B9-D958-4970-95AC-29E9FB4A8420}" type="datetimeFigureOut">
              <a:rPr lang="cs-CZ" smtClean="0"/>
              <a:t>29.10.2024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902BBA-2F0C-4A11-9B26-25267DA36FD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333520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5E33B9-D958-4970-95AC-29E9FB4A8420}" type="datetimeFigureOut">
              <a:rPr lang="cs-CZ" smtClean="0"/>
              <a:t>29.10.2024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902BBA-2F0C-4A11-9B26-25267DA36FD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986220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5E33B9-D958-4970-95AC-29E9FB4A8420}" type="datetimeFigureOut">
              <a:rPr lang="cs-CZ" smtClean="0"/>
              <a:t>29.10.2024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902BBA-2F0C-4A11-9B26-25267DA36FD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435794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5E33B9-D958-4970-95AC-29E9FB4A8420}" type="datetimeFigureOut">
              <a:rPr lang="cs-CZ" smtClean="0"/>
              <a:t>29.10.2024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902BBA-2F0C-4A11-9B26-25267DA36FD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402229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5E33B9-D958-4970-95AC-29E9FB4A8420}" type="datetimeFigureOut">
              <a:rPr lang="cs-CZ" smtClean="0"/>
              <a:t>29.10.2024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902BBA-2F0C-4A11-9B26-25267DA36FD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294826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5E33B9-D958-4970-95AC-29E9FB4A8420}" type="datetimeFigureOut">
              <a:rPr lang="cs-CZ" smtClean="0"/>
              <a:t>29.10.2024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902BBA-2F0C-4A11-9B26-25267DA36FD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169589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5E33B9-D958-4970-95AC-29E9FB4A8420}" type="datetimeFigureOut">
              <a:rPr lang="cs-CZ" smtClean="0"/>
              <a:t>29.10.2024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902BBA-2F0C-4A11-9B26-25267DA36FD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848147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5E33B9-D958-4970-95AC-29E9FB4A8420}" type="datetimeFigureOut">
              <a:rPr lang="cs-CZ" smtClean="0"/>
              <a:t>29.10.2024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902BBA-2F0C-4A11-9B26-25267DA36FD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441997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5E33B9-D958-4970-95AC-29E9FB4A8420}" type="datetimeFigureOut">
              <a:rPr lang="cs-CZ" smtClean="0"/>
              <a:t>29.10.2024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902BBA-2F0C-4A11-9B26-25267DA36FD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712165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5E33B9-D958-4970-95AC-29E9FB4A8420}" type="datetimeFigureOut">
              <a:rPr lang="cs-CZ" smtClean="0"/>
              <a:t>29.10.2024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902BBA-2F0C-4A11-9B26-25267DA36FD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999477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5E33B9-D958-4970-95AC-29E9FB4A8420}" type="datetimeFigureOut">
              <a:rPr lang="cs-CZ" smtClean="0"/>
              <a:t>29.10.2024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902BBA-2F0C-4A11-9B26-25267DA36FD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53504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10" Type="http://schemas.openxmlformats.org/officeDocument/2006/relationships/image" Target="../media/image9.jpg"/><Relationship Id="rId4" Type="http://schemas.openxmlformats.org/officeDocument/2006/relationships/image" Target="../media/image3.jpeg"/><Relationship Id="rId9" Type="http://schemas.openxmlformats.org/officeDocument/2006/relationships/image" Target="../media/image8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njTtf1nRX1w&amp;ab_channel=BlocherTV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err="1"/>
              <a:t>Populism</a:t>
            </a:r>
            <a:r>
              <a:rPr lang="cs-CZ" dirty="0"/>
              <a:t> and </a:t>
            </a:r>
            <a:r>
              <a:rPr lang="cs-CZ" dirty="0" err="1"/>
              <a:t>the</a:t>
            </a:r>
            <a:r>
              <a:rPr lang="cs-CZ" dirty="0"/>
              <a:t> media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err="1"/>
              <a:t>Populist</a:t>
            </a:r>
            <a:r>
              <a:rPr lang="cs-CZ" dirty="0"/>
              <a:t> </a:t>
            </a:r>
            <a:r>
              <a:rPr lang="cs-CZ" dirty="0" err="1"/>
              <a:t>political</a:t>
            </a:r>
            <a:r>
              <a:rPr lang="cs-CZ" dirty="0"/>
              <a:t> </a:t>
            </a:r>
            <a:r>
              <a:rPr lang="cs-CZ" dirty="0" err="1"/>
              <a:t>communication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66199119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+ </a:t>
            </a:r>
            <a:r>
              <a:rPr lang="cs-CZ" dirty="0" err="1"/>
              <a:t>populist</a:t>
            </a:r>
            <a:r>
              <a:rPr lang="cs-CZ" dirty="0"/>
              <a:t> media </a:t>
            </a:r>
            <a:r>
              <a:rPr lang="cs-CZ" dirty="0" err="1"/>
              <a:t>ownership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dirty="0" err="1">
                <a:solidFill>
                  <a:srgbClr val="FF0000"/>
                </a:solidFill>
              </a:rPr>
              <a:t>Is</a:t>
            </a:r>
            <a:r>
              <a:rPr lang="cs-CZ" dirty="0">
                <a:solidFill>
                  <a:srgbClr val="FF0000"/>
                </a:solidFill>
              </a:rPr>
              <a:t> media </a:t>
            </a:r>
            <a:r>
              <a:rPr lang="cs-CZ" dirty="0" err="1">
                <a:solidFill>
                  <a:srgbClr val="FF0000"/>
                </a:solidFill>
              </a:rPr>
              <a:t>ownership</a:t>
            </a:r>
            <a:r>
              <a:rPr lang="cs-CZ" dirty="0">
                <a:solidFill>
                  <a:srgbClr val="FF0000"/>
                </a:solidFill>
              </a:rPr>
              <a:t> more </a:t>
            </a:r>
            <a:r>
              <a:rPr lang="cs-CZ" dirty="0" err="1">
                <a:solidFill>
                  <a:srgbClr val="FF0000"/>
                </a:solidFill>
              </a:rPr>
              <a:t>likely</a:t>
            </a:r>
            <a:r>
              <a:rPr lang="cs-CZ" dirty="0">
                <a:solidFill>
                  <a:srgbClr val="FF0000"/>
                </a:solidFill>
              </a:rPr>
              <a:t> </a:t>
            </a:r>
            <a:r>
              <a:rPr lang="cs-CZ" dirty="0" err="1">
                <a:solidFill>
                  <a:srgbClr val="FF0000"/>
                </a:solidFill>
              </a:rPr>
              <a:t>for</a:t>
            </a:r>
            <a:r>
              <a:rPr lang="cs-CZ" dirty="0">
                <a:solidFill>
                  <a:srgbClr val="FF0000"/>
                </a:solidFill>
              </a:rPr>
              <a:t> </a:t>
            </a:r>
            <a:r>
              <a:rPr lang="cs-CZ" dirty="0" err="1">
                <a:solidFill>
                  <a:srgbClr val="FF0000"/>
                </a:solidFill>
              </a:rPr>
              <a:t>populist</a:t>
            </a:r>
            <a:r>
              <a:rPr lang="cs-CZ" dirty="0">
                <a:solidFill>
                  <a:srgbClr val="FF0000"/>
                </a:solidFill>
              </a:rPr>
              <a:t> </a:t>
            </a:r>
            <a:r>
              <a:rPr lang="cs-CZ" dirty="0" err="1">
                <a:solidFill>
                  <a:srgbClr val="FF0000"/>
                </a:solidFill>
              </a:rPr>
              <a:t>politicians</a:t>
            </a:r>
            <a:r>
              <a:rPr lang="cs-CZ" dirty="0">
                <a:solidFill>
                  <a:srgbClr val="FF0000"/>
                </a:solidFill>
              </a:rPr>
              <a:t>?</a:t>
            </a:r>
          </a:p>
          <a:p>
            <a:endParaRPr lang="cs-CZ" dirty="0"/>
          </a:p>
          <a:p>
            <a:r>
              <a:rPr lang="cs-CZ" dirty="0"/>
              <a:t>Not </a:t>
            </a:r>
            <a:r>
              <a:rPr lang="cs-CZ" dirty="0" err="1"/>
              <a:t>necessarily</a:t>
            </a:r>
            <a:r>
              <a:rPr lang="cs-CZ" dirty="0"/>
              <a:t> a </a:t>
            </a:r>
            <a:r>
              <a:rPr lang="cs-CZ" dirty="0" err="1"/>
              <a:t>strong</a:t>
            </a:r>
            <a:r>
              <a:rPr lang="cs-CZ" dirty="0"/>
              <a:t> </a:t>
            </a:r>
            <a:r>
              <a:rPr lang="cs-CZ" dirty="0" err="1"/>
              <a:t>theoretical</a:t>
            </a:r>
            <a:r>
              <a:rPr lang="cs-CZ" dirty="0"/>
              <a:t> </a:t>
            </a:r>
            <a:r>
              <a:rPr lang="cs-CZ" dirty="0" err="1"/>
              <a:t>linkage</a:t>
            </a:r>
            <a:r>
              <a:rPr lang="cs-CZ" dirty="0"/>
              <a:t> </a:t>
            </a:r>
            <a:r>
              <a:rPr lang="cs-CZ" dirty="0" err="1"/>
              <a:t>between</a:t>
            </a:r>
            <a:r>
              <a:rPr lang="cs-CZ" dirty="0"/>
              <a:t> </a:t>
            </a:r>
            <a:r>
              <a:rPr lang="cs-CZ" dirty="0" err="1"/>
              <a:t>populism</a:t>
            </a:r>
            <a:r>
              <a:rPr lang="cs-CZ" dirty="0"/>
              <a:t> and </a:t>
            </a:r>
            <a:r>
              <a:rPr lang="cs-CZ" dirty="0" err="1"/>
              <a:t>the</a:t>
            </a:r>
            <a:r>
              <a:rPr lang="cs-CZ" dirty="0"/>
              <a:t> media </a:t>
            </a:r>
            <a:r>
              <a:rPr lang="cs-CZ" dirty="0" err="1"/>
              <a:t>ownership</a:t>
            </a:r>
            <a:endParaRPr lang="cs-CZ" dirty="0"/>
          </a:p>
          <a:p>
            <a:r>
              <a:rPr lang="cs-CZ" dirty="0"/>
              <a:t>BUT </a:t>
            </a:r>
            <a:r>
              <a:rPr lang="cs-CZ" dirty="0" err="1"/>
              <a:t>populism</a:t>
            </a:r>
            <a:r>
              <a:rPr lang="cs-CZ" dirty="0"/>
              <a:t> has </a:t>
            </a:r>
            <a:r>
              <a:rPr lang="cs-CZ" dirty="0" err="1"/>
              <a:t>little</a:t>
            </a:r>
            <a:r>
              <a:rPr lang="cs-CZ" dirty="0"/>
              <a:t> </a:t>
            </a:r>
            <a:r>
              <a:rPr lang="cs-CZ" dirty="0" err="1"/>
              <a:t>patience</a:t>
            </a:r>
            <a:r>
              <a:rPr lang="cs-CZ" dirty="0"/>
              <a:t> </a:t>
            </a:r>
            <a:r>
              <a:rPr lang="cs-CZ" dirty="0" err="1"/>
              <a:t>with</a:t>
            </a:r>
            <a:r>
              <a:rPr lang="cs-CZ" dirty="0"/>
              <a:t> </a:t>
            </a:r>
            <a:r>
              <a:rPr lang="cs-CZ" dirty="0" err="1"/>
              <a:t>checks</a:t>
            </a:r>
            <a:r>
              <a:rPr lang="cs-CZ" dirty="0"/>
              <a:t> and </a:t>
            </a:r>
            <a:r>
              <a:rPr lang="cs-CZ" dirty="0" err="1"/>
              <a:t>balances</a:t>
            </a:r>
            <a:r>
              <a:rPr lang="cs-CZ" dirty="0"/>
              <a:t> </a:t>
            </a:r>
            <a:r>
              <a:rPr lang="cs-CZ" dirty="0" err="1"/>
              <a:t>including</a:t>
            </a:r>
            <a:r>
              <a:rPr lang="cs-CZ" dirty="0"/>
              <a:t>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watchdog</a:t>
            </a:r>
            <a:r>
              <a:rPr lang="cs-CZ" dirty="0"/>
              <a:t> role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the</a:t>
            </a:r>
            <a:r>
              <a:rPr lang="cs-CZ" dirty="0"/>
              <a:t> media</a:t>
            </a:r>
          </a:p>
          <a:p>
            <a:r>
              <a:rPr lang="cs-CZ" dirty="0" err="1"/>
              <a:t>Any</a:t>
            </a:r>
            <a:r>
              <a:rPr lang="cs-CZ" dirty="0"/>
              <a:t> </a:t>
            </a:r>
            <a:r>
              <a:rPr lang="cs-CZ" dirty="0" err="1"/>
              <a:t>examples</a:t>
            </a:r>
            <a:r>
              <a:rPr lang="cs-CZ" dirty="0"/>
              <a:t>?</a:t>
            </a:r>
          </a:p>
          <a:p>
            <a:endParaRPr lang="cs-CZ" dirty="0"/>
          </a:p>
          <a:p>
            <a:r>
              <a:rPr lang="cs-CZ" dirty="0" err="1"/>
              <a:t>Berlusconi</a:t>
            </a:r>
            <a:r>
              <a:rPr lang="cs-CZ" dirty="0"/>
              <a:t> in Italy</a:t>
            </a:r>
          </a:p>
          <a:p>
            <a:r>
              <a:rPr lang="cs-CZ" dirty="0" err="1"/>
              <a:t>Babiš</a:t>
            </a:r>
            <a:r>
              <a:rPr lang="cs-CZ" dirty="0"/>
              <a:t> in </a:t>
            </a:r>
            <a:r>
              <a:rPr lang="cs-CZ" dirty="0" err="1"/>
              <a:t>the</a:t>
            </a:r>
            <a:r>
              <a:rPr lang="cs-CZ" dirty="0"/>
              <a:t> Czech Republic</a:t>
            </a:r>
          </a:p>
        </p:txBody>
      </p:sp>
    </p:spTree>
    <p:extLst>
      <p:ext uri="{BB962C8B-B14F-4D97-AF65-F5344CB8AC3E}">
        <p14:creationId xmlns:p14="http://schemas.microsoft.com/office/powerpoint/2010/main" val="35653425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Populist</a:t>
            </a:r>
            <a:r>
              <a:rPr lang="cs-CZ" dirty="0"/>
              <a:t> </a:t>
            </a:r>
            <a:r>
              <a:rPr lang="cs-CZ" dirty="0" err="1"/>
              <a:t>voters</a:t>
            </a:r>
            <a:r>
              <a:rPr lang="cs-CZ" dirty="0"/>
              <a:t> and media </a:t>
            </a:r>
            <a:r>
              <a:rPr lang="cs-CZ" dirty="0" err="1"/>
              <a:t>consumption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cs-CZ" dirty="0" err="1"/>
              <a:t>Hameleers</a:t>
            </a:r>
            <a:r>
              <a:rPr lang="cs-CZ" dirty="0"/>
              <a:t> et al. (2017): </a:t>
            </a:r>
            <a:r>
              <a:rPr lang="en-US" dirty="0"/>
              <a:t>The Appeal of Media Populism: The Media</a:t>
            </a:r>
          </a:p>
          <a:p>
            <a:pPr marL="0" indent="0">
              <a:buNone/>
            </a:pPr>
            <a:r>
              <a:rPr lang="en-US" dirty="0"/>
              <a:t>Preferences of Citizens with Populist</a:t>
            </a:r>
            <a:r>
              <a:rPr lang="cs-CZ" dirty="0"/>
              <a:t> </a:t>
            </a:r>
            <a:r>
              <a:rPr lang="en-US" dirty="0"/>
              <a:t>Attitudes</a:t>
            </a:r>
            <a:endParaRPr lang="cs-CZ" dirty="0"/>
          </a:p>
          <a:p>
            <a:r>
              <a:rPr lang="cs-CZ" dirty="0" err="1"/>
              <a:t>Theoretical</a:t>
            </a:r>
            <a:r>
              <a:rPr lang="cs-CZ" dirty="0"/>
              <a:t> </a:t>
            </a:r>
            <a:r>
              <a:rPr lang="cs-CZ" dirty="0" err="1"/>
              <a:t>assumption</a:t>
            </a:r>
            <a:r>
              <a:rPr lang="cs-CZ" dirty="0"/>
              <a:t> </a:t>
            </a:r>
            <a:r>
              <a:rPr lang="cs-CZ" dirty="0" err="1"/>
              <a:t>about</a:t>
            </a:r>
            <a:r>
              <a:rPr lang="cs-CZ" dirty="0"/>
              <a:t> </a:t>
            </a:r>
            <a:r>
              <a:rPr lang="cs-CZ" dirty="0" err="1"/>
              <a:t>attitudinal</a:t>
            </a:r>
            <a:r>
              <a:rPr lang="cs-CZ" dirty="0"/>
              <a:t> </a:t>
            </a:r>
            <a:r>
              <a:rPr lang="cs-CZ" dirty="0" err="1"/>
              <a:t>congruence</a:t>
            </a:r>
            <a:r>
              <a:rPr lang="cs-CZ" dirty="0"/>
              <a:t> </a:t>
            </a:r>
            <a:r>
              <a:rPr lang="cs-CZ" dirty="0" err="1"/>
              <a:t>between</a:t>
            </a:r>
            <a:r>
              <a:rPr lang="cs-CZ" dirty="0"/>
              <a:t> </a:t>
            </a:r>
            <a:r>
              <a:rPr lang="cs-CZ" dirty="0" err="1"/>
              <a:t>voters</a:t>
            </a:r>
            <a:r>
              <a:rPr lang="cs-CZ" dirty="0"/>
              <a:t> and </a:t>
            </a:r>
            <a:r>
              <a:rPr lang="cs-CZ" dirty="0" err="1"/>
              <a:t>the</a:t>
            </a:r>
            <a:r>
              <a:rPr lang="cs-CZ" dirty="0"/>
              <a:t> media </a:t>
            </a:r>
            <a:r>
              <a:rPr lang="cs-CZ" dirty="0" err="1"/>
              <a:t>content</a:t>
            </a:r>
            <a:r>
              <a:rPr lang="cs-CZ" dirty="0"/>
              <a:t> (echo </a:t>
            </a:r>
            <a:r>
              <a:rPr lang="cs-CZ"/>
              <a:t>chambers, </a:t>
            </a:r>
            <a:r>
              <a:rPr lang="cs-CZ" dirty="0" err="1"/>
              <a:t>confirmation</a:t>
            </a:r>
            <a:r>
              <a:rPr lang="cs-CZ" dirty="0"/>
              <a:t> </a:t>
            </a:r>
            <a:r>
              <a:rPr lang="cs-CZ" dirty="0" err="1"/>
              <a:t>bias</a:t>
            </a:r>
            <a:r>
              <a:rPr lang="cs-CZ" dirty="0"/>
              <a:t>)</a:t>
            </a:r>
          </a:p>
          <a:p>
            <a:r>
              <a:rPr lang="en-US" dirty="0"/>
              <a:t>citizens with populist attitudes are expected to self-select media content that articulates a societal divide between “us” and “them”</a:t>
            </a:r>
            <a:endParaRPr lang="cs-CZ" dirty="0"/>
          </a:p>
          <a:p>
            <a:r>
              <a:rPr lang="cs-CZ" dirty="0" err="1"/>
              <a:t>Three</a:t>
            </a:r>
            <a:r>
              <a:rPr lang="cs-CZ" dirty="0"/>
              <a:t> </a:t>
            </a:r>
            <a:r>
              <a:rPr lang="cs-CZ" dirty="0" err="1"/>
              <a:t>types</a:t>
            </a:r>
            <a:r>
              <a:rPr lang="cs-CZ" dirty="0"/>
              <a:t>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populism</a:t>
            </a:r>
            <a:r>
              <a:rPr lang="cs-CZ" dirty="0"/>
              <a:t> in </a:t>
            </a:r>
            <a:r>
              <a:rPr lang="cs-CZ" dirty="0" err="1"/>
              <a:t>the</a:t>
            </a:r>
            <a:r>
              <a:rPr lang="cs-CZ" dirty="0"/>
              <a:t> media: </a:t>
            </a:r>
            <a:r>
              <a:rPr lang="cs-CZ" dirty="0" err="1"/>
              <a:t>people</a:t>
            </a:r>
            <a:r>
              <a:rPr lang="cs-CZ" dirty="0"/>
              <a:t> centrality, anti-</a:t>
            </a:r>
            <a:r>
              <a:rPr lang="cs-CZ" dirty="0" err="1"/>
              <a:t>elitism</a:t>
            </a:r>
            <a:r>
              <a:rPr lang="cs-CZ" dirty="0"/>
              <a:t>, </a:t>
            </a:r>
            <a:r>
              <a:rPr lang="cs-CZ" dirty="0" err="1"/>
              <a:t>monocultural</a:t>
            </a:r>
            <a:r>
              <a:rPr lang="cs-CZ" dirty="0"/>
              <a:t> </a:t>
            </a:r>
            <a:r>
              <a:rPr lang="cs-CZ" dirty="0" err="1"/>
              <a:t>populism</a:t>
            </a:r>
            <a:endParaRPr lang="cs-CZ" dirty="0"/>
          </a:p>
          <a:p>
            <a:r>
              <a:rPr lang="cs-CZ" dirty="0" err="1"/>
              <a:t>Expectations</a:t>
            </a:r>
            <a:r>
              <a:rPr lang="cs-CZ" dirty="0"/>
              <a:t>: tabloid media, </a:t>
            </a:r>
            <a:r>
              <a:rPr lang="cs-CZ" dirty="0" err="1"/>
              <a:t>entertainment</a:t>
            </a:r>
            <a:r>
              <a:rPr lang="cs-CZ" dirty="0"/>
              <a:t> media diet</a:t>
            </a:r>
          </a:p>
          <a:p>
            <a:r>
              <a:rPr lang="cs-CZ" dirty="0" err="1"/>
              <a:t>Exclusionism</a:t>
            </a:r>
            <a:r>
              <a:rPr lang="cs-CZ" dirty="0"/>
              <a:t> </a:t>
            </a:r>
            <a:r>
              <a:rPr lang="cs-CZ" dirty="0" err="1"/>
              <a:t>related</a:t>
            </a:r>
            <a:r>
              <a:rPr lang="cs-CZ" dirty="0"/>
              <a:t> to tabloid </a:t>
            </a:r>
            <a:r>
              <a:rPr lang="cs-CZ" dirty="0" err="1"/>
              <a:t>consumption</a:t>
            </a:r>
            <a:r>
              <a:rPr lang="cs-CZ" dirty="0"/>
              <a:t> (</a:t>
            </a:r>
            <a:r>
              <a:rPr lang="cs-CZ" dirty="0" err="1"/>
              <a:t>preferences</a:t>
            </a:r>
            <a:r>
              <a:rPr lang="cs-CZ" dirty="0"/>
              <a:t> </a:t>
            </a:r>
            <a:r>
              <a:rPr lang="cs-CZ" dirty="0" err="1"/>
              <a:t>for</a:t>
            </a:r>
            <a:r>
              <a:rPr lang="cs-CZ" dirty="0"/>
              <a:t> media </a:t>
            </a:r>
            <a:r>
              <a:rPr lang="cs-CZ" dirty="0" err="1"/>
              <a:t>stronger</a:t>
            </a:r>
            <a:r>
              <a:rPr lang="cs-CZ" dirty="0"/>
              <a:t> </a:t>
            </a:r>
            <a:r>
              <a:rPr lang="cs-CZ" dirty="0" err="1"/>
              <a:t>with</a:t>
            </a:r>
            <a:r>
              <a:rPr lang="cs-CZ" dirty="0"/>
              <a:t> </a:t>
            </a:r>
            <a:r>
              <a:rPr lang="cs-CZ" dirty="0" err="1"/>
              <a:t>preferences</a:t>
            </a:r>
            <a:r>
              <a:rPr lang="cs-CZ" dirty="0"/>
              <a:t> </a:t>
            </a:r>
            <a:r>
              <a:rPr lang="cs-CZ" dirty="0" err="1"/>
              <a:t>for</a:t>
            </a:r>
            <a:r>
              <a:rPr lang="cs-CZ" dirty="0"/>
              <a:t> </a:t>
            </a:r>
            <a:r>
              <a:rPr lang="cs-CZ" dirty="0" err="1"/>
              <a:t>populist</a:t>
            </a:r>
            <a:r>
              <a:rPr lang="cs-CZ" dirty="0"/>
              <a:t> </a:t>
            </a:r>
            <a:r>
              <a:rPr lang="cs-CZ" dirty="0" err="1"/>
              <a:t>content</a:t>
            </a:r>
            <a:r>
              <a:rPr lang="cs-CZ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07003506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Conclusion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err="1"/>
              <a:t>Different</a:t>
            </a:r>
            <a:r>
              <a:rPr lang="cs-CZ" dirty="0"/>
              <a:t> </a:t>
            </a:r>
            <a:r>
              <a:rPr lang="cs-CZ" dirty="0" err="1"/>
              <a:t>layers</a:t>
            </a:r>
            <a:r>
              <a:rPr lang="cs-CZ" dirty="0"/>
              <a:t>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relationship</a:t>
            </a:r>
            <a:r>
              <a:rPr lang="cs-CZ" dirty="0"/>
              <a:t> </a:t>
            </a:r>
            <a:r>
              <a:rPr lang="cs-CZ" dirty="0" err="1"/>
              <a:t>between</a:t>
            </a:r>
            <a:r>
              <a:rPr lang="cs-CZ" dirty="0"/>
              <a:t> </a:t>
            </a:r>
            <a:r>
              <a:rPr lang="cs-CZ" dirty="0" err="1"/>
              <a:t>the</a:t>
            </a:r>
            <a:r>
              <a:rPr lang="cs-CZ" dirty="0"/>
              <a:t> media and </a:t>
            </a:r>
            <a:r>
              <a:rPr lang="cs-CZ" dirty="0" err="1"/>
              <a:t>populism</a:t>
            </a:r>
            <a:endParaRPr lang="cs-CZ" dirty="0"/>
          </a:p>
          <a:p>
            <a:r>
              <a:rPr lang="cs-CZ" dirty="0" err="1"/>
              <a:t>Populism</a:t>
            </a:r>
            <a:r>
              <a:rPr lang="cs-CZ" dirty="0"/>
              <a:t> in </a:t>
            </a:r>
            <a:r>
              <a:rPr lang="cs-CZ" dirty="0" err="1"/>
              <a:t>the</a:t>
            </a:r>
            <a:r>
              <a:rPr lang="cs-CZ" dirty="0"/>
              <a:t> media – </a:t>
            </a:r>
            <a:r>
              <a:rPr lang="cs-CZ" dirty="0" err="1"/>
              <a:t>populist</a:t>
            </a:r>
            <a:r>
              <a:rPr lang="cs-CZ" dirty="0"/>
              <a:t> </a:t>
            </a:r>
            <a:r>
              <a:rPr lang="cs-CZ" dirty="0" err="1"/>
              <a:t>content</a:t>
            </a:r>
            <a:r>
              <a:rPr lang="cs-CZ" dirty="0"/>
              <a:t> </a:t>
            </a:r>
            <a:r>
              <a:rPr lang="cs-CZ" dirty="0" err="1"/>
              <a:t>or</a:t>
            </a:r>
            <a:r>
              <a:rPr lang="cs-CZ" dirty="0"/>
              <a:t> </a:t>
            </a:r>
            <a:r>
              <a:rPr lang="cs-CZ" dirty="0" err="1"/>
              <a:t>opportunities</a:t>
            </a:r>
            <a:r>
              <a:rPr lang="cs-CZ" dirty="0"/>
              <a:t> </a:t>
            </a:r>
            <a:r>
              <a:rPr lang="cs-CZ" dirty="0" err="1"/>
              <a:t>for</a:t>
            </a:r>
            <a:r>
              <a:rPr lang="cs-CZ" dirty="0"/>
              <a:t>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populist</a:t>
            </a:r>
            <a:r>
              <a:rPr lang="cs-CZ" dirty="0"/>
              <a:t> </a:t>
            </a:r>
            <a:r>
              <a:rPr lang="cs-CZ" dirty="0" err="1"/>
              <a:t>content</a:t>
            </a:r>
            <a:r>
              <a:rPr lang="cs-CZ" dirty="0"/>
              <a:t> </a:t>
            </a:r>
            <a:r>
              <a:rPr lang="cs-CZ" dirty="0" err="1"/>
              <a:t>shared</a:t>
            </a:r>
            <a:r>
              <a:rPr lang="cs-CZ" dirty="0"/>
              <a:t> by </a:t>
            </a:r>
            <a:r>
              <a:rPr lang="cs-CZ" dirty="0" err="1"/>
              <a:t>the</a:t>
            </a:r>
            <a:r>
              <a:rPr lang="cs-CZ" dirty="0"/>
              <a:t> media</a:t>
            </a:r>
          </a:p>
          <a:p>
            <a:r>
              <a:rPr lang="cs-CZ" dirty="0"/>
              <a:t>Media </a:t>
            </a:r>
            <a:r>
              <a:rPr lang="cs-CZ" dirty="0" err="1"/>
              <a:t>populism</a:t>
            </a:r>
            <a:r>
              <a:rPr lang="cs-CZ" dirty="0"/>
              <a:t> – </a:t>
            </a:r>
            <a:r>
              <a:rPr lang="cs-CZ" dirty="0" err="1"/>
              <a:t>populism</a:t>
            </a:r>
            <a:r>
              <a:rPr lang="cs-CZ" dirty="0"/>
              <a:t> and </a:t>
            </a:r>
            <a:r>
              <a:rPr lang="cs-CZ" dirty="0" err="1"/>
              <a:t>populist</a:t>
            </a:r>
            <a:r>
              <a:rPr lang="cs-CZ" dirty="0"/>
              <a:t> </a:t>
            </a:r>
            <a:r>
              <a:rPr lang="cs-CZ" dirty="0" err="1"/>
              <a:t>political</a:t>
            </a:r>
            <a:r>
              <a:rPr lang="cs-CZ" dirty="0"/>
              <a:t> </a:t>
            </a:r>
            <a:r>
              <a:rPr lang="cs-CZ" dirty="0" err="1"/>
              <a:t>communication</a:t>
            </a:r>
            <a:r>
              <a:rPr lang="cs-CZ" dirty="0"/>
              <a:t> in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age</a:t>
            </a:r>
            <a:r>
              <a:rPr lang="cs-CZ" dirty="0"/>
              <a:t>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mediatization</a:t>
            </a:r>
            <a:endParaRPr lang="cs-CZ" dirty="0"/>
          </a:p>
          <a:p>
            <a:r>
              <a:rPr lang="cs-CZ" dirty="0" err="1"/>
              <a:t>Populism</a:t>
            </a:r>
            <a:r>
              <a:rPr lang="cs-CZ" dirty="0"/>
              <a:t> </a:t>
            </a:r>
            <a:r>
              <a:rPr lang="cs-CZ" dirty="0" err="1"/>
              <a:t>against</a:t>
            </a:r>
            <a:r>
              <a:rPr lang="cs-CZ" dirty="0"/>
              <a:t> </a:t>
            </a:r>
            <a:r>
              <a:rPr lang="cs-CZ" dirty="0" err="1"/>
              <a:t>the</a:t>
            </a:r>
            <a:r>
              <a:rPr lang="cs-CZ" dirty="0"/>
              <a:t> media – media as part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the</a:t>
            </a:r>
            <a:r>
              <a:rPr lang="cs-CZ" dirty="0"/>
              <a:t> anti-media </a:t>
            </a:r>
            <a:r>
              <a:rPr lang="cs-CZ" dirty="0" err="1"/>
              <a:t>populist</a:t>
            </a:r>
            <a:r>
              <a:rPr lang="cs-CZ" dirty="0"/>
              <a:t> </a:t>
            </a:r>
            <a:r>
              <a:rPr lang="cs-CZ" dirty="0" err="1"/>
              <a:t>discourse</a:t>
            </a:r>
            <a:endParaRPr lang="cs-CZ" dirty="0"/>
          </a:p>
          <a:p>
            <a:r>
              <a:rPr lang="cs-CZ" dirty="0"/>
              <a:t>Media </a:t>
            </a:r>
            <a:r>
              <a:rPr lang="cs-CZ" dirty="0" err="1"/>
              <a:t>ownership</a:t>
            </a:r>
            <a:endParaRPr lang="cs-CZ" dirty="0"/>
          </a:p>
          <a:p>
            <a:r>
              <a:rPr lang="cs-CZ" dirty="0"/>
              <a:t>Media </a:t>
            </a:r>
            <a:r>
              <a:rPr lang="cs-CZ" dirty="0" err="1"/>
              <a:t>consumption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550316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What</a:t>
            </a:r>
            <a:r>
              <a:rPr lang="cs-CZ" dirty="0"/>
              <a:t> </a:t>
            </a:r>
            <a:r>
              <a:rPr lang="cs-CZ" dirty="0" err="1"/>
              <a:t>is</a:t>
            </a:r>
            <a:r>
              <a:rPr lang="cs-CZ" dirty="0"/>
              <a:t>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relationship</a:t>
            </a:r>
            <a:r>
              <a:rPr lang="cs-CZ" dirty="0"/>
              <a:t> </a:t>
            </a:r>
            <a:r>
              <a:rPr lang="cs-CZ" dirty="0" err="1"/>
              <a:t>between</a:t>
            </a:r>
            <a:r>
              <a:rPr lang="cs-CZ" dirty="0"/>
              <a:t> </a:t>
            </a:r>
            <a:r>
              <a:rPr lang="cs-CZ" dirty="0" err="1"/>
              <a:t>populism</a:t>
            </a:r>
            <a:r>
              <a:rPr lang="cs-CZ" dirty="0"/>
              <a:t> and </a:t>
            </a:r>
            <a:r>
              <a:rPr lang="cs-CZ" dirty="0" err="1"/>
              <a:t>the</a:t>
            </a:r>
            <a:r>
              <a:rPr lang="cs-CZ" dirty="0"/>
              <a:t> media?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298242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Outline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eriod"/>
            </a:pPr>
            <a:r>
              <a:rPr lang="cs-CZ" dirty="0" err="1"/>
              <a:t>Populism</a:t>
            </a:r>
            <a:r>
              <a:rPr lang="cs-CZ" dirty="0"/>
              <a:t> in </a:t>
            </a:r>
            <a:r>
              <a:rPr lang="cs-CZ" dirty="0" err="1"/>
              <a:t>the</a:t>
            </a:r>
            <a:r>
              <a:rPr lang="cs-CZ" dirty="0"/>
              <a:t> media</a:t>
            </a:r>
          </a:p>
          <a:p>
            <a:pPr marL="514350" indent="-514350">
              <a:buAutoNum type="arabicPeriod"/>
            </a:pPr>
            <a:endParaRPr lang="cs-CZ" dirty="0"/>
          </a:p>
          <a:p>
            <a:pPr marL="514350" indent="-514350">
              <a:buAutoNum type="arabicPeriod"/>
            </a:pPr>
            <a:r>
              <a:rPr lang="cs-CZ" dirty="0" err="1"/>
              <a:t>Populism</a:t>
            </a:r>
            <a:r>
              <a:rPr lang="cs-CZ" dirty="0"/>
              <a:t> </a:t>
            </a:r>
            <a:r>
              <a:rPr lang="cs-CZ" dirty="0" err="1"/>
              <a:t>against</a:t>
            </a:r>
            <a:r>
              <a:rPr lang="cs-CZ" dirty="0"/>
              <a:t> </a:t>
            </a:r>
            <a:r>
              <a:rPr lang="cs-CZ" dirty="0" err="1"/>
              <a:t>the</a:t>
            </a:r>
            <a:r>
              <a:rPr lang="cs-CZ" dirty="0"/>
              <a:t> media</a:t>
            </a:r>
          </a:p>
          <a:p>
            <a:pPr marL="514350" indent="-514350">
              <a:buAutoNum type="arabicPeriod"/>
            </a:pPr>
            <a:endParaRPr lang="cs-CZ" dirty="0"/>
          </a:p>
          <a:p>
            <a:pPr marL="514350" indent="-514350">
              <a:buAutoNum type="arabicPeriod"/>
            </a:pPr>
            <a:r>
              <a:rPr lang="cs-CZ" dirty="0"/>
              <a:t>Media </a:t>
            </a:r>
            <a:r>
              <a:rPr lang="cs-CZ" dirty="0" err="1"/>
              <a:t>populism</a:t>
            </a:r>
            <a:r>
              <a:rPr lang="cs-CZ" dirty="0"/>
              <a:t> </a:t>
            </a:r>
          </a:p>
          <a:p>
            <a:pPr marL="514350" indent="-514350">
              <a:buAutoNum type="arabicPeriod"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178055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Populism</a:t>
            </a:r>
            <a:r>
              <a:rPr lang="cs-CZ" dirty="0"/>
              <a:t> in </a:t>
            </a:r>
            <a:r>
              <a:rPr lang="cs-CZ" dirty="0" err="1"/>
              <a:t>the</a:t>
            </a:r>
            <a:r>
              <a:rPr lang="cs-CZ" dirty="0"/>
              <a:t> media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err="1"/>
              <a:t>Usually</a:t>
            </a:r>
            <a:r>
              <a:rPr lang="cs-CZ" dirty="0"/>
              <a:t> </a:t>
            </a:r>
            <a:r>
              <a:rPr lang="cs-CZ" dirty="0" err="1"/>
              <a:t>flamboyant</a:t>
            </a:r>
            <a:r>
              <a:rPr lang="cs-CZ" dirty="0"/>
              <a:t> </a:t>
            </a:r>
            <a:r>
              <a:rPr lang="cs-CZ" dirty="0" err="1"/>
              <a:t>personalities</a:t>
            </a:r>
            <a:r>
              <a:rPr lang="cs-CZ" dirty="0"/>
              <a:t> </a:t>
            </a:r>
            <a:r>
              <a:rPr lang="cs-CZ" dirty="0" err="1"/>
              <a:t>attracting</a:t>
            </a:r>
            <a:r>
              <a:rPr lang="cs-CZ" dirty="0"/>
              <a:t> media </a:t>
            </a:r>
            <a:r>
              <a:rPr lang="cs-CZ" dirty="0" err="1"/>
              <a:t>attention</a:t>
            </a:r>
            <a:r>
              <a:rPr lang="cs-CZ" dirty="0"/>
              <a:t> – „media </a:t>
            </a:r>
            <a:r>
              <a:rPr lang="cs-CZ" dirty="0" err="1"/>
              <a:t>complicity</a:t>
            </a:r>
            <a:r>
              <a:rPr lang="cs-CZ" dirty="0"/>
              <a:t>“</a:t>
            </a:r>
          </a:p>
          <a:p>
            <a:r>
              <a:rPr lang="cs-CZ" dirty="0"/>
              <a:t>Reporting </a:t>
            </a:r>
            <a:r>
              <a:rPr lang="cs-CZ" dirty="0" err="1"/>
              <a:t>about</a:t>
            </a:r>
            <a:r>
              <a:rPr lang="cs-CZ" dirty="0"/>
              <a:t> </a:t>
            </a:r>
            <a:r>
              <a:rPr lang="cs-CZ" dirty="0" err="1"/>
              <a:t>anything</a:t>
            </a:r>
            <a:r>
              <a:rPr lang="cs-CZ" dirty="0"/>
              <a:t> </a:t>
            </a:r>
            <a:r>
              <a:rPr lang="cs-CZ" dirty="0" err="1"/>
              <a:t>that</a:t>
            </a:r>
            <a:r>
              <a:rPr lang="cs-CZ" dirty="0"/>
              <a:t> „</a:t>
            </a:r>
            <a:r>
              <a:rPr lang="cs-CZ" dirty="0" err="1"/>
              <a:t>breaks</a:t>
            </a:r>
            <a:r>
              <a:rPr lang="cs-CZ" dirty="0"/>
              <a:t>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routine</a:t>
            </a:r>
            <a:r>
              <a:rPr lang="cs-CZ" dirty="0"/>
              <a:t>“ in </a:t>
            </a:r>
            <a:r>
              <a:rPr lang="cs-CZ" dirty="0" err="1"/>
              <a:t>the</a:t>
            </a:r>
            <a:r>
              <a:rPr lang="cs-CZ" dirty="0"/>
              <a:t> very </a:t>
            </a:r>
            <a:r>
              <a:rPr lang="cs-CZ" dirty="0" err="1"/>
              <a:t>core</a:t>
            </a:r>
            <a:r>
              <a:rPr lang="cs-CZ" dirty="0"/>
              <a:t>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the</a:t>
            </a:r>
            <a:r>
              <a:rPr lang="cs-CZ" dirty="0"/>
              <a:t> media (</a:t>
            </a:r>
            <a:r>
              <a:rPr lang="cs-CZ" dirty="0" err="1"/>
              <a:t>populists</a:t>
            </a:r>
            <a:r>
              <a:rPr lang="cs-CZ" dirty="0"/>
              <a:t> as „</a:t>
            </a:r>
            <a:r>
              <a:rPr lang="cs-CZ" dirty="0" err="1"/>
              <a:t>newsmakers</a:t>
            </a:r>
            <a:r>
              <a:rPr lang="cs-CZ" dirty="0"/>
              <a:t>“)</a:t>
            </a:r>
          </a:p>
          <a:p>
            <a:r>
              <a:rPr lang="cs-CZ" dirty="0"/>
              <a:t>Tabloid vs </a:t>
            </a:r>
            <a:r>
              <a:rPr lang="cs-CZ" dirty="0" err="1"/>
              <a:t>traditional</a:t>
            </a:r>
            <a:r>
              <a:rPr lang="cs-CZ" dirty="0"/>
              <a:t> media – </a:t>
            </a:r>
            <a:r>
              <a:rPr lang="cs-CZ" dirty="0" err="1"/>
              <a:t>traditional</a:t>
            </a:r>
            <a:r>
              <a:rPr lang="cs-CZ" dirty="0"/>
              <a:t> media </a:t>
            </a:r>
            <a:r>
              <a:rPr lang="cs-CZ" dirty="0" err="1"/>
              <a:t>defending</a:t>
            </a:r>
            <a:r>
              <a:rPr lang="cs-CZ" dirty="0"/>
              <a:t> </a:t>
            </a:r>
            <a:r>
              <a:rPr lang="cs-CZ" dirty="0" err="1"/>
              <a:t>the</a:t>
            </a:r>
            <a:r>
              <a:rPr lang="cs-CZ" dirty="0"/>
              <a:t> status quo vs </a:t>
            </a:r>
            <a:r>
              <a:rPr lang="cs-CZ" dirty="0" err="1"/>
              <a:t>focus</a:t>
            </a:r>
            <a:r>
              <a:rPr lang="cs-CZ" dirty="0"/>
              <a:t> on </a:t>
            </a:r>
            <a:r>
              <a:rPr lang="cs-CZ" dirty="0" err="1"/>
              <a:t>eccentric</a:t>
            </a:r>
            <a:r>
              <a:rPr lang="cs-CZ" dirty="0"/>
              <a:t>/negative </a:t>
            </a:r>
            <a:r>
              <a:rPr lang="cs-CZ" dirty="0" err="1"/>
              <a:t>aspects</a:t>
            </a:r>
            <a:r>
              <a:rPr lang="cs-CZ" dirty="0"/>
              <a:t>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social</a:t>
            </a:r>
            <a:r>
              <a:rPr lang="cs-CZ" dirty="0"/>
              <a:t> reality</a:t>
            </a:r>
          </a:p>
          <a:p>
            <a:r>
              <a:rPr lang="cs-CZ" dirty="0" err="1"/>
              <a:t>Populist</a:t>
            </a:r>
            <a:r>
              <a:rPr lang="cs-CZ" dirty="0"/>
              <a:t> </a:t>
            </a:r>
            <a:r>
              <a:rPr lang="cs-CZ" dirty="0" err="1"/>
              <a:t>communication</a:t>
            </a:r>
            <a:r>
              <a:rPr lang="cs-CZ" dirty="0"/>
              <a:t> style </a:t>
            </a:r>
            <a:r>
              <a:rPr lang="cs-CZ" dirty="0" err="1"/>
              <a:t>including</a:t>
            </a:r>
            <a:r>
              <a:rPr lang="cs-CZ" dirty="0"/>
              <a:t> </a:t>
            </a:r>
            <a:r>
              <a:rPr lang="cs-CZ" dirty="0" err="1"/>
              <a:t>language</a:t>
            </a:r>
            <a:r>
              <a:rPr lang="cs-CZ" dirty="0"/>
              <a:t> and </a:t>
            </a:r>
            <a:r>
              <a:rPr lang="cs-CZ" dirty="0" err="1"/>
              <a:t>appearance</a:t>
            </a:r>
            <a:r>
              <a:rPr lang="cs-CZ" dirty="0"/>
              <a:t> („</a:t>
            </a:r>
            <a:r>
              <a:rPr lang="en-US" dirty="0"/>
              <a:t>‘journalists liked to comment on</a:t>
            </a:r>
            <a:r>
              <a:rPr lang="cs-CZ" dirty="0"/>
              <a:t> </a:t>
            </a:r>
            <a:r>
              <a:rPr lang="en-US" dirty="0" err="1"/>
              <a:t>Haider’s</a:t>
            </a:r>
            <a:r>
              <a:rPr lang="en-US" dirty="0"/>
              <a:t> various dress styles and labelled him a male model’</a:t>
            </a:r>
            <a:r>
              <a:rPr lang="cs-CZ" dirty="0"/>
              <a:t>“)</a:t>
            </a:r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86A99212-8819-4DB3-9335-ABD67A9C435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38649" y="1507509"/>
            <a:ext cx="2885515" cy="38429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41095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err="1"/>
              <a:t>Flamboyant</a:t>
            </a:r>
            <a:r>
              <a:rPr lang="cs-CZ" dirty="0"/>
              <a:t> </a:t>
            </a:r>
            <a:r>
              <a:rPr lang="cs-CZ" dirty="0" err="1"/>
              <a:t>populism</a:t>
            </a:r>
            <a:endParaRPr lang="cs-CZ" dirty="0"/>
          </a:p>
        </p:txBody>
      </p:sp>
      <p:pic>
        <p:nvPicPr>
          <p:cNvPr id="4" name="Zástupný symbol pro obsah 3" descr="andrzejlepper.jpg"/>
          <p:cNvPicPr>
            <a:picLocks noGrp="1" noChangeAspect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3415227" y="1412776"/>
            <a:ext cx="1738520" cy="2880320"/>
          </a:xfrm>
        </p:spPr>
      </p:pic>
      <p:pic>
        <p:nvPicPr>
          <p:cNvPr id="5" name="Obrázek 4" descr="bossi-dito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8655154" y="3894664"/>
            <a:ext cx="3664148" cy="2564904"/>
          </a:xfrm>
          <a:prstGeom prst="rect">
            <a:avLst/>
          </a:prstGeom>
        </p:spPr>
      </p:pic>
      <p:pic>
        <p:nvPicPr>
          <p:cNvPr id="7" name="Obrázek 6" descr="meciar1-502ffcf2ead2c_275x183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449863" y="4168348"/>
            <a:ext cx="4055978" cy="2708920"/>
          </a:xfrm>
          <a:prstGeom prst="rect">
            <a:avLst/>
          </a:prstGeom>
        </p:spPr>
      </p:pic>
      <p:pic>
        <p:nvPicPr>
          <p:cNvPr id="9" name="Obrázek 8" descr="pim-cigar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1524000" y="1412776"/>
            <a:ext cx="1907704" cy="2755572"/>
          </a:xfrm>
          <a:prstGeom prst="rect">
            <a:avLst/>
          </a:prstGeom>
        </p:spPr>
      </p:pic>
      <p:pic>
        <p:nvPicPr>
          <p:cNvPr id="14" name="Obrázek 13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1557" y="3232488"/>
            <a:ext cx="2843808" cy="3643447"/>
          </a:xfrm>
          <a:prstGeom prst="rect">
            <a:avLst/>
          </a:prstGeom>
        </p:spPr>
      </p:pic>
      <p:pic>
        <p:nvPicPr>
          <p:cNvPr id="15" name="Zástupný symbol pro obsah 3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53747" y="1179169"/>
            <a:ext cx="3704991" cy="2083456"/>
          </a:xfrm>
          <a:prstGeom prst="rect">
            <a:avLst/>
          </a:prstGeom>
        </p:spPr>
      </p:pic>
      <p:pic>
        <p:nvPicPr>
          <p:cNvPr id="3" name="Obrázek 2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97971" y="3582441"/>
            <a:ext cx="2814182" cy="3293494"/>
          </a:xfrm>
          <a:prstGeom prst="rect">
            <a:avLst/>
          </a:prstGeom>
        </p:spPr>
      </p:pic>
      <p:pic>
        <p:nvPicPr>
          <p:cNvPr id="6" name="Obrázek 5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58738" y="1171576"/>
            <a:ext cx="3392190" cy="27230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54002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Populism</a:t>
            </a:r>
            <a:r>
              <a:rPr lang="cs-CZ" dirty="0"/>
              <a:t> in </a:t>
            </a:r>
            <a:r>
              <a:rPr lang="cs-CZ" dirty="0" err="1"/>
              <a:t>the</a:t>
            </a:r>
            <a:r>
              <a:rPr lang="cs-CZ" dirty="0"/>
              <a:t> media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cs-CZ" dirty="0" err="1"/>
              <a:t>Four</a:t>
            </a:r>
            <a:r>
              <a:rPr lang="cs-CZ" dirty="0"/>
              <a:t> </a:t>
            </a:r>
            <a:r>
              <a:rPr lang="cs-CZ" dirty="0" err="1"/>
              <a:t>structural</a:t>
            </a:r>
            <a:r>
              <a:rPr lang="cs-CZ" dirty="0"/>
              <a:t> </a:t>
            </a:r>
            <a:r>
              <a:rPr lang="cs-CZ" dirty="0" err="1"/>
              <a:t>positions</a:t>
            </a:r>
            <a:r>
              <a:rPr lang="cs-CZ" dirty="0"/>
              <a:t>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the</a:t>
            </a:r>
            <a:r>
              <a:rPr lang="cs-CZ" dirty="0"/>
              <a:t> media </a:t>
            </a:r>
            <a:r>
              <a:rPr lang="cs-CZ" dirty="0" err="1"/>
              <a:t>that</a:t>
            </a:r>
            <a:r>
              <a:rPr lang="cs-CZ" dirty="0"/>
              <a:t> </a:t>
            </a:r>
            <a:r>
              <a:rPr lang="cs-CZ" dirty="0" err="1"/>
              <a:t>affect</a:t>
            </a:r>
            <a:r>
              <a:rPr lang="cs-CZ" dirty="0"/>
              <a:t> </a:t>
            </a:r>
            <a:r>
              <a:rPr lang="cs-CZ" dirty="0" err="1"/>
              <a:t>the</a:t>
            </a:r>
            <a:r>
              <a:rPr lang="cs-CZ" dirty="0"/>
              <a:t> presence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populism</a:t>
            </a:r>
            <a:r>
              <a:rPr lang="cs-CZ" dirty="0"/>
              <a:t> (</a:t>
            </a:r>
            <a:r>
              <a:rPr lang="cs-CZ" dirty="0" err="1"/>
              <a:t>Kramer</a:t>
            </a:r>
            <a:r>
              <a:rPr lang="cs-CZ" dirty="0"/>
              <a:t> 2014):</a:t>
            </a:r>
          </a:p>
          <a:p>
            <a:pPr marL="514350" indent="-514350">
              <a:buAutoNum type="arabicPeriod"/>
            </a:pPr>
            <a:r>
              <a:rPr lang="cs-CZ" dirty="0"/>
              <a:t>They </a:t>
            </a:r>
            <a:r>
              <a:rPr lang="cs-CZ" dirty="0" err="1"/>
              <a:t>can</a:t>
            </a:r>
            <a:r>
              <a:rPr lang="cs-CZ" dirty="0"/>
              <a:t> </a:t>
            </a:r>
            <a:r>
              <a:rPr lang="cs-CZ" b="1" dirty="0" err="1"/>
              <a:t>speak</a:t>
            </a:r>
            <a:r>
              <a:rPr lang="cs-CZ" b="1" dirty="0"/>
              <a:t> </a:t>
            </a:r>
            <a:r>
              <a:rPr lang="cs-CZ" b="1" dirty="0" err="1"/>
              <a:t>directly</a:t>
            </a:r>
            <a:r>
              <a:rPr lang="cs-CZ" b="1" dirty="0"/>
              <a:t> to </a:t>
            </a:r>
            <a:r>
              <a:rPr lang="cs-CZ" b="1" dirty="0" err="1"/>
              <a:t>the</a:t>
            </a:r>
            <a:r>
              <a:rPr lang="cs-CZ" b="1" dirty="0"/>
              <a:t> </a:t>
            </a:r>
            <a:r>
              <a:rPr lang="cs-CZ" b="1" dirty="0" err="1"/>
              <a:t>people</a:t>
            </a:r>
            <a:r>
              <a:rPr lang="cs-CZ" dirty="0"/>
              <a:t>, </a:t>
            </a:r>
            <a:r>
              <a:rPr lang="cs-CZ" dirty="0" err="1"/>
              <a:t>therefore</a:t>
            </a:r>
            <a:r>
              <a:rPr lang="cs-CZ" dirty="0"/>
              <a:t> </a:t>
            </a:r>
            <a:r>
              <a:rPr lang="cs-CZ" dirty="0" err="1"/>
              <a:t>circumvening</a:t>
            </a:r>
            <a:r>
              <a:rPr lang="cs-CZ" dirty="0"/>
              <a:t>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political</a:t>
            </a:r>
            <a:r>
              <a:rPr lang="cs-CZ" dirty="0"/>
              <a:t> </a:t>
            </a:r>
            <a:r>
              <a:rPr lang="cs-CZ" dirty="0" err="1"/>
              <a:t>system</a:t>
            </a:r>
            <a:r>
              <a:rPr lang="cs-CZ" dirty="0"/>
              <a:t> (</a:t>
            </a:r>
            <a:r>
              <a:rPr lang="cs-CZ" dirty="0" err="1"/>
              <a:t>traditional</a:t>
            </a:r>
            <a:r>
              <a:rPr lang="cs-CZ" dirty="0"/>
              <a:t> </a:t>
            </a:r>
            <a:r>
              <a:rPr lang="cs-CZ" dirty="0" err="1"/>
              <a:t>communication</a:t>
            </a:r>
            <a:r>
              <a:rPr lang="cs-CZ" dirty="0"/>
              <a:t> </a:t>
            </a:r>
            <a:r>
              <a:rPr lang="cs-CZ" dirty="0" err="1"/>
              <a:t>channels</a:t>
            </a:r>
            <a:r>
              <a:rPr lang="cs-CZ" dirty="0"/>
              <a:t>)</a:t>
            </a:r>
          </a:p>
          <a:p>
            <a:r>
              <a:rPr lang="cs-CZ" dirty="0"/>
              <a:t>Media as „</a:t>
            </a:r>
            <a:r>
              <a:rPr lang="en-US" dirty="0"/>
              <a:t>powerful movement that only consists of public sentiment, shared moral concerns, and collective mobilization</a:t>
            </a:r>
            <a:r>
              <a:rPr lang="cs-CZ" dirty="0"/>
              <a:t>“</a:t>
            </a:r>
          </a:p>
          <a:p>
            <a:pPr marL="0" indent="0">
              <a:buNone/>
            </a:pPr>
            <a:r>
              <a:rPr lang="cs-CZ" dirty="0"/>
              <a:t>2. </a:t>
            </a:r>
            <a:r>
              <a:rPr lang="cs-CZ" b="1" dirty="0"/>
              <a:t>S</a:t>
            </a:r>
            <a:r>
              <a:rPr lang="en-US" b="1" dirty="0" err="1"/>
              <a:t>ymbolic</a:t>
            </a:r>
            <a:r>
              <a:rPr lang="en-US" b="1" dirty="0"/>
              <a:t> power via the representation of society</a:t>
            </a:r>
            <a:r>
              <a:rPr lang="cs-CZ" b="1" dirty="0"/>
              <a:t> </a:t>
            </a:r>
            <a:r>
              <a:rPr lang="cs-CZ" dirty="0"/>
              <a:t>– </a:t>
            </a:r>
            <a:r>
              <a:rPr lang="cs-CZ" dirty="0" err="1"/>
              <a:t>depiction</a:t>
            </a:r>
            <a:r>
              <a:rPr lang="cs-CZ" dirty="0"/>
              <a:t>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the</a:t>
            </a:r>
            <a:r>
              <a:rPr lang="cs-CZ" dirty="0"/>
              <a:t> reality </a:t>
            </a:r>
            <a:r>
              <a:rPr lang="cs-CZ" dirty="0" err="1"/>
              <a:t>based</a:t>
            </a:r>
            <a:r>
              <a:rPr lang="cs-CZ" dirty="0"/>
              <a:t> on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life</a:t>
            </a:r>
            <a:r>
              <a:rPr lang="cs-CZ" dirty="0"/>
              <a:t>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common</a:t>
            </a:r>
            <a:r>
              <a:rPr lang="cs-CZ" dirty="0"/>
              <a:t> </a:t>
            </a:r>
            <a:r>
              <a:rPr lang="cs-CZ" dirty="0" err="1"/>
              <a:t>people</a:t>
            </a:r>
            <a:r>
              <a:rPr lang="cs-CZ" dirty="0"/>
              <a:t>,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real</a:t>
            </a:r>
            <a:r>
              <a:rPr lang="cs-CZ" dirty="0"/>
              <a:t> </a:t>
            </a:r>
            <a:r>
              <a:rPr lang="cs-CZ" dirty="0" err="1"/>
              <a:t>life</a:t>
            </a:r>
            <a:r>
              <a:rPr lang="cs-CZ" dirty="0"/>
              <a:t> X </a:t>
            </a:r>
            <a:r>
              <a:rPr lang="cs-CZ" dirty="0" err="1"/>
              <a:t>elites</a:t>
            </a:r>
            <a:r>
              <a:rPr lang="cs-CZ" dirty="0"/>
              <a:t> </a:t>
            </a:r>
            <a:r>
              <a:rPr lang="cs-CZ" dirty="0" err="1"/>
              <a:t>alienated</a:t>
            </a:r>
            <a:r>
              <a:rPr lang="cs-CZ" dirty="0"/>
              <a:t> </a:t>
            </a:r>
            <a:r>
              <a:rPr lang="cs-CZ" dirty="0" err="1"/>
              <a:t>from</a:t>
            </a:r>
            <a:r>
              <a:rPr lang="cs-CZ" dirty="0"/>
              <a:t>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everyday</a:t>
            </a:r>
            <a:r>
              <a:rPr lang="cs-CZ" dirty="0"/>
              <a:t> </a:t>
            </a:r>
            <a:r>
              <a:rPr lang="cs-CZ" dirty="0" err="1"/>
              <a:t>word</a:t>
            </a:r>
            <a:endParaRPr lang="cs-CZ" dirty="0"/>
          </a:p>
          <a:p>
            <a:pPr marL="0" indent="0">
              <a:buNone/>
            </a:pPr>
            <a:r>
              <a:rPr lang="cs-CZ" dirty="0"/>
              <a:t>3. </a:t>
            </a:r>
            <a:r>
              <a:rPr lang="cs-CZ" b="1" dirty="0"/>
              <a:t>Media as </a:t>
            </a:r>
            <a:r>
              <a:rPr lang="cs-CZ" b="1" dirty="0" err="1"/>
              <a:t>the</a:t>
            </a:r>
            <a:r>
              <a:rPr lang="cs-CZ" b="1" dirty="0"/>
              <a:t> </a:t>
            </a:r>
            <a:r>
              <a:rPr lang="cs-CZ" b="1" dirty="0" err="1"/>
              <a:t>fourth</a:t>
            </a:r>
            <a:r>
              <a:rPr lang="cs-CZ" b="1" dirty="0"/>
              <a:t> </a:t>
            </a:r>
            <a:r>
              <a:rPr lang="cs-CZ" b="1" dirty="0" err="1"/>
              <a:t>estate</a:t>
            </a:r>
            <a:r>
              <a:rPr lang="cs-CZ" b="1" dirty="0"/>
              <a:t> </a:t>
            </a:r>
            <a:r>
              <a:rPr lang="cs-CZ" dirty="0" err="1"/>
              <a:t>outside</a:t>
            </a:r>
            <a:r>
              <a:rPr lang="cs-CZ" dirty="0"/>
              <a:t>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structures</a:t>
            </a:r>
            <a:r>
              <a:rPr lang="cs-CZ" dirty="0"/>
              <a:t>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political</a:t>
            </a:r>
            <a:r>
              <a:rPr lang="cs-CZ" dirty="0"/>
              <a:t> </a:t>
            </a:r>
            <a:r>
              <a:rPr lang="cs-CZ" dirty="0" err="1"/>
              <a:t>power</a:t>
            </a:r>
            <a:r>
              <a:rPr lang="cs-CZ" dirty="0"/>
              <a:t> – BUT </a:t>
            </a:r>
            <a:r>
              <a:rPr lang="cs-CZ" dirty="0" err="1"/>
              <a:t>impartiality</a:t>
            </a:r>
            <a:r>
              <a:rPr lang="cs-CZ" dirty="0"/>
              <a:t> and neutrality. </a:t>
            </a:r>
            <a:r>
              <a:rPr lang="cs-CZ" dirty="0" err="1"/>
              <a:t>Depends</a:t>
            </a:r>
            <a:r>
              <a:rPr lang="cs-CZ" dirty="0"/>
              <a:t> on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level</a:t>
            </a:r>
            <a:r>
              <a:rPr lang="cs-CZ" dirty="0"/>
              <a:t>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bias</a:t>
            </a:r>
            <a:r>
              <a:rPr lang="cs-CZ" dirty="0"/>
              <a:t>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coverage</a:t>
            </a:r>
            <a:r>
              <a:rPr lang="cs-CZ" dirty="0"/>
              <a:t>.</a:t>
            </a:r>
          </a:p>
          <a:p>
            <a:pPr marL="0" indent="0">
              <a:buNone/>
            </a:pPr>
            <a:r>
              <a:rPr lang="cs-CZ" dirty="0"/>
              <a:t>4. </a:t>
            </a:r>
            <a:r>
              <a:rPr lang="cs-CZ" b="1" dirty="0" err="1"/>
              <a:t>Specific</a:t>
            </a:r>
            <a:r>
              <a:rPr lang="cs-CZ" b="1" dirty="0"/>
              <a:t> style and </a:t>
            </a:r>
            <a:r>
              <a:rPr lang="cs-CZ" b="1" dirty="0" err="1"/>
              <a:t>rhetoric</a:t>
            </a:r>
            <a:r>
              <a:rPr lang="cs-CZ" b="1" dirty="0"/>
              <a:t> </a:t>
            </a:r>
            <a:r>
              <a:rPr lang="cs-CZ" dirty="0"/>
              <a:t>– media </a:t>
            </a:r>
            <a:r>
              <a:rPr lang="cs-CZ" dirty="0" err="1"/>
              <a:t>may</a:t>
            </a:r>
            <a:r>
              <a:rPr lang="cs-CZ" dirty="0"/>
              <a:t> use </a:t>
            </a:r>
            <a:r>
              <a:rPr lang="cs-CZ" dirty="0" err="1"/>
              <a:t>the</a:t>
            </a:r>
            <a:r>
              <a:rPr lang="cs-CZ" dirty="0"/>
              <a:t> style and </a:t>
            </a:r>
            <a:r>
              <a:rPr lang="cs-CZ" dirty="0" err="1"/>
              <a:t>language</a:t>
            </a:r>
            <a:r>
              <a:rPr lang="cs-CZ" dirty="0"/>
              <a:t> </a:t>
            </a:r>
            <a:r>
              <a:rPr lang="cs-CZ" dirty="0" err="1"/>
              <a:t>different</a:t>
            </a:r>
            <a:r>
              <a:rPr lang="cs-CZ" dirty="0"/>
              <a:t> </a:t>
            </a:r>
            <a:r>
              <a:rPr lang="cs-CZ" dirty="0" err="1"/>
              <a:t>from</a:t>
            </a:r>
            <a:r>
              <a:rPr lang="cs-CZ" dirty="0"/>
              <a:t>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one</a:t>
            </a:r>
            <a:r>
              <a:rPr lang="cs-CZ" dirty="0"/>
              <a:t> </a:t>
            </a:r>
            <a:r>
              <a:rPr lang="cs-CZ" dirty="0" err="1"/>
              <a:t>used</a:t>
            </a:r>
            <a:r>
              <a:rPr lang="cs-CZ" dirty="0"/>
              <a:t> by </a:t>
            </a:r>
            <a:r>
              <a:rPr lang="cs-CZ" dirty="0" err="1"/>
              <a:t>political</a:t>
            </a:r>
            <a:r>
              <a:rPr lang="cs-CZ" dirty="0"/>
              <a:t> </a:t>
            </a:r>
            <a:r>
              <a:rPr lang="cs-CZ" dirty="0" err="1"/>
              <a:t>elites</a:t>
            </a:r>
            <a:r>
              <a:rPr lang="cs-CZ" dirty="0"/>
              <a:t>: </a:t>
            </a:r>
            <a:r>
              <a:rPr lang="en-US" dirty="0"/>
              <a:t>being more martial, radical, polemical</a:t>
            </a:r>
            <a:endParaRPr lang="cs-CZ" dirty="0"/>
          </a:p>
          <a:p>
            <a:pPr marL="514350" indent="-514350">
              <a:buFont typeface="+mj-lt"/>
              <a:buAutoNum type="arabicPeriod"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2150828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Populism</a:t>
            </a:r>
            <a:r>
              <a:rPr lang="cs-CZ" dirty="0"/>
              <a:t> </a:t>
            </a:r>
            <a:r>
              <a:rPr lang="cs-CZ" dirty="0" err="1"/>
              <a:t>against</a:t>
            </a:r>
            <a:r>
              <a:rPr lang="cs-CZ" dirty="0"/>
              <a:t> </a:t>
            </a:r>
            <a:r>
              <a:rPr lang="cs-CZ" dirty="0" err="1"/>
              <a:t>the</a:t>
            </a:r>
            <a:r>
              <a:rPr lang="cs-CZ" dirty="0"/>
              <a:t> media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/>
              <a:t>Anti-</a:t>
            </a:r>
            <a:r>
              <a:rPr lang="cs-CZ" dirty="0" err="1"/>
              <a:t>elitist</a:t>
            </a:r>
            <a:r>
              <a:rPr lang="cs-CZ" dirty="0"/>
              <a:t> appeal as a </a:t>
            </a:r>
            <a:r>
              <a:rPr lang="cs-CZ" dirty="0" err="1"/>
              <a:t>defining</a:t>
            </a:r>
            <a:r>
              <a:rPr lang="cs-CZ" dirty="0"/>
              <a:t> </a:t>
            </a:r>
            <a:r>
              <a:rPr lang="cs-CZ" dirty="0" err="1"/>
              <a:t>feature</a:t>
            </a:r>
            <a:r>
              <a:rPr lang="cs-CZ" dirty="0"/>
              <a:t>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populist</a:t>
            </a:r>
            <a:r>
              <a:rPr lang="cs-CZ" dirty="0"/>
              <a:t> </a:t>
            </a:r>
            <a:r>
              <a:rPr lang="cs-CZ" dirty="0" err="1"/>
              <a:t>political</a:t>
            </a:r>
            <a:r>
              <a:rPr lang="cs-CZ" dirty="0"/>
              <a:t> </a:t>
            </a:r>
            <a:r>
              <a:rPr lang="cs-CZ" dirty="0" err="1"/>
              <a:t>communication</a:t>
            </a:r>
            <a:endParaRPr lang="cs-CZ" dirty="0"/>
          </a:p>
          <a:p>
            <a:r>
              <a:rPr lang="cs-CZ" dirty="0" err="1"/>
              <a:t>Chameleonic</a:t>
            </a:r>
            <a:r>
              <a:rPr lang="cs-CZ" dirty="0"/>
              <a:t> </a:t>
            </a:r>
            <a:r>
              <a:rPr lang="cs-CZ" dirty="0" err="1"/>
              <a:t>nature</a:t>
            </a:r>
            <a:r>
              <a:rPr lang="cs-CZ" dirty="0"/>
              <a:t>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populism</a:t>
            </a:r>
            <a:r>
              <a:rPr lang="cs-CZ" dirty="0"/>
              <a:t> – </a:t>
            </a:r>
            <a:r>
              <a:rPr lang="cs-CZ" dirty="0" err="1"/>
              <a:t>receptive</a:t>
            </a:r>
            <a:r>
              <a:rPr lang="cs-CZ" dirty="0"/>
              <a:t> </a:t>
            </a:r>
            <a:r>
              <a:rPr lang="cs-CZ" dirty="0" err="1"/>
              <a:t>towards</a:t>
            </a:r>
            <a:r>
              <a:rPr lang="cs-CZ" dirty="0"/>
              <a:t> </a:t>
            </a:r>
            <a:r>
              <a:rPr lang="cs-CZ" dirty="0" err="1"/>
              <a:t>other</a:t>
            </a:r>
            <a:r>
              <a:rPr lang="cs-CZ" dirty="0"/>
              <a:t> </a:t>
            </a:r>
            <a:r>
              <a:rPr lang="cs-CZ" dirty="0" err="1"/>
              <a:t>ideologies</a:t>
            </a:r>
            <a:endParaRPr lang="cs-CZ" dirty="0"/>
          </a:p>
          <a:p>
            <a:r>
              <a:rPr lang="cs-CZ" dirty="0"/>
              <a:t>Media </a:t>
            </a:r>
            <a:r>
              <a:rPr lang="cs-CZ" dirty="0" err="1"/>
              <a:t>often</a:t>
            </a:r>
            <a:r>
              <a:rPr lang="cs-CZ" dirty="0"/>
              <a:t> </a:t>
            </a:r>
            <a:r>
              <a:rPr lang="cs-CZ" dirty="0" err="1"/>
              <a:t>presented</a:t>
            </a:r>
            <a:r>
              <a:rPr lang="cs-CZ" dirty="0"/>
              <a:t> as part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elitist</a:t>
            </a:r>
            <a:r>
              <a:rPr lang="cs-CZ" dirty="0"/>
              <a:t> </a:t>
            </a:r>
            <a:r>
              <a:rPr lang="cs-CZ" dirty="0" err="1"/>
              <a:t>conspiracy</a:t>
            </a:r>
            <a:r>
              <a:rPr lang="cs-CZ" dirty="0"/>
              <a:t> </a:t>
            </a:r>
            <a:r>
              <a:rPr lang="cs-CZ" dirty="0" err="1"/>
              <a:t>against</a:t>
            </a:r>
            <a:r>
              <a:rPr lang="cs-CZ" dirty="0"/>
              <a:t>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elites</a:t>
            </a:r>
            <a:r>
              <a:rPr lang="cs-CZ" dirty="0"/>
              <a:t> </a:t>
            </a:r>
          </a:p>
          <a:p>
            <a:r>
              <a:rPr lang="cs-CZ" dirty="0" err="1"/>
              <a:t>Specific</a:t>
            </a:r>
            <a:r>
              <a:rPr lang="cs-CZ" dirty="0"/>
              <a:t> </a:t>
            </a:r>
            <a:r>
              <a:rPr lang="cs-CZ" dirty="0" err="1"/>
              <a:t>framing</a:t>
            </a:r>
            <a:r>
              <a:rPr lang="cs-CZ" dirty="0"/>
              <a:t> </a:t>
            </a:r>
            <a:r>
              <a:rPr lang="cs-CZ" dirty="0" err="1"/>
              <a:t>depends</a:t>
            </a:r>
            <a:r>
              <a:rPr lang="cs-CZ" dirty="0"/>
              <a:t> on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content</a:t>
            </a:r>
            <a:r>
              <a:rPr lang="cs-CZ" dirty="0"/>
              <a:t>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populism</a:t>
            </a:r>
            <a:r>
              <a:rPr lang="cs-CZ" dirty="0"/>
              <a:t> („</a:t>
            </a:r>
            <a:r>
              <a:rPr lang="cs-CZ" dirty="0" err="1"/>
              <a:t>liberal</a:t>
            </a:r>
            <a:r>
              <a:rPr lang="cs-CZ" dirty="0"/>
              <a:t> media“, „</a:t>
            </a:r>
            <a:r>
              <a:rPr lang="cs-CZ" dirty="0" err="1"/>
              <a:t>welcoming</a:t>
            </a:r>
            <a:r>
              <a:rPr lang="cs-CZ" dirty="0"/>
              <a:t> media“, „</a:t>
            </a:r>
            <a:r>
              <a:rPr lang="en-US" dirty="0"/>
              <a:t>“The monopolistic media</a:t>
            </a:r>
            <a:r>
              <a:rPr lang="cs-CZ" dirty="0"/>
              <a:t> </a:t>
            </a:r>
            <a:r>
              <a:rPr lang="en-US" dirty="0"/>
              <a:t>hide the true values for the people”</a:t>
            </a:r>
            <a:r>
              <a:rPr lang="cs-CZ" dirty="0"/>
              <a:t> /</a:t>
            </a:r>
            <a:r>
              <a:rPr lang="cs-CZ" dirty="0" err="1"/>
              <a:t>Csurka</a:t>
            </a:r>
            <a:r>
              <a:rPr lang="cs-CZ" dirty="0"/>
              <a:t>/,…)</a:t>
            </a:r>
          </a:p>
          <a:p>
            <a:r>
              <a:rPr lang="cs-CZ" dirty="0"/>
              <a:t>Media </a:t>
            </a:r>
            <a:r>
              <a:rPr lang="cs-CZ" dirty="0" err="1"/>
              <a:t>stealing</a:t>
            </a:r>
            <a:r>
              <a:rPr lang="cs-CZ" dirty="0"/>
              <a:t>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sovereignty</a:t>
            </a:r>
            <a:r>
              <a:rPr lang="cs-CZ" dirty="0"/>
              <a:t>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people</a:t>
            </a:r>
            <a:endParaRPr lang="cs-CZ" dirty="0"/>
          </a:p>
          <a:p>
            <a:r>
              <a:rPr lang="cs-CZ" dirty="0"/>
              <a:t>= </a:t>
            </a:r>
            <a:r>
              <a:rPr lang="cs-CZ" b="1" dirty="0"/>
              <a:t>anti-media </a:t>
            </a:r>
            <a:r>
              <a:rPr lang="cs-CZ" b="1" dirty="0" err="1"/>
              <a:t>populism</a:t>
            </a:r>
            <a:endParaRPr lang="cs-CZ" b="1" dirty="0"/>
          </a:p>
        </p:txBody>
      </p:sp>
    </p:spTree>
    <p:extLst>
      <p:ext uri="{BB962C8B-B14F-4D97-AF65-F5344CB8AC3E}">
        <p14:creationId xmlns:p14="http://schemas.microsoft.com/office/powerpoint/2010/main" val="7007940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7DB2F6D-3203-4423-B0DB-C66B367F7F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Not just anti-media </a:t>
            </a:r>
            <a:r>
              <a:rPr lang="cs-CZ" dirty="0" err="1"/>
              <a:t>populism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B56EC34-73E3-421B-8848-A03222D19F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l" rtl="0"/>
            <a:r>
              <a:rPr lang="cs-CZ" dirty="0"/>
              <a:t>Havlík, </a:t>
            </a:r>
            <a:r>
              <a:rPr lang="cs-CZ" dirty="0" err="1"/>
              <a:t>Kluknavská</a:t>
            </a:r>
            <a:r>
              <a:rPr lang="cs-CZ" dirty="0"/>
              <a:t> (in </a:t>
            </a:r>
            <a:r>
              <a:rPr lang="cs-CZ" dirty="0" err="1"/>
              <a:t>progress</a:t>
            </a:r>
            <a:r>
              <a:rPr lang="cs-CZ" dirty="0"/>
              <a:t>): </a:t>
            </a:r>
            <a:r>
              <a:rPr lang="en-US" b="0" i="1" dirty="0">
                <a:solidFill>
                  <a:srgbClr val="000000"/>
                </a:solidFill>
                <a:effectLst/>
                <a:latin typeface="Roboto" panose="020B0604020202020204" pitchFamily="2" charset="0"/>
              </a:rPr>
              <a:t>Beyond anti-media populism: Legitimate and untruthful media in the communication of PRR on Facebook</a:t>
            </a:r>
          </a:p>
          <a:p>
            <a:r>
              <a:rPr lang="cs-CZ" dirty="0" err="1">
                <a:solidFill>
                  <a:srgbClr val="000000"/>
                </a:solidFill>
                <a:latin typeface="Roboto" panose="020B0604020202020204" pitchFamily="2" charset="0"/>
              </a:rPr>
              <a:t>Friend</a:t>
            </a:r>
            <a:r>
              <a:rPr lang="cs-CZ" dirty="0">
                <a:solidFill>
                  <a:srgbClr val="000000"/>
                </a:solidFill>
                <a:latin typeface="Roboto" panose="020B0604020202020204" pitchFamily="2" charset="0"/>
              </a:rPr>
              <a:t> and </a:t>
            </a:r>
            <a:r>
              <a:rPr lang="cs-CZ" dirty="0" err="1">
                <a:solidFill>
                  <a:srgbClr val="000000"/>
                </a:solidFill>
                <a:latin typeface="Roboto" panose="020B0604020202020204" pitchFamily="2" charset="0"/>
              </a:rPr>
              <a:t>foe</a:t>
            </a:r>
            <a:r>
              <a:rPr lang="cs-CZ" dirty="0">
                <a:solidFill>
                  <a:srgbClr val="000000"/>
                </a:solidFill>
                <a:latin typeface="Roboto" panose="020B0604020202020204" pitchFamily="2" charset="0"/>
              </a:rPr>
              <a:t> </a:t>
            </a:r>
            <a:r>
              <a:rPr lang="cs-CZ" dirty="0" err="1">
                <a:solidFill>
                  <a:srgbClr val="000000"/>
                </a:solidFill>
                <a:latin typeface="Roboto" panose="020B0604020202020204" pitchFamily="2" charset="0"/>
              </a:rPr>
              <a:t>relationship</a:t>
            </a:r>
            <a:r>
              <a:rPr lang="cs-CZ" dirty="0">
                <a:solidFill>
                  <a:srgbClr val="000000"/>
                </a:solidFill>
                <a:latin typeface="Roboto" panose="020B0604020202020204" pitchFamily="2" charset="0"/>
              </a:rPr>
              <a:t> </a:t>
            </a:r>
            <a:r>
              <a:rPr lang="cs-CZ" dirty="0" err="1">
                <a:solidFill>
                  <a:srgbClr val="000000"/>
                </a:solidFill>
                <a:latin typeface="Roboto" panose="020B0604020202020204" pitchFamily="2" charset="0"/>
              </a:rPr>
              <a:t>with</a:t>
            </a:r>
            <a:r>
              <a:rPr lang="cs-CZ" dirty="0">
                <a:solidFill>
                  <a:srgbClr val="000000"/>
                </a:solidFill>
                <a:latin typeface="Roboto" panose="020B0604020202020204" pitchFamily="2" charset="0"/>
              </a:rPr>
              <a:t> </a:t>
            </a:r>
            <a:r>
              <a:rPr lang="cs-CZ" dirty="0" err="1">
                <a:solidFill>
                  <a:srgbClr val="000000"/>
                </a:solidFill>
                <a:latin typeface="Roboto" panose="020B0604020202020204" pitchFamily="2" charset="0"/>
              </a:rPr>
              <a:t>the</a:t>
            </a:r>
            <a:r>
              <a:rPr lang="cs-CZ" dirty="0">
                <a:solidFill>
                  <a:srgbClr val="000000"/>
                </a:solidFill>
                <a:latin typeface="Roboto" panose="020B0604020202020204" pitchFamily="2" charset="0"/>
              </a:rPr>
              <a:t> media: </a:t>
            </a:r>
            <a:r>
              <a:rPr lang="cs-CZ" dirty="0" err="1">
                <a:solidFill>
                  <a:srgbClr val="000000"/>
                </a:solidFill>
                <a:latin typeface="Roboto" panose="020B0604020202020204" pitchFamily="2" charset="0"/>
              </a:rPr>
              <a:t>legitimate</a:t>
            </a:r>
            <a:r>
              <a:rPr lang="cs-CZ" dirty="0">
                <a:solidFill>
                  <a:srgbClr val="000000"/>
                </a:solidFill>
                <a:latin typeface="Roboto" panose="020B0604020202020204" pitchFamily="2" charset="0"/>
              </a:rPr>
              <a:t> and </a:t>
            </a:r>
            <a:r>
              <a:rPr lang="cs-CZ" dirty="0" err="1">
                <a:solidFill>
                  <a:srgbClr val="000000"/>
                </a:solidFill>
                <a:latin typeface="Roboto" panose="020B0604020202020204" pitchFamily="2" charset="0"/>
              </a:rPr>
              <a:t>untruthful</a:t>
            </a:r>
            <a:r>
              <a:rPr lang="cs-CZ" dirty="0">
                <a:solidFill>
                  <a:srgbClr val="000000"/>
                </a:solidFill>
                <a:latin typeface="Roboto" panose="020B0604020202020204" pitchFamily="2" charset="0"/>
              </a:rPr>
              <a:t> media</a:t>
            </a:r>
          </a:p>
          <a:p>
            <a:r>
              <a:rPr lang="cs-CZ" b="0" i="0" dirty="0" err="1">
                <a:solidFill>
                  <a:srgbClr val="000000"/>
                </a:solidFill>
                <a:effectLst/>
                <a:latin typeface="Roboto" panose="020B0604020202020204" pitchFamily="2" charset="0"/>
              </a:rPr>
              <a:t>Information</a:t>
            </a:r>
            <a:r>
              <a:rPr lang="cs-CZ" b="0" i="0" dirty="0">
                <a:solidFill>
                  <a:srgbClr val="000000"/>
                </a:solidFill>
                <a:effectLst/>
                <a:latin typeface="Roboto" panose="020B0604020202020204" pitchFamily="2" charset="0"/>
              </a:rPr>
              <a:t> and </a:t>
            </a:r>
            <a:r>
              <a:rPr lang="cs-CZ" b="0" i="0" dirty="0" err="1">
                <a:solidFill>
                  <a:srgbClr val="000000"/>
                </a:solidFill>
                <a:effectLst/>
                <a:latin typeface="Roboto" panose="020B0604020202020204" pitchFamily="2" charset="0"/>
              </a:rPr>
              <a:t>communication</a:t>
            </a:r>
            <a:r>
              <a:rPr lang="cs-CZ" b="0" i="0" dirty="0">
                <a:solidFill>
                  <a:srgbClr val="000000"/>
                </a:solidFill>
                <a:effectLst/>
                <a:latin typeface="Roboto" panose="020B0604020202020204" pitchFamily="2" charset="0"/>
              </a:rPr>
              <a:t> </a:t>
            </a:r>
            <a:r>
              <a:rPr lang="cs-CZ" b="0" i="0" dirty="0" err="1">
                <a:solidFill>
                  <a:srgbClr val="000000"/>
                </a:solidFill>
                <a:effectLst/>
                <a:latin typeface="Roboto" panose="020B0604020202020204" pitchFamily="2" charset="0"/>
              </a:rPr>
              <a:t>functions</a:t>
            </a:r>
            <a:r>
              <a:rPr lang="cs-CZ" b="0" i="0" dirty="0">
                <a:solidFill>
                  <a:srgbClr val="000000"/>
                </a:solidFill>
                <a:effectLst/>
                <a:latin typeface="Roboto" panose="020B0604020202020204" pitchFamily="2" charset="0"/>
              </a:rPr>
              <a:t> X reference to </a:t>
            </a:r>
            <a:r>
              <a:rPr lang="cs-CZ" b="0" i="0" dirty="0" err="1">
                <a:solidFill>
                  <a:srgbClr val="000000"/>
                </a:solidFill>
                <a:effectLst/>
                <a:latin typeface="Roboto" panose="020B0604020202020204" pitchFamily="2" charset="0"/>
              </a:rPr>
              <a:t>untruthfulness</a:t>
            </a:r>
            <a:endParaRPr lang="cs-CZ" b="0" i="0" dirty="0">
              <a:solidFill>
                <a:srgbClr val="000000"/>
              </a:solidFill>
              <a:effectLst/>
              <a:latin typeface="Roboto" panose="020B0604020202020204" pitchFamily="2" charset="0"/>
            </a:endParaRPr>
          </a:p>
          <a:p>
            <a:r>
              <a:rPr lang="cs-CZ" dirty="0" err="1">
                <a:solidFill>
                  <a:srgbClr val="000000"/>
                </a:solidFill>
                <a:latin typeface="Roboto" panose="020B0604020202020204" pitchFamily="2" charset="0"/>
              </a:rPr>
              <a:t>Analysis</a:t>
            </a:r>
            <a:r>
              <a:rPr lang="cs-CZ" dirty="0">
                <a:solidFill>
                  <a:srgbClr val="000000"/>
                </a:solidFill>
                <a:latin typeface="Roboto" panose="020B0604020202020204" pitchFamily="2" charset="0"/>
              </a:rPr>
              <a:t> </a:t>
            </a:r>
            <a:r>
              <a:rPr lang="cs-CZ" dirty="0" err="1">
                <a:solidFill>
                  <a:srgbClr val="000000"/>
                </a:solidFill>
                <a:latin typeface="Roboto" panose="020B0604020202020204" pitchFamily="2" charset="0"/>
              </a:rPr>
              <a:t>of</a:t>
            </a:r>
            <a:r>
              <a:rPr lang="cs-CZ" dirty="0">
                <a:solidFill>
                  <a:srgbClr val="000000"/>
                </a:solidFill>
                <a:latin typeface="Roboto" panose="020B0604020202020204" pitchFamily="2" charset="0"/>
              </a:rPr>
              <a:t> </a:t>
            </a:r>
            <a:r>
              <a:rPr lang="cs-CZ" dirty="0" err="1">
                <a:solidFill>
                  <a:srgbClr val="000000"/>
                </a:solidFill>
                <a:latin typeface="Roboto" panose="020B0604020202020204" pitchFamily="2" charset="0"/>
              </a:rPr>
              <a:t>communication</a:t>
            </a:r>
            <a:r>
              <a:rPr lang="cs-CZ" dirty="0">
                <a:solidFill>
                  <a:srgbClr val="000000"/>
                </a:solidFill>
                <a:latin typeface="Roboto" panose="020B0604020202020204" pitchFamily="2" charset="0"/>
              </a:rPr>
              <a:t> </a:t>
            </a:r>
            <a:r>
              <a:rPr lang="cs-CZ" dirty="0" err="1">
                <a:solidFill>
                  <a:srgbClr val="000000"/>
                </a:solidFill>
                <a:latin typeface="Roboto" panose="020B0604020202020204" pitchFamily="2" charset="0"/>
              </a:rPr>
              <a:t>of</a:t>
            </a:r>
            <a:r>
              <a:rPr lang="cs-CZ" dirty="0">
                <a:solidFill>
                  <a:srgbClr val="000000"/>
                </a:solidFill>
                <a:latin typeface="Roboto" panose="020B0604020202020204" pitchFamily="2" charset="0"/>
              </a:rPr>
              <a:t> Czech </a:t>
            </a:r>
            <a:r>
              <a:rPr lang="cs-CZ" dirty="0" err="1">
                <a:solidFill>
                  <a:srgbClr val="000000"/>
                </a:solidFill>
                <a:latin typeface="Roboto" panose="020B0604020202020204" pitchFamily="2" charset="0"/>
              </a:rPr>
              <a:t>populist</a:t>
            </a:r>
            <a:r>
              <a:rPr lang="cs-CZ" dirty="0">
                <a:solidFill>
                  <a:srgbClr val="000000"/>
                </a:solidFill>
                <a:latin typeface="Roboto" panose="020B0604020202020204" pitchFamily="2" charset="0"/>
              </a:rPr>
              <a:t> </a:t>
            </a:r>
            <a:r>
              <a:rPr lang="cs-CZ" dirty="0" err="1">
                <a:solidFill>
                  <a:srgbClr val="000000"/>
                </a:solidFill>
                <a:latin typeface="Roboto" panose="020B0604020202020204" pitchFamily="2" charset="0"/>
              </a:rPr>
              <a:t>radical</a:t>
            </a:r>
            <a:r>
              <a:rPr lang="cs-CZ" dirty="0">
                <a:solidFill>
                  <a:srgbClr val="000000"/>
                </a:solidFill>
                <a:latin typeface="Roboto" panose="020B0604020202020204" pitchFamily="2" charset="0"/>
              </a:rPr>
              <a:t> </a:t>
            </a:r>
            <a:r>
              <a:rPr lang="cs-CZ" dirty="0" err="1">
                <a:solidFill>
                  <a:srgbClr val="000000"/>
                </a:solidFill>
                <a:latin typeface="Roboto" panose="020B0604020202020204" pitchFamily="2" charset="0"/>
              </a:rPr>
              <a:t>right</a:t>
            </a:r>
            <a:r>
              <a:rPr lang="cs-CZ" dirty="0">
                <a:solidFill>
                  <a:srgbClr val="000000"/>
                </a:solidFill>
                <a:latin typeface="Roboto" panose="020B0604020202020204" pitchFamily="2" charset="0"/>
              </a:rPr>
              <a:t> on Facebook – </a:t>
            </a:r>
            <a:r>
              <a:rPr lang="cs-CZ" dirty="0" err="1">
                <a:solidFill>
                  <a:srgbClr val="000000"/>
                </a:solidFill>
                <a:latin typeface="Roboto" panose="020B0604020202020204" pitchFamily="2" charset="0"/>
              </a:rPr>
              <a:t>claims</a:t>
            </a:r>
            <a:r>
              <a:rPr lang="cs-CZ" dirty="0">
                <a:solidFill>
                  <a:srgbClr val="000000"/>
                </a:solidFill>
                <a:latin typeface="Roboto" panose="020B0604020202020204" pitchFamily="2" charset="0"/>
              </a:rPr>
              <a:t> </a:t>
            </a:r>
            <a:r>
              <a:rPr lang="cs-CZ" dirty="0" err="1">
                <a:solidFill>
                  <a:srgbClr val="000000"/>
                </a:solidFill>
                <a:latin typeface="Roboto" panose="020B0604020202020204" pitchFamily="2" charset="0"/>
              </a:rPr>
              <a:t>analysis</a:t>
            </a:r>
            <a:r>
              <a:rPr lang="cs-CZ" dirty="0">
                <a:solidFill>
                  <a:srgbClr val="000000"/>
                </a:solidFill>
                <a:latin typeface="Roboto" panose="020B0604020202020204" pitchFamily="2" charset="0"/>
              </a:rPr>
              <a:t> </a:t>
            </a:r>
            <a:r>
              <a:rPr lang="cs-CZ" dirty="0" err="1">
                <a:solidFill>
                  <a:srgbClr val="000000"/>
                </a:solidFill>
                <a:latin typeface="Roboto" panose="020B0604020202020204" pitchFamily="2" charset="0"/>
              </a:rPr>
              <a:t>about</a:t>
            </a:r>
            <a:r>
              <a:rPr lang="cs-CZ" dirty="0">
                <a:solidFill>
                  <a:srgbClr val="000000"/>
                </a:solidFill>
                <a:latin typeface="Roboto" panose="020B0604020202020204" pitchFamily="2" charset="0"/>
              </a:rPr>
              <a:t> </a:t>
            </a:r>
            <a:r>
              <a:rPr lang="cs-CZ" dirty="0" err="1">
                <a:solidFill>
                  <a:srgbClr val="000000"/>
                </a:solidFill>
                <a:latin typeface="Roboto" panose="020B0604020202020204" pitchFamily="2" charset="0"/>
              </a:rPr>
              <a:t>the</a:t>
            </a:r>
            <a:r>
              <a:rPr lang="cs-CZ" dirty="0">
                <a:solidFill>
                  <a:srgbClr val="000000"/>
                </a:solidFill>
                <a:latin typeface="Roboto" panose="020B0604020202020204" pitchFamily="2" charset="0"/>
              </a:rPr>
              <a:t> media(</a:t>
            </a:r>
            <a:r>
              <a:rPr lang="cs-CZ" dirty="0" err="1">
                <a:solidFill>
                  <a:srgbClr val="000000"/>
                </a:solidFill>
                <a:latin typeface="Roboto" panose="020B0604020202020204" pitchFamily="2" charset="0"/>
              </a:rPr>
              <a:t>various</a:t>
            </a:r>
            <a:r>
              <a:rPr lang="cs-CZ" dirty="0">
                <a:solidFill>
                  <a:srgbClr val="000000"/>
                </a:solidFill>
                <a:latin typeface="Roboto" panose="020B0604020202020204" pitchFamily="2" charset="0"/>
              </a:rPr>
              <a:t> </a:t>
            </a:r>
            <a:r>
              <a:rPr lang="cs-CZ" dirty="0" err="1">
                <a:solidFill>
                  <a:srgbClr val="000000"/>
                </a:solidFill>
                <a:latin typeface="Roboto" panose="020B0604020202020204" pitchFamily="2" charset="0"/>
              </a:rPr>
              <a:t>outlets</a:t>
            </a:r>
            <a:r>
              <a:rPr lang="cs-CZ" dirty="0">
                <a:solidFill>
                  <a:srgbClr val="000000"/>
                </a:solidFill>
                <a:latin typeface="Roboto" panose="020B0604020202020204" pitchFamily="2" charset="0"/>
              </a:rPr>
              <a:t>, </a:t>
            </a:r>
            <a:r>
              <a:rPr lang="cs-CZ" dirty="0" err="1">
                <a:solidFill>
                  <a:srgbClr val="000000"/>
                </a:solidFill>
                <a:latin typeface="Roboto" panose="020B0604020202020204" pitchFamily="2" charset="0"/>
              </a:rPr>
              <a:t>context</a:t>
            </a:r>
            <a:r>
              <a:rPr lang="cs-CZ" dirty="0">
                <a:solidFill>
                  <a:srgbClr val="000000"/>
                </a:solidFill>
                <a:latin typeface="Roboto" panose="020B0604020202020204" pitchFamily="2" charset="0"/>
              </a:rPr>
              <a:t> </a:t>
            </a:r>
            <a:r>
              <a:rPr lang="cs-CZ" dirty="0" err="1">
                <a:solidFill>
                  <a:srgbClr val="000000"/>
                </a:solidFill>
                <a:latin typeface="Roboto" panose="020B0604020202020204" pitchFamily="2" charset="0"/>
              </a:rPr>
              <a:t>of</a:t>
            </a:r>
            <a:r>
              <a:rPr lang="cs-CZ" dirty="0">
                <a:solidFill>
                  <a:srgbClr val="000000"/>
                </a:solidFill>
                <a:latin typeface="Roboto" panose="020B0604020202020204" pitchFamily="2" charset="0"/>
              </a:rPr>
              <a:t> </a:t>
            </a:r>
            <a:r>
              <a:rPr lang="cs-CZ" dirty="0" err="1">
                <a:solidFill>
                  <a:srgbClr val="000000"/>
                </a:solidFill>
                <a:latin typeface="Roboto" panose="020B0604020202020204" pitchFamily="2" charset="0"/>
              </a:rPr>
              <a:t>the</a:t>
            </a:r>
            <a:r>
              <a:rPr lang="cs-CZ" dirty="0">
                <a:solidFill>
                  <a:srgbClr val="000000"/>
                </a:solidFill>
                <a:latin typeface="Roboto" panose="020B0604020202020204" pitchFamily="2" charset="0"/>
              </a:rPr>
              <a:t> </a:t>
            </a:r>
            <a:r>
              <a:rPr lang="cs-CZ" dirty="0" err="1">
                <a:solidFill>
                  <a:srgbClr val="000000"/>
                </a:solidFill>
                <a:latin typeface="Roboto" panose="020B0604020202020204" pitchFamily="2" charset="0"/>
              </a:rPr>
              <a:t>crises</a:t>
            </a:r>
            <a:r>
              <a:rPr lang="cs-CZ" dirty="0">
                <a:solidFill>
                  <a:srgbClr val="000000"/>
                </a:solidFill>
                <a:latin typeface="Roboto" panose="020B0604020202020204" pitchFamily="2" charset="0"/>
              </a:rPr>
              <a:t>)</a:t>
            </a:r>
          </a:p>
          <a:p>
            <a:r>
              <a:rPr lang="cs-CZ" b="0" i="0" dirty="0" err="1">
                <a:solidFill>
                  <a:srgbClr val="000000"/>
                </a:solidFill>
                <a:effectLst/>
                <a:latin typeface="Roboto" panose="020B0604020202020204" pitchFamily="2" charset="0"/>
              </a:rPr>
              <a:t>Conclusion</a:t>
            </a:r>
            <a:r>
              <a:rPr lang="cs-CZ" b="0" i="0" dirty="0">
                <a:solidFill>
                  <a:srgbClr val="000000"/>
                </a:solidFill>
                <a:effectLst/>
                <a:latin typeface="Roboto" panose="020B0604020202020204" pitchFamily="2" charset="0"/>
              </a:rPr>
              <a:t>: more </a:t>
            </a:r>
            <a:r>
              <a:rPr lang="cs-CZ" b="0" i="0" dirty="0" err="1">
                <a:solidFill>
                  <a:srgbClr val="000000"/>
                </a:solidFill>
                <a:effectLst/>
                <a:latin typeface="Roboto" panose="020B0604020202020204" pitchFamily="2" charset="0"/>
              </a:rPr>
              <a:t>than</a:t>
            </a:r>
            <a:r>
              <a:rPr lang="cs-CZ" b="0" i="0" dirty="0">
                <a:solidFill>
                  <a:srgbClr val="000000"/>
                </a:solidFill>
                <a:effectLst/>
                <a:latin typeface="Roboto" panose="020B0604020202020204" pitchFamily="2" charset="0"/>
              </a:rPr>
              <a:t> </a:t>
            </a:r>
            <a:r>
              <a:rPr lang="cs-CZ" b="1" i="0" dirty="0" err="1">
                <a:solidFill>
                  <a:srgbClr val="000000"/>
                </a:solidFill>
                <a:effectLst/>
                <a:latin typeface="Roboto" panose="020B0604020202020204" pitchFamily="2" charset="0"/>
              </a:rPr>
              <a:t>half</a:t>
            </a:r>
            <a:r>
              <a:rPr lang="cs-CZ" b="1" i="0" dirty="0">
                <a:solidFill>
                  <a:srgbClr val="000000"/>
                </a:solidFill>
                <a:effectLst/>
                <a:latin typeface="Roboto" panose="020B0604020202020204" pitchFamily="2" charset="0"/>
              </a:rPr>
              <a:t> </a:t>
            </a:r>
            <a:r>
              <a:rPr lang="cs-CZ" b="1" i="0" dirty="0" err="1">
                <a:solidFill>
                  <a:srgbClr val="000000"/>
                </a:solidFill>
                <a:effectLst/>
                <a:latin typeface="Roboto" panose="020B0604020202020204" pitchFamily="2" charset="0"/>
              </a:rPr>
              <a:t>of</a:t>
            </a:r>
            <a:r>
              <a:rPr lang="cs-CZ" b="1" i="0" dirty="0">
                <a:solidFill>
                  <a:srgbClr val="000000"/>
                </a:solidFill>
                <a:effectLst/>
                <a:latin typeface="Roboto" panose="020B0604020202020204" pitchFamily="2" charset="0"/>
              </a:rPr>
              <a:t> </a:t>
            </a:r>
            <a:r>
              <a:rPr lang="cs-CZ" b="1" i="0" dirty="0" err="1">
                <a:solidFill>
                  <a:srgbClr val="000000"/>
                </a:solidFill>
                <a:effectLst/>
                <a:latin typeface="Roboto" panose="020B0604020202020204" pitchFamily="2" charset="0"/>
              </a:rPr>
              <a:t>claims</a:t>
            </a:r>
            <a:r>
              <a:rPr lang="cs-CZ" b="1" i="0" dirty="0">
                <a:solidFill>
                  <a:srgbClr val="000000"/>
                </a:solidFill>
                <a:effectLst/>
                <a:latin typeface="Roboto" panose="020B0604020202020204" pitchFamily="2" charset="0"/>
              </a:rPr>
              <a:t> </a:t>
            </a:r>
            <a:r>
              <a:rPr lang="cs-CZ" b="0" i="0" dirty="0" err="1">
                <a:solidFill>
                  <a:srgbClr val="000000"/>
                </a:solidFill>
                <a:effectLst/>
                <a:latin typeface="Roboto" panose="020B0604020202020204" pitchFamily="2" charset="0"/>
              </a:rPr>
              <a:t>about</a:t>
            </a:r>
            <a:r>
              <a:rPr lang="cs-CZ" b="0" i="0" dirty="0">
                <a:solidFill>
                  <a:srgbClr val="000000"/>
                </a:solidFill>
                <a:effectLst/>
                <a:latin typeface="Roboto" panose="020B0604020202020204" pitchFamily="2" charset="0"/>
              </a:rPr>
              <a:t> </a:t>
            </a:r>
            <a:r>
              <a:rPr lang="cs-CZ" b="0" i="0" dirty="0" err="1">
                <a:solidFill>
                  <a:srgbClr val="000000"/>
                </a:solidFill>
                <a:effectLst/>
                <a:latin typeface="Roboto" panose="020B0604020202020204" pitchFamily="2" charset="0"/>
              </a:rPr>
              <a:t>the</a:t>
            </a:r>
            <a:r>
              <a:rPr lang="cs-CZ" b="0" i="0" dirty="0">
                <a:solidFill>
                  <a:srgbClr val="000000"/>
                </a:solidFill>
                <a:effectLst/>
                <a:latin typeface="Roboto" panose="020B0604020202020204" pitchFamily="2" charset="0"/>
              </a:rPr>
              <a:t> </a:t>
            </a:r>
            <a:r>
              <a:rPr lang="cs-CZ" b="0" i="0" dirty="0" err="1">
                <a:solidFill>
                  <a:srgbClr val="000000"/>
                </a:solidFill>
                <a:effectLst/>
                <a:latin typeface="Roboto" panose="020B0604020202020204" pitchFamily="2" charset="0"/>
              </a:rPr>
              <a:t>legitimate</a:t>
            </a:r>
            <a:r>
              <a:rPr lang="cs-CZ" b="0" i="0" dirty="0">
                <a:solidFill>
                  <a:srgbClr val="000000"/>
                </a:solidFill>
                <a:effectLst/>
                <a:latin typeface="Roboto" panose="020B0604020202020204" pitchFamily="2" charset="0"/>
              </a:rPr>
              <a:t> role, cca 1/3 post-</a:t>
            </a:r>
            <a:r>
              <a:rPr lang="cs-CZ" b="0" i="0" dirty="0" err="1">
                <a:solidFill>
                  <a:srgbClr val="000000"/>
                </a:solidFill>
                <a:effectLst/>
                <a:latin typeface="Roboto" panose="020B0604020202020204" pitchFamily="2" charset="0"/>
              </a:rPr>
              <a:t>truth</a:t>
            </a:r>
            <a:r>
              <a:rPr lang="cs-CZ" b="0" i="0" dirty="0">
                <a:solidFill>
                  <a:srgbClr val="000000"/>
                </a:solidFill>
                <a:effectLst/>
                <a:latin typeface="Roboto" panose="020B0604020202020204" pitchFamily="2" charset="0"/>
              </a:rPr>
              <a:t> </a:t>
            </a:r>
            <a:r>
              <a:rPr lang="cs-CZ" b="0" i="0" dirty="0" err="1">
                <a:solidFill>
                  <a:srgbClr val="000000"/>
                </a:solidFill>
                <a:effectLst/>
                <a:latin typeface="Roboto" panose="020B0604020202020204" pitchFamily="2" charset="0"/>
              </a:rPr>
              <a:t>accusations</a:t>
            </a:r>
            <a:endParaRPr lang="cs-CZ" b="0" i="0" dirty="0">
              <a:solidFill>
                <a:srgbClr val="000000"/>
              </a:solidFill>
              <a:effectLst/>
              <a:latin typeface="Roboto" panose="020B0604020202020204" pitchFamily="2" charset="0"/>
            </a:endParaRPr>
          </a:p>
          <a:p>
            <a:r>
              <a:rPr lang="cs-CZ" b="0" i="0" dirty="0">
                <a:solidFill>
                  <a:srgbClr val="000000"/>
                </a:solidFill>
                <a:effectLst/>
                <a:latin typeface="Roboto" panose="020B0604020202020204" pitchFamily="2" charset="0"/>
              </a:rPr>
              <a:t>Post-</a:t>
            </a:r>
            <a:r>
              <a:rPr lang="cs-CZ" b="0" i="0" dirty="0" err="1">
                <a:solidFill>
                  <a:srgbClr val="000000"/>
                </a:solidFill>
                <a:effectLst/>
                <a:latin typeface="Roboto" panose="020B0604020202020204" pitchFamily="2" charset="0"/>
              </a:rPr>
              <a:t>truth</a:t>
            </a:r>
            <a:r>
              <a:rPr lang="cs-CZ" b="0" i="0" dirty="0">
                <a:solidFill>
                  <a:srgbClr val="000000"/>
                </a:solidFill>
                <a:effectLst/>
                <a:latin typeface="Roboto" panose="020B0604020202020204" pitchFamily="2" charset="0"/>
              </a:rPr>
              <a:t> </a:t>
            </a:r>
            <a:r>
              <a:rPr lang="cs-CZ" b="0" i="0" dirty="0" err="1">
                <a:solidFill>
                  <a:srgbClr val="000000"/>
                </a:solidFill>
                <a:effectLst/>
                <a:latin typeface="Roboto" panose="020B0604020202020204" pitchFamily="2" charset="0"/>
              </a:rPr>
              <a:t>accusations</a:t>
            </a:r>
            <a:r>
              <a:rPr lang="cs-CZ" b="0" i="0" dirty="0">
                <a:solidFill>
                  <a:srgbClr val="000000"/>
                </a:solidFill>
                <a:effectLst/>
                <a:latin typeface="Roboto" panose="020B0604020202020204" pitchFamily="2" charset="0"/>
              </a:rPr>
              <a:t> </a:t>
            </a:r>
            <a:r>
              <a:rPr lang="cs-CZ" b="0" i="0" dirty="0" err="1">
                <a:solidFill>
                  <a:srgbClr val="000000"/>
                </a:solidFill>
                <a:effectLst/>
                <a:latin typeface="Roboto" panose="020B0604020202020204" pitchFamily="2" charset="0"/>
              </a:rPr>
              <a:t>linked</a:t>
            </a:r>
            <a:r>
              <a:rPr lang="cs-CZ" b="0" i="0" dirty="0">
                <a:solidFill>
                  <a:srgbClr val="000000"/>
                </a:solidFill>
                <a:effectLst/>
                <a:latin typeface="Roboto" panose="020B0604020202020204" pitchFamily="2" charset="0"/>
              </a:rPr>
              <a:t> to media in </a:t>
            </a:r>
            <a:r>
              <a:rPr lang="cs-CZ" b="0" i="0" dirty="0" err="1">
                <a:solidFill>
                  <a:srgbClr val="000000"/>
                </a:solidFill>
                <a:effectLst/>
                <a:latin typeface="Roboto" panose="020B0604020202020204" pitchFamily="2" charset="0"/>
              </a:rPr>
              <a:t>general</a:t>
            </a:r>
            <a:r>
              <a:rPr lang="cs-CZ" b="0" i="0" dirty="0">
                <a:solidFill>
                  <a:srgbClr val="000000"/>
                </a:solidFill>
                <a:effectLst/>
                <a:latin typeface="Roboto" panose="020B0604020202020204" pitchFamily="2" charset="0"/>
              </a:rPr>
              <a:t> and PSM, far </a:t>
            </a:r>
            <a:r>
              <a:rPr lang="cs-CZ" b="0" i="0" dirty="0" err="1">
                <a:solidFill>
                  <a:srgbClr val="000000"/>
                </a:solidFill>
                <a:effectLst/>
                <a:latin typeface="Roboto" panose="020B0604020202020204" pitchFamily="2" charset="0"/>
              </a:rPr>
              <a:t>less</a:t>
            </a:r>
            <a:r>
              <a:rPr lang="cs-CZ" b="0" i="0" dirty="0">
                <a:solidFill>
                  <a:srgbClr val="000000"/>
                </a:solidFill>
                <a:effectLst/>
                <a:latin typeface="Roboto" panose="020B0604020202020204" pitchFamily="2" charset="0"/>
              </a:rPr>
              <a:t> </a:t>
            </a:r>
            <a:r>
              <a:rPr lang="cs-CZ" b="0" i="0" dirty="0" err="1">
                <a:solidFill>
                  <a:srgbClr val="000000"/>
                </a:solidFill>
                <a:effectLst/>
                <a:latin typeface="Roboto" panose="020B0604020202020204" pitchFamily="2" charset="0"/>
              </a:rPr>
              <a:t>disinformation</a:t>
            </a:r>
            <a:r>
              <a:rPr lang="cs-CZ" b="0" i="0" dirty="0">
                <a:solidFill>
                  <a:srgbClr val="000000"/>
                </a:solidFill>
                <a:effectLst/>
                <a:latin typeface="Roboto" panose="020B0604020202020204" pitchFamily="2" charset="0"/>
              </a:rPr>
              <a:t> media</a:t>
            </a:r>
          </a:p>
          <a:p>
            <a:r>
              <a:rPr lang="cs-CZ" b="0" i="0" dirty="0">
                <a:solidFill>
                  <a:srgbClr val="000000"/>
                </a:solidFill>
                <a:effectLst/>
                <a:latin typeface="Roboto" panose="020B0604020202020204" pitchFamily="2" charset="0"/>
              </a:rPr>
              <a:t>SPD more </a:t>
            </a:r>
            <a:r>
              <a:rPr lang="cs-CZ" b="0" i="0" dirty="0" err="1">
                <a:solidFill>
                  <a:srgbClr val="000000"/>
                </a:solidFill>
                <a:effectLst/>
                <a:latin typeface="Roboto" panose="020B0604020202020204" pitchFamily="2" charset="0"/>
              </a:rPr>
              <a:t>truth</a:t>
            </a:r>
            <a:r>
              <a:rPr lang="cs-CZ" b="0" i="0" dirty="0">
                <a:solidFill>
                  <a:srgbClr val="000000"/>
                </a:solidFill>
                <a:effectLst/>
                <a:latin typeface="Roboto" panose="020B0604020202020204" pitchFamily="2" charset="0"/>
              </a:rPr>
              <a:t> </a:t>
            </a:r>
            <a:r>
              <a:rPr lang="cs-CZ" b="0" i="0" dirty="0" err="1">
                <a:solidFill>
                  <a:srgbClr val="000000"/>
                </a:solidFill>
                <a:effectLst/>
                <a:latin typeface="Roboto" panose="020B0604020202020204" pitchFamily="2" charset="0"/>
              </a:rPr>
              <a:t>accusations</a:t>
            </a:r>
            <a:r>
              <a:rPr lang="cs-CZ" dirty="0">
                <a:solidFill>
                  <a:srgbClr val="000000"/>
                </a:solidFill>
                <a:latin typeface="Roboto" panose="020B0604020202020204" pitchFamily="2" charset="0"/>
              </a:rPr>
              <a:t> </a:t>
            </a:r>
            <a:r>
              <a:rPr lang="cs-CZ" dirty="0" err="1">
                <a:solidFill>
                  <a:srgbClr val="000000"/>
                </a:solidFill>
                <a:latin typeface="Roboto" panose="020B0604020202020204" pitchFamily="2" charset="0"/>
              </a:rPr>
              <a:t>than</a:t>
            </a:r>
            <a:r>
              <a:rPr lang="cs-CZ" dirty="0">
                <a:solidFill>
                  <a:srgbClr val="000000"/>
                </a:solidFill>
                <a:latin typeface="Roboto" panose="020B0604020202020204" pitchFamily="2" charset="0"/>
              </a:rPr>
              <a:t> </a:t>
            </a:r>
            <a:r>
              <a:rPr lang="cs-CZ" dirty="0" err="1">
                <a:solidFill>
                  <a:srgbClr val="000000"/>
                </a:solidFill>
                <a:latin typeface="Roboto" panose="020B0604020202020204" pitchFamily="2" charset="0"/>
              </a:rPr>
              <a:t>Dawn</a:t>
            </a:r>
            <a:r>
              <a:rPr lang="cs-CZ" dirty="0">
                <a:solidFill>
                  <a:srgbClr val="000000"/>
                </a:solidFill>
                <a:latin typeface="Roboto" panose="020B0604020202020204" pitchFamily="2" charset="0"/>
              </a:rPr>
              <a:t>, </a:t>
            </a:r>
            <a:r>
              <a:rPr lang="cs-CZ" dirty="0" err="1">
                <a:solidFill>
                  <a:srgbClr val="000000"/>
                </a:solidFill>
                <a:latin typeface="Roboto" panose="020B0604020202020204" pitchFamily="2" charset="0"/>
              </a:rPr>
              <a:t>immigration</a:t>
            </a:r>
            <a:r>
              <a:rPr lang="cs-CZ" dirty="0">
                <a:solidFill>
                  <a:srgbClr val="000000"/>
                </a:solidFill>
                <a:latin typeface="Roboto" panose="020B0604020202020204" pitchFamily="2" charset="0"/>
              </a:rPr>
              <a:t> </a:t>
            </a:r>
            <a:r>
              <a:rPr lang="cs-CZ" dirty="0" err="1">
                <a:solidFill>
                  <a:srgbClr val="000000"/>
                </a:solidFill>
                <a:latin typeface="Roboto" panose="020B0604020202020204" pitchFamily="2" charset="0"/>
              </a:rPr>
              <a:t>issue</a:t>
            </a:r>
            <a:r>
              <a:rPr lang="cs-CZ" dirty="0">
                <a:solidFill>
                  <a:srgbClr val="000000"/>
                </a:solidFill>
                <a:latin typeface="Roboto" panose="020B0604020202020204" pitchFamily="2" charset="0"/>
              </a:rPr>
              <a:t> </a:t>
            </a:r>
            <a:r>
              <a:rPr lang="cs-CZ" dirty="0" err="1">
                <a:solidFill>
                  <a:srgbClr val="000000"/>
                </a:solidFill>
                <a:latin typeface="Roboto" panose="020B0604020202020204" pitchFamily="2" charset="0"/>
              </a:rPr>
              <a:t>linked</a:t>
            </a:r>
            <a:r>
              <a:rPr lang="cs-CZ" dirty="0">
                <a:solidFill>
                  <a:srgbClr val="000000"/>
                </a:solidFill>
                <a:latin typeface="Roboto" panose="020B0604020202020204" pitchFamily="2" charset="0"/>
              </a:rPr>
              <a:t> to </a:t>
            </a:r>
            <a:r>
              <a:rPr lang="cs-CZ" dirty="0" err="1">
                <a:solidFill>
                  <a:srgbClr val="000000"/>
                </a:solidFill>
                <a:latin typeface="Roboto" panose="020B0604020202020204" pitchFamily="2" charset="0"/>
              </a:rPr>
              <a:t>information</a:t>
            </a:r>
            <a:r>
              <a:rPr lang="cs-CZ" dirty="0">
                <a:solidFill>
                  <a:srgbClr val="000000"/>
                </a:solidFill>
                <a:latin typeface="Roboto" panose="020B0604020202020204" pitchFamily="2" charset="0"/>
              </a:rPr>
              <a:t> and </a:t>
            </a:r>
            <a:r>
              <a:rPr lang="cs-CZ" dirty="0" err="1">
                <a:solidFill>
                  <a:srgbClr val="000000"/>
                </a:solidFill>
                <a:latin typeface="Roboto" panose="020B0604020202020204" pitchFamily="2" charset="0"/>
              </a:rPr>
              <a:t>communication</a:t>
            </a:r>
            <a:r>
              <a:rPr lang="cs-CZ" dirty="0">
                <a:solidFill>
                  <a:srgbClr val="000000"/>
                </a:solidFill>
                <a:latin typeface="Roboto" panose="020B0604020202020204" pitchFamily="2" charset="0"/>
              </a:rPr>
              <a:t> </a:t>
            </a:r>
            <a:r>
              <a:rPr lang="cs-CZ" dirty="0" err="1">
                <a:solidFill>
                  <a:srgbClr val="000000"/>
                </a:solidFill>
                <a:latin typeface="Roboto" panose="020B0604020202020204" pitchFamily="2" charset="0"/>
              </a:rPr>
              <a:t>function</a:t>
            </a:r>
            <a:endParaRPr lang="cs-CZ" dirty="0">
              <a:solidFill>
                <a:srgbClr val="000000"/>
              </a:solidFill>
              <a:latin typeface="Roboto" panose="020B0604020202020204" pitchFamily="2" charset="0"/>
            </a:endParaRPr>
          </a:p>
          <a:p>
            <a:r>
              <a:rPr lang="cs-CZ" b="0" i="0" dirty="0">
                <a:solidFill>
                  <a:srgbClr val="000000"/>
                </a:solidFill>
                <a:effectLst/>
                <a:latin typeface="Roboto" panose="020B0604020202020204" pitchFamily="2" charset="0"/>
              </a:rPr>
              <a:t>Not just anti-media </a:t>
            </a:r>
            <a:r>
              <a:rPr lang="cs-CZ" b="0" i="0" dirty="0" err="1">
                <a:solidFill>
                  <a:srgbClr val="000000"/>
                </a:solidFill>
                <a:effectLst/>
                <a:latin typeface="Roboto" panose="020B0604020202020204" pitchFamily="2" charset="0"/>
              </a:rPr>
              <a:t>communication</a:t>
            </a:r>
            <a:r>
              <a:rPr lang="cs-CZ" b="0" i="0" dirty="0">
                <a:solidFill>
                  <a:srgbClr val="000000"/>
                </a:solidFill>
                <a:effectLst/>
                <a:latin typeface="Roboto" panose="020B0604020202020204" pitchFamily="2" charset="0"/>
              </a:rPr>
              <a:t> – more </a:t>
            </a:r>
            <a:r>
              <a:rPr lang="cs-CZ" b="0" i="0" dirty="0" err="1">
                <a:solidFill>
                  <a:srgbClr val="000000"/>
                </a:solidFill>
                <a:effectLst/>
                <a:latin typeface="Roboto" panose="020B0604020202020204" pitchFamily="2" charset="0"/>
              </a:rPr>
              <a:t>complex</a:t>
            </a:r>
            <a:r>
              <a:rPr lang="cs-CZ" b="0" i="0" dirty="0">
                <a:solidFill>
                  <a:srgbClr val="000000"/>
                </a:solidFill>
                <a:effectLst/>
                <a:latin typeface="Roboto" panose="020B0604020202020204" pitchFamily="2" charset="0"/>
              </a:rPr>
              <a:t> </a:t>
            </a:r>
            <a:r>
              <a:rPr lang="cs-CZ" b="0" i="0" dirty="0" err="1">
                <a:solidFill>
                  <a:srgbClr val="000000"/>
                </a:solidFill>
                <a:effectLst/>
                <a:latin typeface="Roboto" panose="020B0604020202020204" pitchFamily="2" charset="0"/>
              </a:rPr>
              <a:t>relationship</a:t>
            </a:r>
            <a:br>
              <a:rPr lang="en-US" b="0" i="0" dirty="0">
                <a:solidFill>
                  <a:srgbClr val="000000"/>
                </a:solidFill>
                <a:effectLst/>
                <a:latin typeface="Roboto" panose="020B0604020202020204" pitchFamily="2" charset="0"/>
              </a:rPr>
            </a:b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3462362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Media </a:t>
            </a:r>
            <a:r>
              <a:rPr lang="cs-CZ" dirty="0" err="1"/>
              <a:t>populism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dirty="0"/>
              <a:t>„</a:t>
            </a:r>
            <a:r>
              <a:rPr lang="en-US" dirty="0"/>
              <a:t>‘populist media’ or ‘media populism’</a:t>
            </a:r>
            <a:r>
              <a:rPr lang="cs-CZ" dirty="0"/>
              <a:t> – </a:t>
            </a:r>
            <a:r>
              <a:rPr lang="en-US" dirty="0"/>
              <a:t>highly commercialized</a:t>
            </a:r>
            <a:r>
              <a:rPr lang="cs-CZ" dirty="0"/>
              <a:t> </a:t>
            </a:r>
            <a:r>
              <a:rPr lang="en-US" dirty="0"/>
              <a:t>media production and/or news coverage that yield to general popular tastes</a:t>
            </a:r>
            <a:r>
              <a:rPr lang="cs-CZ" dirty="0"/>
              <a:t> (</a:t>
            </a:r>
            <a:r>
              <a:rPr lang="cs-CZ" dirty="0" err="1"/>
              <a:t>Mazzoleni</a:t>
            </a:r>
            <a:r>
              <a:rPr lang="cs-CZ" dirty="0"/>
              <a:t> 2008)</a:t>
            </a:r>
          </a:p>
          <a:p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process</a:t>
            </a:r>
            <a:r>
              <a:rPr lang="cs-CZ" dirty="0"/>
              <a:t>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mediatization</a:t>
            </a:r>
            <a:r>
              <a:rPr lang="cs-CZ" dirty="0"/>
              <a:t> (</a:t>
            </a:r>
            <a:r>
              <a:rPr lang="cs-CZ" dirty="0" err="1"/>
              <a:t>also</a:t>
            </a:r>
            <a:r>
              <a:rPr lang="cs-CZ" dirty="0"/>
              <a:t> „video </a:t>
            </a:r>
            <a:r>
              <a:rPr lang="cs-CZ" dirty="0" err="1"/>
              <a:t>democracy</a:t>
            </a:r>
            <a:r>
              <a:rPr lang="cs-CZ" dirty="0"/>
              <a:t>“ – </a:t>
            </a:r>
            <a:r>
              <a:rPr lang="cs-CZ" dirty="0" err="1"/>
              <a:t>Sartori</a:t>
            </a:r>
            <a:r>
              <a:rPr lang="cs-CZ" dirty="0"/>
              <a:t>)</a:t>
            </a:r>
          </a:p>
          <a:p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transformation</a:t>
            </a:r>
            <a:r>
              <a:rPr lang="cs-CZ" dirty="0"/>
              <a:t>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political</a:t>
            </a:r>
            <a:r>
              <a:rPr lang="cs-CZ" dirty="0"/>
              <a:t> </a:t>
            </a:r>
            <a:r>
              <a:rPr lang="cs-CZ" dirty="0" err="1"/>
              <a:t>language</a:t>
            </a:r>
            <a:r>
              <a:rPr lang="cs-CZ" dirty="0"/>
              <a:t> </a:t>
            </a:r>
            <a:r>
              <a:rPr lang="cs-CZ" dirty="0" err="1"/>
              <a:t>into</a:t>
            </a:r>
            <a:r>
              <a:rPr lang="cs-CZ" dirty="0"/>
              <a:t> </a:t>
            </a:r>
            <a:r>
              <a:rPr lang="cs-CZ" dirty="0" err="1"/>
              <a:t>spectacle</a:t>
            </a:r>
            <a:endParaRPr lang="cs-CZ" dirty="0"/>
          </a:p>
          <a:p>
            <a:r>
              <a:rPr lang="cs-CZ" dirty="0" err="1"/>
              <a:t>Mastering</a:t>
            </a:r>
            <a:r>
              <a:rPr lang="cs-CZ" dirty="0"/>
              <a:t> </a:t>
            </a:r>
            <a:r>
              <a:rPr lang="cs-CZ" dirty="0" err="1"/>
              <a:t>of</a:t>
            </a:r>
            <a:r>
              <a:rPr lang="cs-CZ" dirty="0"/>
              <a:t> TV </a:t>
            </a:r>
            <a:r>
              <a:rPr lang="cs-CZ" dirty="0" err="1"/>
              <a:t>broadcasting</a:t>
            </a:r>
            <a:r>
              <a:rPr lang="cs-CZ" dirty="0"/>
              <a:t> – „</a:t>
            </a:r>
            <a:r>
              <a:rPr lang="cs-CZ" dirty="0" err="1"/>
              <a:t>telepopulism</a:t>
            </a:r>
            <a:r>
              <a:rPr lang="cs-CZ" dirty="0"/>
              <a:t>“ (</a:t>
            </a:r>
            <a:r>
              <a:rPr lang="cs-CZ" dirty="0" err="1"/>
              <a:t>Blocher</a:t>
            </a:r>
            <a:r>
              <a:rPr lang="cs-CZ" dirty="0"/>
              <a:t> and ARENA - </a:t>
            </a:r>
            <a:r>
              <a:rPr lang="cs-CZ" dirty="0">
                <a:hlinkClick r:id="rId2"/>
              </a:rPr>
              <a:t>https://www.youtube.com/watch?v=njTtf1nRX1w&amp;ab_channel=BlocherTV</a:t>
            </a:r>
            <a:r>
              <a:rPr lang="cs-CZ" dirty="0"/>
              <a:t> )</a:t>
            </a:r>
          </a:p>
          <a:p>
            <a:r>
              <a:rPr lang="cs-CZ" dirty="0" err="1"/>
              <a:t>Greater</a:t>
            </a:r>
            <a:r>
              <a:rPr lang="cs-CZ" dirty="0"/>
              <a:t> </a:t>
            </a:r>
            <a:r>
              <a:rPr lang="cs-CZ" dirty="0" err="1"/>
              <a:t>focus</a:t>
            </a:r>
            <a:r>
              <a:rPr lang="cs-CZ" dirty="0"/>
              <a:t> on </a:t>
            </a:r>
            <a:r>
              <a:rPr lang="cs-CZ" dirty="0" err="1"/>
              <a:t>personalization</a:t>
            </a:r>
            <a:r>
              <a:rPr lang="cs-CZ" dirty="0"/>
              <a:t> – </a:t>
            </a:r>
            <a:r>
              <a:rPr lang="cs-CZ" dirty="0" err="1"/>
              <a:t>emotions</a:t>
            </a:r>
            <a:r>
              <a:rPr lang="cs-CZ" dirty="0"/>
              <a:t>, </a:t>
            </a:r>
            <a:r>
              <a:rPr lang="cs-CZ" dirty="0" err="1"/>
              <a:t>dramatization</a:t>
            </a:r>
            <a:r>
              <a:rPr lang="cs-CZ" dirty="0"/>
              <a:t> (more </a:t>
            </a:r>
            <a:r>
              <a:rPr lang="cs-CZ" dirty="0" err="1"/>
              <a:t>suitable</a:t>
            </a:r>
            <a:r>
              <a:rPr lang="cs-CZ" dirty="0"/>
              <a:t> </a:t>
            </a:r>
            <a:r>
              <a:rPr lang="cs-CZ" dirty="0" err="1"/>
              <a:t>for</a:t>
            </a:r>
            <a:r>
              <a:rPr lang="cs-CZ" dirty="0"/>
              <a:t> </a:t>
            </a:r>
            <a:r>
              <a:rPr lang="cs-CZ" dirty="0" err="1"/>
              <a:t>populists</a:t>
            </a:r>
            <a:r>
              <a:rPr lang="cs-CZ" dirty="0"/>
              <a:t> </a:t>
            </a:r>
            <a:r>
              <a:rPr lang="cs-CZ" dirty="0" err="1"/>
              <a:t>or</a:t>
            </a:r>
            <a:r>
              <a:rPr lang="cs-CZ" dirty="0"/>
              <a:t> </a:t>
            </a:r>
            <a:r>
              <a:rPr lang="cs-CZ" dirty="0" err="1"/>
              <a:t>populist</a:t>
            </a:r>
            <a:r>
              <a:rPr lang="cs-CZ" dirty="0"/>
              <a:t> </a:t>
            </a:r>
            <a:r>
              <a:rPr lang="cs-CZ" dirty="0" err="1"/>
              <a:t>communication</a:t>
            </a:r>
            <a:r>
              <a:rPr lang="cs-CZ" dirty="0"/>
              <a:t>) + </a:t>
            </a:r>
            <a:r>
              <a:rPr lang="cs-CZ" dirty="0" err="1"/>
              <a:t>populist</a:t>
            </a:r>
            <a:r>
              <a:rPr lang="cs-CZ" dirty="0"/>
              <a:t> </a:t>
            </a:r>
            <a:r>
              <a:rPr lang="cs-CZ" dirty="0" err="1"/>
              <a:t>parties</a:t>
            </a:r>
            <a:r>
              <a:rPr lang="cs-CZ" dirty="0"/>
              <a:t> </a:t>
            </a:r>
            <a:r>
              <a:rPr lang="cs-CZ" dirty="0" err="1"/>
              <a:t>usually</a:t>
            </a:r>
            <a:r>
              <a:rPr lang="cs-CZ" dirty="0"/>
              <a:t> more </a:t>
            </a:r>
            <a:r>
              <a:rPr lang="cs-CZ" dirty="0" err="1"/>
              <a:t>strongly</a:t>
            </a:r>
            <a:r>
              <a:rPr lang="cs-CZ" dirty="0"/>
              <a:t> </a:t>
            </a:r>
            <a:r>
              <a:rPr lang="cs-CZ" dirty="0" err="1"/>
              <a:t>identified</a:t>
            </a:r>
            <a:r>
              <a:rPr lang="cs-CZ" dirty="0"/>
              <a:t> </a:t>
            </a:r>
            <a:r>
              <a:rPr lang="cs-CZ" dirty="0" err="1"/>
              <a:t>with</a:t>
            </a:r>
            <a:r>
              <a:rPr lang="cs-CZ" dirty="0"/>
              <a:t> </a:t>
            </a:r>
            <a:r>
              <a:rPr lang="cs-CZ" dirty="0" err="1"/>
              <a:t>the</a:t>
            </a:r>
            <a:r>
              <a:rPr lang="cs-CZ" dirty="0"/>
              <a:t> leader (x </a:t>
            </a:r>
            <a:r>
              <a:rPr lang="cs-CZ" dirty="0" err="1"/>
              <a:t>policies</a:t>
            </a:r>
            <a:r>
              <a:rPr lang="cs-CZ" dirty="0"/>
              <a:t>)</a:t>
            </a:r>
          </a:p>
          <a:p>
            <a:r>
              <a:rPr lang="cs-CZ" dirty="0" err="1"/>
              <a:t>Strengthened</a:t>
            </a:r>
            <a:r>
              <a:rPr lang="cs-CZ" dirty="0"/>
              <a:t> by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competition</a:t>
            </a:r>
            <a:r>
              <a:rPr lang="cs-CZ" dirty="0"/>
              <a:t> </a:t>
            </a:r>
            <a:r>
              <a:rPr lang="cs-CZ" dirty="0" err="1"/>
              <a:t>between</a:t>
            </a:r>
            <a:r>
              <a:rPr lang="cs-CZ" dirty="0"/>
              <a:t> </a:t>
            </a:r>
            <a:r>
              <a:rPr lang="cs-CZ" dirty="0" err="1"/>
              <a:t>private</a:t>
            </a:r>
            <a:r>
              <a:rPr lang="cs-CZ" dirty="0"/>
              <a:t> and public media </a:t>
            </a:r>
            <a:r>
              <a:rPr lang="cs-CZ" dirty="0" err="1"/>
              <a:t>since</a:t>
            </a:r>
            <a:r>
              <a:rPr lang="cs-CZ" dirty="0"/>
              <a:t> </a:t>
            </a:r>
            <a:r>
              <a:rPr lang="cs-CZ" dirty="0" err="1"/>
              <a:t>the</a:t>
            </a:r>
            <a:r>
              <a:rPr lang="cs-CZ" dirty="0"/>
              <a:t> 1990s (in </a:t>
            </a:r>
            <a:r>
              <a:rPr lang="cs-CZ" dirty="0" err="1"/>
              <a:t>Europe</a:t>
            </a:r>
            <a:r>
              <a:rPr lang="cs-CZ" dirty="0"/>
              <a:t>)</a:t>
            </a:r>
          </a:p>
          <a:p>
            <a:endParaRPr lang="cs-CZ" dirty="0"/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69886428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2971</TotalTime>
  <Words>818</Words>
  <Application>Microsoft Office PowerPoint</Application>
  <PresentationFormat>Širokoúhlá obrazovka</PresentationFormat>
  <Paragraphs>73</Paragraphs>
  <Slides>12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12</vt:i4>
      </vt:variant>
    </vt:vector>
  </HeadingPairs>
  <TitlesOfParts>
    <vt:vector size="17" baseType="lpstr">
      <vt:lpstr>Arial</vt:lpstr>
      <vt:lpstr>Calibri</vt:lpstr>
      <vt:lpstr>Calibri Light</vt:lpstr>
      <vt:lpstr>Roboto</vt:lpstr>
      <vt:lpstr>Motiv Office</vt:lpstr>
      <vt:lpstr>Populism and the media</vt:lpstr>
      <vt:lpstr>What is the relationship between populism and the media?</vt:lpstr>
      <vt:lpstr>Outline</vt:lpstr>
      <vt:lpstr>Populism in the media</vt:lpstr>
      <vt:lpstr>Flamboyant populism</vt:lpstr>
      <vt:lpstr>Populism in the media</vt:lpstr>
      <vt:lpstr>Populism against the media</vt:lpstr>
      <vt:lpstr>Not just anti-media populism</vt:lpstr>
      <vt:lpstr>Media populism</vt:lpstr>
      <vt:lpstr>+ populist media ownership</vt:lpstr>
      <vt:lpstr>Populist voters and media consumption</vt:lpstr>
      <vt:lpstr>Conclusion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Populism and the media</dc:title>
  <dc:creator>Vlastimil Havlík</dc:creator>
  <cp:lastModifiedBy>Vlastimil Havlík</cp:lastModifiedBy>
  <cp:revision>29</cp:revision>
  <dcterms:created xsi:type="dcterms:W3CDTF">2021-04-18T14:13:26Z</dcterms:created>
  <dcterms:modified xsi:type="dcterms:W3CDTF">2024-10-29T12:59:09Z</dcterms:modified>
</cp:coreProperties>
</file>