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2" r:id="rId6"/>
    <p:sldId id="266" r:id="rId7"/>
    <p:sldId id="261" r:id="rId8"/>
    <p:sldId id="268" r:id="rId9"/>
    <p:sldId id="260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timil Havlík" userId="20711293-9f68-443a-9eb5-8ba3eab2ffdf" providerId="ADAL" clId="{BA88F387-7087-44EF-BAF2-325F4A0EF65A}"/>
    <pc:docChg chg="modSld">
      <pc:chgData name="Vlastimil Havlík" userId="20711293-9f68-443a-9eb5-8ba3eab2ffdf" providerId="ADAL" clId="{BA88F387-7087-44EF-BAF2-325F4A0EF65A}" dt="2024-10-29T12:31:23.518" v="0" actId="20577"/>
      <pc:docMkLst>
        <pc:docMk/>
      </pc:docMkLst>
      <pc:sldChg chg="modSp mod">
        <pc:chgData name="Vlastimil Havlík" userId="20711293-9f68-443a-9eb5-8ba3eab2ffdf" providerId="ADAL" clId="{BA88F387-7087-44EF-BAF2-325F4A0EF65A}" dt="2024-10-29T12:31:23.518" v="0" actId="20577"/>
        <pc:sldMkLst>
          <pc:docMk/>
          <pc:sldMk cId="2234623625" sldId="268"/>
        </pc:sldMkLst>
        <pc:spChg chg="mod">
          <ac:chgData name="Vlastimil Havlík" userId="20711293-9f68-443a-9eb5-8ba3eab2ffdf" providerId="ADAL" clId="{BA88F387-7087-44EF-BAF2-325F4A0EF65A}" dt="2024-10-29T12:31:23.518" v="0" actId="20577"/>
          <ac:spMkLst>
            <pc:docMk/>
            <pc:sldMk cId="2234623625" sldId="268"/>
            <ac:spMk id="3" creationId="{1B56EC34-73E3-421B-8848-A03222D19FE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E1E0D-F5B8-49DB-A8F5-80EFDE83984A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12D7-ECD1-4279-AC16-5A3D66BB4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28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0B95D-D10F-4E19-B794-BD2881CBF6D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575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31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35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62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57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2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48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95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81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19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21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94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E33B9-D958-4970-95AC-29E9FB4A8420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50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jTtf1nRX1w&amp;ab_channel=BlocherT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991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+ </a:t>
            </a:r>
            <a:r>
              <a:rPr lang="cs-CZ" dirty="0" err="1"/>
              <a:t>populist</a:t>
            </a:r>
            <a:r>
              <a:rPr lang="cs-CZ" dirty="0"/>
              <a:t> media </a:t>
            </a:r>
            <a:r>
              <a:rPr lang="cs-CZ" dirty="0" err="1"/>
              <a:t>ownership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media </a:t>
            </a:r>
            <a:r>
              <a:rPr lang="cs-CZ" dirty="0" err="1">
                <a:solidFill>
                  <a:srgbClr val="FF0000"/>
                </a:solidFill>
              </a:rPr>
              <a:t>ownership</a:t>
            </a:r>
            <a:r>
              <a:rPr lang="cs-CZ" dirty="0">
                <a:solidFill>
                  <a:srgbClr val="FF0000"/>
                </a:solidFill>
              </a:rPr>
              <a:t> more </a:t>
            </a:r>
            <a:r>
              <a:rPr lang="cs-CZ" dirty="0" err="1">
                <a:solidFill>
                  <a:srgbClr val="FF0000"/>
                </a:solidFill>
              </a:rPr>
              <a:t>likely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populist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politicians</a:t>
            </a:r>
            <a:r>
              <a:rPr lang="cs-CZ" dirty="0">
                <a:solidFill>
                  <a:srgbClr val="FF0000"/>
                </a:solidFill>
              </a:rPr>
              <a:t>?</a:t>
            </a:r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necessarily</a:t>
            </a:r>
            <a:r>
              <a:rPr lang="cs-CZ" dirty="0"/>
              <a:t> a </a:t>
            </a:r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linkage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ownership</a:t>
            </a:r>
            <a:endParaRPr lang="cs-CZ" dirty="0"/>
          </a:p>
          <a:p>
            <a:r>
              <a:rPr lang="cs-CZ" dirty="0"/>
              <a:t>BUT </a:t>
            </a:r>
            <a:r>
              <a:rPr lang="cs-CZ" dirty="0" err="1"/>
              <a:t>populism</a:t>
            </a:r>
            <a:r>
              <a:rPr lang="cs-CZ" dirty="0"/>
              <a:t> has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patience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checks</a:t>
            </a:r>
            <a:r>
              <a:rPr lang="cs-CZ" dirty="0"/>
              <a:t> and </a:t>
            </a:r>
            <a:r>
              <a:rPr lang="cs-CZ" dirty="0" err="1"/>
              <a:t>balances</a:t>
            </a:r>
            <a:r>
              <a:rPr lang="cs-CZ" dirty="0"/>
              <a:t>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watchdog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  <a:p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 err="1"/>
              <a:t>Berlusconi</a:t>
            </a:r>
            <a:r>
              <a:rPr lang="cs-CZ" dirty="0"/>
              <a:t> in Italy</a:t>
            </a:r>
          </a:p>
          <a:p>
            <a:r>
              <a:rPr lang="cs-CZ" dirty="0" err="1"/>
              <a:t>Babiš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Czech Republic</a:t>
            </a:r>
          </a:p>
        </p:txBody>
      </p:sp>
    </p:spTree>
    <p:extLst>
      <p:ext uri="{BB962C8B-B14F-4D97-AF65-F5344CB8AC3E}">
        <p14:creationId xmlns:p14="http://schemas.microsoft.com/office/powerpoint/2010/main" val="356534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voters</a:t>
            </a:r>
            <a:r>
              <a:rPr lang="cs-CZ" dirty="0"/>
              <a:t> and media </a:t>
            </a:r>
            <a:r>
              <a:rPr lang="cs-CZ" dirty="0" err="1"/>
              <a:t>consumption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Hameleers</a:t>
            </a:r>
            <a:r>
              <a:rPr lang="cs-CZ" dirty="0"/>
              <a:t> et al. (2017): </a:t>
            </a:r>
            <a:r>
              <a:rPr lang="en-US" dirty="0"/>
              <a:t>The Appeal of Media Populism: The Media</a:t>
            </a:r>
          </a:p>
          <a:p>
            <a:pPr marL="0" indent="0">
              <a:buNone/>
            </a:pPr>
            <a:r>
              <a:rPr lang="en-US" dirty="0"/>
              <a:t>Preferences of Citizens with Populist</a:t>
            </a:r>
            <a:r>
              <a:rPr lang="cs-CZ" dirty="0"/>
              <a:t> </a:t>
            </a:r>
            <a:r>
              <a:rPr lang="en-US" dirty="0"/>
              <a:t>Attitudes</a:t>
            </a:r>
            <a:endParaRPr lang="cs-CZ" dirty="0"/>
          </a:p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assumption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attitudinal</a:t>
            </a:r>
            <a:r>
              <a:rPr lang="cs-CZ" dirty="0"/>
              <a:t> </a:t>
            </a:r>
            <a:r>
              <a:rPr lang="cs-CZ" dirty="0" err="1"/>
              <a:t>congruence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voters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content</a:t>
            </a:r>
            <a:r>
              <a:rPr lang="cs-CZ" dirty="0"/>
              <a:t> (echo </a:t>
            </a:r>
            <a:r>
              <a:rPr lang="cs-CZ"/>
              <a:t>chambers, </a:t>
            </a:r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)</a:t>
            </a:r>
          </a:p>
          <a:p>
            <a:r>
              <a:rPr lang="en-US" dirty="0"/>
              <a:t>citizens with populist attitudes are expected to self-select media content that articulates a societal divide between “us” and “them”</a:t>
            </a:r>
            <a:endParaRPr lang="cs-CZ" dirty="0"/>
          </a:p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media: </a:t>
            </a:r>
            <a:r>
              <a:rPr lang="cs-CZ" dirty="0" err="1"/>
              <a:t>people</a:t>
            </a:r>
            <a:r>
              <a:rPr lang="cs-CZ" dirty="0"/>
              <a:t> centrality, anti-</a:t>
            </a:r>
            <a:r>
              <a:rPr lang="cs-CZ" dirty="0" err="1"/>
              <a:t>elitism</a:t>
            </a:r>
            <a:r>
              <a:rPr lang="cs-CZ" dirty="0"/>
              <a:t>, </a:t>
            </a:r>
            <a:r>
              <a:rPr lang="cs-CZ" dirty="0" err="1"/>
              <a:t>monocultural</a:t>
            </a:r>
            <a:r>
              <a:rPr lang="cs-CZ" dirty="0"/>
              <a:t> </a:t>
            </a:r>
            <a:r>
              <a:rPr lang="cs-CZ" dirty="0" err="1"/>
              <a:t>populism</a:t>
            </a:r>
            <a:endParaRPr lang="cs-CZ" dirty="0"/>
          </a:p>
          <a:p>
            <a:r>
              <a:rPr lang="cs-CZ" dirty="0" err="1"/>
              <a:t>Expectations</a:t>
            </a:r>
            <a:r>
              <a:rPr lang="cs-CZ" dirty="0"/>
              <a:t>: tabloid media, </a:t>
            </a:r>
            <a:r>
              <a:rPr lang="cs-CZ" dirty="0" err="1"/>
              <a:t>entertainment</a:t>
            </a:r>
            <a:r>
              <a:rPr lang="cs-CZ" dirty="0"/>
              <a:t> media diet</a:t>
            </a:r>
          </a:p>
          <a:p>
            <a:r>
              <a:rPr lang="cs-CZ" dirty="0" err="1"/>
              <a:t>Exclusionism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tabloid </a:t>
            </a:r>
            <a:r>
              <a:rPr lang="cs-CZ" dirty="0" err="1"/>
              <a:t>consumption</a:t>
            </a:r>
            <a:r>
              <a:rPr lang="cs-CZ" dirty="0"/>
              <a:t> (</a:t>
            </a:r>
            <a:r>
              <a:rPr lang="cs-CZ" dirty="0" err="1"/>
              <a:t>preferences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media </a:t>
            </a:r>
            <a:r>
              <a:rPr lang="cs-CZ" dirty="0" err="1"/>
              <a:t>stronger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preferences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70035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layers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and </a:t>
            </a:r>
            <a:r>
              <a:rPr lang="cs-CZ" dirty="0" err="1"/>
              <a:t>populism</a:t>
            </a:r>
            <a:endParaRPr lang="cs-CZ" dirty="0"/>
          </a:p>
          <a:p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 –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opportunities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shared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  <a:p>
            <a:r>
              <a:rPr lang="cs-CZ" dirty="0"/>
              <a:t>Media </a:t>
            </a:r>
            <a:r>
              <a:rPr lang="cs-CZ" dirty="0" err="1"/>
              <a:t>populism</a:t>
            </a:r>
            <a:r>
              <a:rPr lang="cs-CZ" dirty="0"/>
              <a:t> – </a:t>
            </a:r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mediatization</a:t>
            </a:r>
            <a:endParaRPr lang="cs-CZ" dirty="0"/>
          </a:p>
          <a:p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– media as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anti-media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discourse</a:t>
            </a:r>
            <a:endParaRPr lang="cs-CZ" dirty="0"/>
          </a:p>
          <a:p>
            <a:r>
              <a:rPr lang="cs-CZ" dirty="0"/>
              <a:t>Media </a:t>
            </a:r>
            <a:r>
              <a:rPr lang="cs-CZ" dirty="0" err="1"/>
              <a:t>ownership</a:t>
            </a:r>
            <a:endParaRPr lang="cs-CZ" dirty="0"/>
          </a:p>
          <a:p>
            <a:r>
              <a:rPr lang="cs-CZ" dirty="0"/>
              <a:t>Media </a:t>
            </a:r>
            <a:r>
              <a:rPr lang="cs-CZ" dirty="0" err="1"/>
              <a:t>consumption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03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media?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82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Media </a:t>
            </a:r>
            <a:r>
              <a:rPr lang="cs-CZ" dirty="0" err="1"/>
              <a:t>populism</a:t>
            </a:r>
            <a:r>
              <a:rPr lang="cs-CZ" dirty="0"/>
              <a:t> 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80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flamboyant</a:t>
            </a:r>
            <a:r>
              <a:rPr lang="cs-CZ" dirty="0"/>
              <a:t> </a:t>
            </a:r>
            <a:r>
              <a:rPr lang="cs-CZ" dirty="0" err="1"/>
              <a:t>personalities</a:t>
            </a:r>
            <a:r>
              <a:rPr lang="cs-CZ" dirty="0"/>
              <a:t> </a:t>
            </a:r>
            <a:r>
              <a:rPr lang="cs-CZ" dirty="0" err="1"/>
              <a:t>attracting</a:t>
            </a:r>
            <a:r>
              <a:rPr lang="cs-CZ" dirty="0"/>
              <a:t> media </a:t>
            </a:r>
            <a:r>
              <a:rPr lang="cs-CZ" dirty="0" err="1"/>
              <a:t>attention</a:t>
            </a:r>
            <a:r>
              <a:rPr lang="cs-CZ" dirty="0"/>
              <a:t> – „media </a:t>
            </a:r>
            <a:r>
              <a:rPr lang="cs-CZ" dirty="0" err="1"/>
              <a:t>complicity</a:t>
            </a:r>
            <a:r>
              <a:rPr lang="cs-CZ" dirty="0"/>
              <a:t>“</a:t>
            </a:r>
          </a:p>
          <a:p>
            <a:r>
              <a:rPr lang="cs-CZ" dirty="0"/>
              <a:t>Reporting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anything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„</a:t>
            </a:r>
            <a:r>
              <a:rPr lang="cs-CZ" dirty="0" err="1"/>
              <a:t>breaks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routine</a:t>
            </a:r>
            <a:r>
              <a:rPr lang="cs-CZ" dirty="0"/>
              <a:t>“ in </a:t>
            </a:r>
            <a:r>
              <a:rPr lang="cs-CZ" dirty="0" err="1"/>
              <a:t>the</a:t>
            </a:r>
            <a:r>
              <a:rPr lang="cs-CZ" dirty="0"/>
              <a:t> very </a:t>
            </a:r>
            <a:r>
              <a:rPr lang="cs-CZ" dirty="0" err="1"/>
              <a:t>core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(</a:t>
            </a:r>
            <a:r>
              <a:rPr lang="cs-CZ" dirty="0" err="1"/>
              <a:t>populists</a:t>
            </a:r>
            <a:r>
              <a:rPr lang="cs-CZ" dirty="0"/>
              <a:t> as „</a:t>
            </a:r>
            <a:r>
              <a:rPr lang="cs-CZ" dirty="0" err="1"/>
              <a:t>newsmakers</a:t>
            </a:r>
            <a:r>
              <a:rPr lang="cs-CZ" dirty="0"/>
              <a:t>“)</a:t>
            </a:r>
          </a:p>
          <a:p>
            <a:r>
              <a:rPr lang="cs-CZ" dirty="0"/>
              <a:t>Tabloid vs </a:t>
            </a:r>
            <a:r>
              <a:rPr lang="cs-CZ" dirty="0" err="1"/>
              <a:t>traditional</a:t>
            </a:r>
            <a:r>
              <a:rPr lang="cs-CZ" dirty="0"/>
              <a:t> media – </a:t>
            </a:r>
            <a:r>
              <a:rPr lang="cs-CZ" dirty="0" err="1"/>
              <a:t>traditional</a:t>
            </a:r>
            <a:r>
              <a:rPr lang="cs-CZ" dirty="0"/>
              <a:t> media </a:t>
            </a:r>
            <a:r>
              <a:rPr lang="cs-CZ" dirty="0" err="1"/>
              <a:t>defending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status quo vs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eccentric</a:t>
            </a:r>
            <a:r>
              <a:rPr lang="cs-CZ" dirty="0"/>
              <a:t>/negative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reality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style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and </a:t>
            </a:r>
            <a:r>
              <a:rPr lang="cs-CZ" dirty="0" err="1"/>
              <a:t>appearance</a:t>
            </a:r>
            <a:r>
              <a:rPr lang="cs-CZ" dirty="0"/>
              <a:t> („</a:t>
            </a:r>
            <a:r>
              <a:rPr lang="en-US" dirty="0"/>
              <a:t>‘journalists liked to comment on</a:t>
            </a:r>
            <a:r>
              <a:rPr lang="cs-CZ" dirty="0"/>
              <a:t> </a:t>
            </a:r>
            <a:r>
              <a:rPr lang="en-US" dirty="0" err="1"/>
              <a:t>Haider’s</a:t>
            </a:r>
            <a:r>
              <a:rPr lang="en-US" dirty="0"/>
              <a:t> various dress styles and labelled him a male model’</a:t>
            </a:r>
            <a:r>
              <a:rPr lang="cs-CZ" dirty="0"/>
              <a:t>“)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6A99212-8819-4DB3-9335-ABD67A9C4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649" y="1507509"/>
            <a:ext cx="2885515" cy="384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0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Flamboyant</a:t>
            </a:r>
            <a:r>
              <a:rPr lang="cs-CZ" dirty="0"/>
              <a:t> </a:t>
            </a:r>
            <a:r>
              <a:rPr lang="cs-CZ" dirty="0" err="1"/>
              <a:t>populism</a:t>
            </a:r>
            <a:endParaRPr lang="cs-CZ" dirty="0"/>
          </a:p>
        </p:txBody>
      </p:sp>
      <p:pic>
        <p:nvPicPr>
          <p:cNvPr id="4" name="Zástupný symbol pro obsah 3" descr="andrzejlepp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5227" y="1412776"/>
            <a:ext cx="1738520" cy="2880320"/>
          </a:xfrm>
        </p:spPr>
      </p:pic>
      <p:pic>
        <p:nvPicPr>
          <p:cNvPr id="5" name="Obrázek 4" descr="bossi-di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154" y="3894664"/>
            <a:ext cx="3664148" cy="2564904"/>
          </a:xfrm>
          <a:prstGeom prst="rect">
            <a:avLst/>
          </a:prstGeom>
        </p:spPr>
      </p:pic>
      <p:pic>
        <p:nvPicPr>
          <p:cNvPr id="7" name="Obrázek 6" descr="meciar1-502ffcf2ead2c_275x18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9863" y="4168348"/>
            <a:ext cx="4055978" cy="2708920"/>
          </a:xfrm>
          <a:prstGeom prst="rect">
            <a:avLst/>
          </a:prstGeom>
        </p:spPr>
      </p:pic>
      <p:pic>
        <p:nvPicPr>
          <p:cNvPr id="9" name="Obrázek 8" descr="pim-ciga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0" y="1412776"/>
            <a:ext cx="1907704" cy="2755572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557" y="3232488"/>
            <a:ext cx="2843808" cy="3643447"/>
          </a:xfrm>
          <a:prstGeom prst="rect">
            <a:avLst/>
          </a:prstGeom>
        </p:spPr>
      </p:pic>
      <p:pic>
        <p:nvPicPr>
          <p:cNvPr id="15" name="Zástupný symbol pro obsah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747" y="1179169"/>
            <a:ext cx="3704991" cy="208345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971" y="3582441"/>
            <a:ext cx="2814182" cy="329349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738" y="1171576"/>
            <a:ext cx="3392190" cy="272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0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positions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affect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presence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(</a:t>
            </a:r>
            <a:r>
              <a:rPr lang="cs-CZ" dirty="0" err="1"/>
              <a:t>Kramer</a:t>
            </a:r>
            <a:r>
              <a:rPr lang="cs-CZ" dirty="0"/>
              <a:t> 2014):</a:t>
            </a:r>
          </a:p>
          <a:p>
            <a:pPr marL="514350" indent="-514350">
              <a:buAutoNum type="arabicPeriod"/>
            </a:pPr>
            <a:r>
              <a:rPr lang="cs-CZ" dirty="0"/>
              <a:t>They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b="1" dirty="0" err="1"/>
              <a:t>speak</a:t>
            </a:r>
            <a:r>
              <a:rPr lang="cs-CZ" b="1" dirty="0"/>
              <a:t> </a:t>
            </a:r>
            <a:r>
              <a:rPr lang="cs-CZ" b="1" dirty="0" err="1"/>
              <a:t>directly</a:t>
            </a:r>
            <a:r>
              <a:rPr lang="cs-CZ" b="1" dirty="0"/>
              <a:t> to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people</a:t>
            </a:r>
            <a:r>
              <a:rPr lang="cs-CZ" dirty="0"/>
              <a:t>, </a:t>
            </a:r>
            <a:r>
              <a:rPr lang="cs-CZ" dirty="0" err="1"/>
              <a:t>therefore</a:t>
            </a:r>
            <a:r>
              <a:rPr lang="cs-CZ" dirty="0"/>
              <a:t> </a:t>
            </a:r>
            <a:r>
              <a:rPr lang="cs-CZ" dirty="0" err="1"/>
              <a:t>circumvening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</a:t>
            </a:r>
            <a:r>
              <a:rPr lang="cs-CZ" dirty="0" err="1"/>
              <a:t>traditional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channels</a:t>
            </a:r>
            <a:r>
              <a:rPr lang="cs-CZ" dirty="0"/>
              <a:t>)</a:t>
            </a:r>
          </a:p>
          <a:p>
            <a:r>
              <a:rPr lang="cs-CZ" dirty="0"/>
              <a:t>Media as „</a:t>
            </a:r>
            <a:r>
              <a:rPr lang="en-US" dirty="0"/>
              <a:t>powerful movement that only consists of public sentiment, shared moral concerns, and collective mobilization</a:t>
            </a:r>
            <a:r>
              <a:rPr lang="cs-CZ" dirty="0"/>
              <a:t>“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b="1" dirty="0"/>
              <a:t>S</a:t>
            </a:r>
            <a:r>
              <a:rPr lang="en-US" b="1" dirty="0" err="1"/>
              <a:t>ymbolic</a:t>
            </a:r>
            <a:r>
              <a:rPr lang="en-US" b="1" dirty="0"/>
              <a:t> power via the representation of society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depiction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reality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X </a:t>
            </a:r>
            <a:r>
              <a:rPr lang="cs-CZ" dirty="0" err="1"/>
              <a:t>elites</a:t>
            </a:r>
            <a:r>
              <a:rPr lang="cs-CZ" dirty="0"/>
              <a:t> </a:t>
            </a:r>
            <a:r>
              <a:rPr lang="cs-CZ" dirty="0" err="1"/>
              <a:t>alienated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word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b="1" dirty="0"/>
              <a:t>Media as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fourth</a:t>
            </a:r>
            <a:r>
              <a:rPr lang="cs-CZ" b="1" dirty="0"/>
              <a:t> </a:t>
            </a:r>
            <a:r>
              <a:rPr lang="cs-CZ" b="1" dirty="0" err="1"/>
              <a:t>estate</a:t>
            </a:r>
            <a:r>
              <a:rPr lang="cs-CZ" b="1" dirty="0"/>
              <a:t> </a:t>
            </a:r>
            <a:r>
              <a:rPr lang="cs-CZ" dirty="0" err="1"/>
              <a:t>outside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structures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– BUT </a:t>
            </a:r>
            <a:r>
              <a:rPr lang="cs-CZ" dirty="0" err="1"/>
              <a:t>impartiality</a:t>
            </a:r>
            <a:r>
              <a:rPr lang="cs-CZ" dirty="0"/>
              <a:t> and neutrality. </a:t>
            </a:r>
            <a:r>
              <a:rPr lang="cs-CZ" dirty="0" err="1"/>
              <a:t>Depends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coverage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b="1" dirty="0" err="1"/>
              <a:t>Specific</a:t>
            </a:r>
            <a:r>
              <a:rPr lang="cs-CZ" b="1" dirty="0"/>
              <a:t> style and </a:t>
            </a:r>
            <a:r>
              <a:rPr lang="cs-CZ" b="1" dirty="0" err="1"/>
              <a:t>rhetoric</a:t>
            </a:r>
            <a:r>
              <a:rPr lang="cs-CZ" b="1" dirty="0"/>
              <a:t> </a:t>
            </a:r>
            <a:r>
              <a:rPr lang="cs-CZ" dirty="0"/>
              <a:t>– media </a:t>
            </a:r>
            <a:r>
              <a:rPr lang="cs-CZ" dirty="0" err="1"/>
              <a:t>may</a:t>
            </a:r>
            <a:r>
              <a:rPr lang="cs-CZ" dirty="0"/>
              <a:t> use </a:t>
            </a:r>
            <a:r>
              <a:rPr lang="cs-CZ" dirty="0" err="1"/>
              <a:t>the</a:t>
            </a:r>
            <a:r>
              <a:rPr lang="cs-CZ" dirty="0"/>
              <a:t> style and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by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elites</a:t>
            </a:r>
            <a:r>
              <a:rPr lang="cs-CZ" dirty="0"/>
              <a:t>: </a:t>
            </a:r>
            <a:r>
              <a:rPr lang="en-US" dirty="0"/>
              <a:t>being more martial, radical, polemical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08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Anti-</a:t>
            </a:r>
            <a:r>
              <a:rPr lang="cs-CZ" dirty="0" err="1"/>
              <a:t>elitist</a:t>
            </a:r>
            <a:r>
              <a:rPr lang="cs-CZ" dirty="0"/>
              <a:t> appeal as a </a:t>
            </a:r>
            <a:r>
              <a:rPr lang="cs-CZ" dirty="0" err="1"/>
              <a:t>defining</a:t>
            </a:r>
            <a:r>
              <a:rPr lang="cs-CZ" dirty="0"/>
              <a:t> </a:t>
            </a:r>
            <a:r>
              <a:rPr lang="cs-CZ" dirty="0" err="1"/>
              <a:t>feature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  <a:p>
            <a:r>
              <a:rPr lang="cs-CZ" dirty="0" err="1"/>
              <a:t>Chameleonic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– </a:t>
            </a:r>
            <a:r>
              <a:rPr lang="cs-CZ" dirty="0" err="1"/>
              <a:t>receptive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ideologies</a:t>
            </a:r>
            <a:endParaRPr lang="cs-CZ" dirty="0"/>
          </a:p>
          <a:p>
            <a:r>
              <a:rPr lang="cs-CZ" dirty="0"/>
              <a:t>Media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presented</a:t>
            </a:r>
            <a:r>
              <a:rPr lang="cs-CZ" dirty="0"/>
              <a:t> as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elitist</a:t>
            </a:r>
            <a:r>
              <a:rPr lang="cs-CZ" dirty="0"/>
              <a:t> </a:t>
            </a:r>
            <a:r>
              <a:rPr lang="cs-CZ" dirty="0" err="1"/>
              <a:t>conspiracy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elites</a:t>
            </a:r>
            <a:r>
              <a:rPr lang="cs-CZ" dirty="0"/>
              <a:t> </a:t>
            </a:r>
          </a:p>
          <a:p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framing</a:t>
            </a:r>
            <a:r>
              <a:rPr lang="cs-CZ" dirty="0"/>
              <a:t> </a:t>
            </a:r>
            <a:r>
              <a:rPr lang="cs-CZ" dirty="0" err="1"/>
              <a:t>depends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(„</a:t>
            </a:r>
            <a:r>
              <a:rPr lang="cs-CZ" dirty="0" err="1"/>
              <a:t>liberal</a:t>
            </a:r>
            <a:r>
              <a:rPr lang="cs-CZ" dirty="0"/>
              <a:t> media“, „</a:t>
            </a:r>
            <a:r>
              <a:rPr lang="cs-CZ" dirty="0" err="1"/>
              <a:t>welcoming</a:t>
            </a:r>
            <a:r>
              <a:rPr lang="cs-CZ" dirty="0"/>
              <a:t> media“, „</a:t>
            </a:r>
            <a:r>
              <a:rPr lang="en-US" dirty="0"/>
              <a:t>“The monopolistic media</a:t>
            </a:r>
            <a:r>
              <a:rPr lang="cs-CZ" dirty="0"/>
              <a:t> </a:t>
            </a:r>
            <a:r>
              <a:rPr lang="en-US" dirty="0"/>
              <a:t>hide the true values for the people”</a:t>
            </a:r>
            <a:r>
              <a:rPr lang="cs-CZ" dirty="0"/>
              <a:t> /</a:t>
            </a:r>
            <a:r>
              <a:rPr lang="cs-CZ" dirty="0" err="1"/>
              <a:t>Csurka</a:t>
            </a:r>
            <a:r>
              <a:rPr lang="cs-CZ" dirty="0"/>
              <a:t>/,…)</a:t>
            </a:r>
          </a:p>
          <a:p>
            <a:r>
              <a:rPr lang="cs-CZ" dirty="0"/>
              <a:t>Media </a:t>
            </a:r>
            <a:r>
              <a:rPr lang="cs-CZ" dirty="0" err="1"/>
              <a:t>stealing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sovereignty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/>
              <a:t>= </a:t>
            </a:r>
            <a:r>
              <a:rPr lang="cs-CZ" b="1" dirty="0"/>
              <a:t>anti-media </a:t>
            </a:r>
            <a:r>
              <a:rPr lang="cs-CZ" b="1" dirty="0" err="1"/>
              <a:t>populism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00794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DB2F6D-3203-4423-B0DB-C66B367F7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Not just anti-media </a:t>
            </a:r>
            <a:r>
              <a:rPr lang="cs-CZ" dirty="0" err="1"/>
              <a:t>populism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6EC34-73E3-421B-8848-A03222D19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cs-CZ" dirty="0"/>
              <a:t>Havlík, </a:t>
            </a:r>
            <a:r>
              <a:rPr lang="cs-CZ" dirty="0" err="1"/>
              <a:t>Kluknavská</a:t>
            </a:r>
            <a:r>
              <a:rPr lang="cs-CZ" dirty="0"/>
              <a:t> (in </a:t>
            </a:r>
            <a:r>
              <a:rPr lang="cs-CZ" dirty="0" err="1"/>
              <a:t>progress</a:t>
            </a:r>
            <a:r>
              <a:rPr lang="cs-CZ" dirty="0"/>
              <a:t>): </a:t>
            </a:r>
            <a:r>
              <a:rPr lang="en-US" b="0" i="1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Beyond anti-media populism: Legitimate and untruthful media in the communication of PRR on Facebook</a:t>
            </a:r>
          </a:p>
          <a:p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Friend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and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foe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relationship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with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media: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legitimate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and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untruthful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media</a:t>
            </a:r>
          </a:p>
          <a:p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Information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and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communication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functions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X reference to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untruthfulness</a:t>
            </a:r>
            <a:endParaRPr lang="cs-CZ" b="0" i="0" dirty="0">
              <a:solidFill>
                <a:srgbClr val="000000"/>
              </a:solidFill>
              <a:effectLst/>
              <a:latin typeface="Roboto" panose="020B0604020202020204" pitchFamily="2" charset="0"/>
            </a:endParaRPr>
          </a:p>
          <a:p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Analysis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communication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Czech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populist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radical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right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on Facebook –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claims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analysis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about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media(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various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outlets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context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crises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)</a:t>
            </a:r>
          </a:p>
          <a:p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Conclusion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: more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than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half</a:t>
            </a:r>
            <a:r>
              <a:rPr lang="cs-CZ" b="1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of</a:t>
            </a:r>
            <a:r>
              <a:rPr lang="cs-CZ" b="1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claims</a:t>
            </a:r>
            <a:r>
              <a:rPr lang="cs-CZ" b="1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about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the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legitimate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role, cca 1/3 post-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truth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accusations</a:t>
            </a:r>
            <a:endParaRPr lang="cs-CZ" b="0" i="0" dirty="0">
              <a:solidFill>
                <a:srgbClr val="000000"/>
              </a:solidFill>
              <a:effectLst/>
              <a:latin typeface="Roboto" panose="020B0604020202020204" pitchFamily="2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Post-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truth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accusations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linked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to media in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general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and PSM, far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less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disinformation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media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SPD more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truth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accusations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than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Dawn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immigration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issue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linked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to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information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and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communication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function</a:t>
            </a:r>
            <a:endParaRPr lang="cs-CZ" dirty="0">
              <a:solidFill>
                <a:srgbClr val="000000"/>
              </a:solidFill>
              <a:latin typeface="Roboto" panose="020B0604020202020204" pitchFamily="2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Not just anti-media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communication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– more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complex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relationship</a:t>
            </a:r>
            <a:br>
              <a:rPr lang="en-US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62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 </a:t>
            </a:r>
            <a:r>
              <a:rPr lang="cs-CZ" dirty="0" err="1"/>
              <a:t>populism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„</a:t>
            </a:r>
            <a:r>
              <a:rPr lang="en-US" dirty="0"/>
              <a:t>‘populist media’ or ‘media populism’</a:t>
            </a:r>
            <a:r>
              <a:rPr lang="cs-CZ" dirty="0"/>
              <a:t> – </a:t>
            </a:r>
            <a:r>
              <a:rPr lang="en-US" dirty="0"/>
              <a:t>highly commercialized</a:t>
            </a:r>
            <a:r>
              <a:rPr lang="cs-CZ" dirty="0"/>
              <a:t> </a:t>
            </a:r>
            <a:r>
              <a:rPr lang="en-US" dirty="0"/>
              <a:t>media production and/or news coverage that yield to general popular tastes</a:t>
            </a:r>
            <a:r>
              <a:rPr lang="cs-CZ" dirty="0"/>
              <a:t> (</a:t>
            </a:r>
            <a:r>
              <a:rPr lang="cs-CZ" dirty="0" err="1"/>
              <a:t>Mazzoleni</a:t>
            </a:r>
            <a:r>
              <a:rPr lang="cs-CZ" dirty="0"/>
              <a:t> 2008)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mediatization</a:t>
            </a:r>
            <a:r>
              <a:rPr lang="cs-CZ" dirty="0"/>
              <a:t> (</a:t>
            </a:r>
            <a:r>
              <a:rPr lang="cs-CZ" dirty="0" err="1"/>
              <a:t>also</a:t>
            </a:r>
            <a:r>
              <a:rPr lang="cs-CZ" dirty="0"/>
              <a:t> „video </a:t>
            </a:r>
            <a:r>
              <a:rPr lang="cs-CZ" dirty="0" err="1"/>
              <a:t>democracy</a:t>
            </a:r>
            <a:r>
              <a:rPr lang="cs-CZ" dirty="0"/>
              <a:t>“ – </a:t>
            </a:r>
            <a:r>
              <a:rPr lang="cs-CZ" dirty="0" err="1"/>
              <a:t>Sartori</a:t>
            </a:r>
            <a:r>
              <a:rPr lang="cs-CZ" dirty="0"/>
              <a:t>)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transformation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spectacle</a:t>
            </a:r>
            <a:endParaRPr lang="cs-CZ" dirty="0"/>
          </a:p>
          <a:p>
            <a:r>
              <a:rPr lang="cs-CZ" dirty="0" err="1"/>
              <a:t>Mastering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TV </a:t>
            </a:r>
            <a:r>
              <a:rPr lang="cs-CZ" dirty="0" err="1"/>
              <a:t>broadcasting</a:t>
            </a:r>
            <a:r>
              <a:rPr lang="cs-CZ" dirty="0"/>
              <a:t> – „</a:t>
            </a:r>
            <a:r>
              <a:rPr lang="cs-CZ" dirty="0" err="1"/>
              <a:t>telepopulism</a:t>
            </a:r>
            <a:r>
              <a:rPr lang="cs-CZ" dirty="0"/>
              <a:t>“ (</a:t>
            </a:r>
            <a:r>
              <a:rPr lang="cs-CZ" dirty="0" err="1"/>
              <a:t>Blocher</a:t>
            </a:r>
            <a:r>
              <a:rPr lang="cs-CZ" dirty="0"/>
              <a:t> and ARENA - </a:t>
            </a:r>
            <a:r>
              <a:rPr lang="cs-CZ" dirty="0">
                <a:hlinkClick r:id="rId2"/>
              </a:rPr>
              <a:t>https://www.youtube.com/watch?v=njTtf1nRX1w&amp;ab_channel=BlocherTV</a:t>
            </a:r>
            <a:r>
              <a:rPr lang="cs-CZ" dirty="0"/>
              <a:t> )</a:t>
            </a:r>
          </a:p>
          <a:p>
            <a:r>
              <a:rPr lang="cs-CZ" dirty="0" err="1"/>
              <a:t>Greater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personalization</a:t>
            </a:r>
            <a:r>
              <a:rPr lang="cs-CZ" dirty="0"/>
              <a:t> – </a:t>
            </a:r>
            <a:r>
              <a:rPr lang="cs-CZ" dirty="0" err="1"/>
              <a:t>emotions</a:t>
            </a:r>
            <a:r>
              <a:rPr lang="cs-CZ" dirty="0"/>
              <a:t>, </a:t>
            </a:r>
            <a:r>
              <a:rPr lang="cs-CZ" dirty="0" err="1"/>
              <a:t>dramatization</a:t>
            </a:r>
            <a:r>
              <a:rPr lang="cs-CZ" dirty="0"/>
              <a:t> (more </a:t>
            </a:r>
            <a:r>
              <a:rPr lang="cs-CZ" dirty="0" err="1"/>
              <a:t>suitable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) +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more </a:t>
            </a:r>
            <a:r>
              <a:rPr lang="cs-CZ" dirty="0" err="1"/>
              <a:t>strongly</a:t>
            </a:r>
            <a:r>
              <a:rPr lang="cs-CZ" dirty="0"/>
              <a:t> </a:t>
            </a:r>
            <a:r>
              <a:rPr lang="cs-CZ" dirty="0" err="1"/>
              <a:t>identified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leader (x </a:t>
            </a:r>
            <a:r>
              <a:rPr lang="cs-CZ" dirty="0" err="1"/>
              <a:t>policies</a:t>
            </a:r>
            <a:r>
              <a:rPr lang="cs-CZ" dirty="0"/>
              <a:t>)</a:t>
            </a:r>
          </a:p>
          <a:p>
            <a:r>
              <a:rPr lang="cs-CZ" dirty="0" err="1"/>
              <a:t>Strengthened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competition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and public media </a:t>
            </a:r>
            <a:r>
              <a:rPr lang="cs-CZ" dirty="0" err="1"/>
              <a:t>since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1990s (in </a:t>
            </a:r>
            <a:r>
              <a:rPr lang="cs-CZ" dirty="0" err="1"/>
              <a:t>Europe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864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</TotalTime>
  <Words>818</Words>
  <Application>Microsoft Office PowerPoint</Application>
  <PresentationFormat>Širokoúhlá obrazovka</PresentationFormat>
  <Paragraphs>73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Motiv Office</vt:lpstr>
      <vt:lpstr>Populism and the media</vt:lpstr>
      <vt:lpstr>What is the relationship between populism and the media?</vt:lpstr>
      <vt:lpstr>Outline</vt:lpstr>
      <vt:lpstr>Populism in the media</vt:lpstr>
      <vt:lpstr>Flamboyant populism</vt:lpstr>
      <vt:lpstr>Populism in the media</vt:lpstr>
      <vt:lpstr>Populism against the media</vt:lpstr>
      <vt:lpstr>Not just anti-media populism</vt:lpstr>
      <vt:lpstr>Media populism</vt:lpstr>
      <vt:lpstr>+ populist media ownership</vt:lpstr>
      <vt:lpstr>Populist voters and media consumption</vt:lpstr>
      <vt:lpstr>Conclusion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Populism and the media</dc:title>
  <dc:creator>Vlastimil Havlík</dc:creator>
  <cp:lastModifiedBy>Vlastimil Havlík</cp:lastModifiedBy>
  <cp:revision>29</cp:revision>
  <dcterms:created xsi:type="dcterms:W3CDTF">2021-04-18T14:13:26Z</dcterms:created>
  <dcterms:modified xsi:type="dcterms:W3CDTF">2024-10-29T12:59:09Z</dcterms:modified>
</cp:coreProperties>
</file>