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9" r:id="rId4"/>
    <p:sldId id="259" r:id="rId5"/>
    <p:sldId id="260" r:id="rId6"/>
    <p:sldId id="280" r:id="rId7"/>
    <p:sldId id="261" r:id="rId8"/>
    <p:sldId id="270" r:id="rId9"/>
    <p:sldId id="262" r:id="rId10"/>
    <p:sldId id="277" r:id="rId11"/>
    <p:sldId id="271" r:id="rId12"/>
    <p:sldId id="278" r:id="rId13"/>
    <p:sldId id="263" r:id="rId14"/>
    <p:sldId id="264" r:id="rId15"/>
    <p:sldId id="266" r:id="rId16"/>
    <p:sldId id="272" r:id="rId17"/>
    <p:sldId id="265" r:id="rId18"/>
    <p:sldId id="279" r:id="rId19"/>
    <p:sldId id="273" r:id="rId20"/>
    <p:sldId id="274" r:id="rId21"/>
    <p:sldId id="275" r:id="rId22"/>
    <p:sldId id="276" r:id="rId23"/>
    <p:sldId id="267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72"/>
    <p:restoredTop sz="95073"/>
  </p:normalViewPr>
  <p:slideViewPr>
    <p:cSldViewPr snapToGrid="0">
      <p:cViewPr varScale="1">
        <p:scale>
          <a:sx n="77" d="100"/>
          <a:sy n="77" d="100"/>
        </p:scale>
        <p:origin x="216" y="8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CCBB-199F-3E42-BF35-D52356FC596D}" type="datetimeFigureOut">
              <a:rPr lang="en-CZ" smtClean="0"/>
              <a:t>12.11.2024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009C6-ABE3-7240-A3D3-B7E78FC0391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2813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016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10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37AF53C-9DB9-7CAA-C3BA-735F12000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39182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11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B923418-210B-567E-0FEA-C0769F104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31628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3421C-7F45-1BE4-22D4-8FCF55EFF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83492-D281-5F3B-4C8E-C5EED6C92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5D07B-2322-551A-CCCA-51953F337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12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9428404-64BE-5785-D685-B154CED76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63215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5146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14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DF70A69-AF62-8EB3-EF1F-69CFA433E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8686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15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EC41347-DFFE-A405-646C-D370F7FD4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93056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16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837CAAC-C342-9130-9132-E7B4A702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63068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17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FD68A1C-1439-8CBF-D716-90CCCFC78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69991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60824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19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CBC2D34-8920-852C-35FE-11966CDB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9540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2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51B1894-DC1E-BAB3-D136-AF82ED292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77761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20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FEBE693-7E94-3D08-4185-1EE53341F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2969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21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9FCC591-FA28-D70D-B87E-E19E5530A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94186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22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A37312C-7C95-33C3-5352-09A600BBD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24166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23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2216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3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B149C83-88DB-1BCA-4FAF-0E13EEC5E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4415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4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350915E-AC79-22BC-B114-7CA41BCB0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0126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5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F6F5E07-AD6C-C132-600E-C800B2D3C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424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647FF-8FCB-4AC7-5EB9-1408371E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67F75-AF16-A6A4-0D71-3A4633403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74BFD-D0CC-923B-9768-B1B2F7661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6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3355926-7654-7FCD-1749-3AB916A61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3482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7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5BAB413-0032-CE2F-B323-D18756324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1382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011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266825"/>
            <a:ext cx="54864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009C6-ABE3-7240-A3D3-B7E78FC0391D}" type="slidenum">
              <a:rPr lang="en-CZ" smtClean="0"/>
              <a:t>9</a:t>
            </a:fld>
            <a:endParaRPr lang="en-C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BA13538-62C6-D570-6957-554801A11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5332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BFE15-A6E4-6A9D-230C-09CE77B14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D58F1E-7EA4-2A44-D016-F40385EFB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3AF858-31AF-EE73-49CD-D845B4F0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0C375C-2BC5-4DCB-5D31-0F3A8109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AE0D58-FF6F-28DD-DEE9-0D6059B1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8E168-29C3-5AA5-AD34-823F2F3E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176B49-9B4A-CB70-F209-3AE7DC03B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6A1BD0-FAC7-1575-82D6-4E7A63D5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1EC2C0-9408-77D9-D69D-12BB6B05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4040F0-8F1F-03E5-2903-27F74070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6360B5-701C-21FD-7FB1-74A061CB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84D7A9-A8B6-0437-BB32-BDC3732C6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84E660-B401-807A-4909-C49D1253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37F934-5F97-A40F-9518-D2A65B92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0CF5AE-5DD5-5AA8-4A01-48DEA43B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B0EDA-6CA6-D16A-586E-0D602603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8CBA9-A408-9E92-E45A-C15911516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E2EBB7-79AB-D200-ACF4-750B82BF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C61907-4291-0D12-CAAA-E1E53D7E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B4E98D-7BBF-7246-CBAE-7563694B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B3D82-9CCB-FA90-85BA-441C91AE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E92F89-04BF-17C4-E0A2-513F3CAE2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4CA25-9BD0-0075-6985-080C613A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60F91D-9524-B9EB-D7A2-61379E14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7FBABF-FD63-FEC5-F7A8-69C91E93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0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99F40-7FAE-D855-0106-E1BFAE3D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52FDB9-0E12-9CD1-CAB4-9F4EAFA7A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D43455-8A8C-29C2-B0B4-D57783A77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E6B865-5546-C977-B7A7-1FECCEEF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219130-556E-B1F5-89D3-B73E4BAF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D6FE45-C3E4-A284-4AB8-5E8414A9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2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1C604-6C65-0D66-B649-97A46F2B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EDED4D-E7D4-F8DE-A964-96E5D759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B84FEA-DD51-890E-92EA-D561A20F6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FA9B75-309B-E6EE-5DCD-E0E2B8195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CA96CE7-C3A5-4E42-946C-1941B14BA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1ADB73-2322-2A7E-5EA5-CA08157C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A46EEF-2F10-C694-D4DB-2D18A96D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23C0A9D-C1FF-3F2B-31E1-807F83BB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C4499-4473-140A-5756-B84FE50A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009C84-5882-B913-C78E-8926FB73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230FFF-3039-B6E1-1D49-2AACD18F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CE0B97-8188-E885-3184-BEDD14AF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2B8A005-49C0-CF87-85E2-0BCDEC07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FEF940-8B1B-9A1F-E971-EF9C443E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CF676F-06A1-ECB1-3839-C894F502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8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15324-8950-9474-5DF6-E857F8C3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CD1BEC-71AD-1B4C-4882-3BAB8479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6B21DA-BB65-13F2-6FE4-CB68BC10D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8E9D46-D649-F365-34E1-B5EF7989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492F68-1F25-8D30-F610-F69F26F6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BFBEC0-19C2-480E-3215-5DD7420A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5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659C5-FCCA-41EE-16D7-515439D6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146289-1F49-B247-1545-1E9174B21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3A79D5-FFA6-747E-47B6-A74FE9613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8A36B1-7790-845B-E91C-C71B441B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E5E8CE-28FF-DC05-4898-F1316DA4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B3DDAA-97B4-D1CB-90BA-8D32F481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1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E7E8AE-2DB3-CC56-43FF-216015FC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7950D3-5C3E-2C10-1256-2A97BF8E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7B7FEB-773F-A2C7-928F-9FFB32057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7E43-9A19-EC44-8396-1CF0037BC0F0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3D56C0-9363-9975-EFB6-FDC7031B3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1F4C52-7304-5705-531C-EF68ED3F2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2625-F805-8040-9E7F-AD8DE91C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3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hyperlink" Target="https://www.tandfonline.com/doi/full/10.1080/15377857.2018.149143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library.wiley.com/doi/full/10.1111/pops.12693#pops12693-bib-005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epdf/10.1111/pops.1269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01402382.2017.1346901" TargetMode="External"/><Relationship Id="rId5" Type="http://schemas.openxmlformats.org/officeDocument/2006/relationships/hyperlink" Target="https://www.jstor.org/stable/23563153" TargetMode="External"/><Relationship Id="rId4" Type="http://schemas.openxmlformats.org/officeDocument/2006/relationships/hyperlink" Target="https://journals.sagepub.com/doi/10.1177/009365021664402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34BD9-268E-DA71-1C64-84EE6A98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584" y="2688166"/>
            <a:ext cx="9144000" cy="95783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Emotions and populist communication </a:t>
            </a:r>
            <a:endParaRPr lang="en-US" dirty="0"/>
          </a:p>
        </p:txBody>
      </p:sp>
      <p:pic>
        <p:nvPicPr>
          <p:cNvPr id="7" name="Obrázek 6" descr="Obsah obrázku Písmo, snímek obrazovky, Grafika, text&#10;&#10;Popis byl vytvořen automaticky">
            <a:extLst>
              <a:ext uri="{FF2B5EF4-FFF2-40B4-BE49-F238E27FC236}">
                <a16:creationId xmlns:a16="http://schemas.microsoft.com/office/drawing/2014/main" id="{29C0E278-0510-D9C7-692E-E284F8DC3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4" y="554567"/>
            <a:ext cx="3278096" cy="1392766"/>
          </a:xfrm>
          <a:prstGeom prst="rect">
            <a:avLst/>
          </a:prstGeom>
        </p:spPr>
      </p:pic>
      <p:sp>
        <p:nvSpPr>
          <p:cNvPr id="9" name="Zástupný text 2">
            <a:extLst>
              <a:ext uri="{FF2B5EF4-FFF2-40B4-BE49-F238E27FC236}">
                <a16:creationId xmlns:a16="http://schemas.microsoft.com/office/drawing/2014/main" id="{26602370-F491-2BFB-3D57-79567B0740DF}"/>
              </a:ext>
            </a:extLst>
          </p:cNvPr>
          <p:cNvSpPr txBox="1">
            <a:spLocks/>
          </p:cNvSpPr>
          <p:nvPr/>
        </p:nvSpPr>
        <p:spPr>
          <a:xfrm>
            <a:off x="772584" y="4386832"/>
            <a:ext cx="7570278" cy="74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rgbClr val="0000D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Sára Cigánková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>
                <a:latin typeface="Arial"/>
              </a:rPr>
              <a:t>15.10.2024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4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65E92-BBF4-A063-6970-21371D4F3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mp&amp;#39;s partially built &amp;#39;big, beautiful wall&amp;#39; - POLITICO">
            <a:extLst>
              <a:ext uri="{FF2B5EF4-FFF2-40B4-BE49-F238E27FC236}">
                <a16:creationId xmlns:a16="http://schemas.microsoft.com/office/drawing/2014/main" id="{B1C8E264-DFA6-A999-2559-0F96A17A9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4" r="-1" b="-1"/>
          <a:stretch/>
        </p:blipFill>
        <p:spPr bwMode="auto">
          <a:xfrm>
            <a:off x="6189155" y="10"/>
            <a:ext cx="60028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26F0EDC-587A-83B0-A60E-D4058AE5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22" y="627017"/>
            <a:ext cx="5181508" cy="5830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What is behind the success of populism? </a:t>
            </a: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3BF54036-BD63-5434-C274-F9AAA3903375}"/>
              </a:ext>
            </a:extLst>
          </p:cNvPr>
          <p:cNvSpPr txBox="1">
            <a:spLocks/>
          </p:cNvSpPr>
          <p:nvPr/>
        </p:nvSpPr>
        <p:spPr>
          <a:xfrm>
            <a:off x="838198" y="1783227"/>
            <a:ext cx="4847129" cy="287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en-GB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25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mp&amp;#39;s partially built &amp;#39;big, beautiful wall&amp;#39; - POLITICO">
            <a:extLst>
              <a:ext uri="{FF2B5EF4-FFF2-40B4-BE49-F238E27FC236}">
                <a16:creationId xmlns:a16="http://schemas.microsoft.com/office/drawing/2014/main" id="{FAF409EE-6198-C048-A1EE-42088229A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4" r="-1" b="-1"/>
          <a:stretch/>
        </p:blipFill>
        <p:spPr bwMode="auto">
          <a:xfrm>
            <a:off x="6189155" y="10"/>
            <a:ext cx="60028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68AE2AE-8D3C-43B9-8D8A-1F58E7FB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22" y="627017"/>
            <a:ext cx="5181508" cy="5830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What is behind the success of populism? </a:t>
            </a: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91A88A83-1DD1-4AF5-9C0A-DBE5A64CA1DC}"/>
              </a:ext>
            </a:extLst>
          </p:cNvPr>
          <p:cNvSpPr txBox="1">
            <a:spLocks/>
          </p:cNvSpPr>
          <p:nvPr/>
        </p:nvSpPr>
        <p:spPr>
          <a:xfrm>
            <a:off x="838198" y="1783227"/>
            <a:ext cx="4847129" cy="287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Globalization and social-economic changes?</a:t>
            </a:r>
          </a:p>
          <a:p>
            <a:r>
              <a:rPr lang="en-US" sz="2800" dirty="0"/>
              <a:t>Immigration and cultural changes?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/>
              <a:t>Unemployment? </a:t>
            </a: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en-GB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B6DDE57-88C4-05C1-5424-0F29517B62D8}"/>
              </a:ext>
            </a:extLst>
          </p:cNvPr>
          <p:cNvSpPr txBox="1">
            <a:spLocks/>
          </p:cNvSpPr>
          <p:nvPr/>
        </p:nvSpPr>
        <p:spPr>
          <a:xfrm>
            <a:off x="343092" y="3438087"/>
            <a:ext cx="5837343" cy="2155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en-GB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20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47049-CAFC-9788-DE6F-39DCAD86A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mp&amp;#39;s partially built &amp;#39;big, beautiful wall&amp;#39; - POLITICO">
            <a:extLst>
              <a:ext uri="{FF2B5EF4-FFF2-40B4-BE49-F238E27FC236}">
                <a16:creationId xmlns:a16="http://schemas.microsoft.com/office/drawing/2014/main" id="{4F45C5F2-2C91-4E9B-1A01-5036BA1E3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4" r="-1" b="-1"/>
          <a:stretch/>
        </p:blipFill>
        <p:spPr bwMode="auto">
          <a:xfrm>
            <a:off x="6189155" y="10"/>
            <a:ext cx="60028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0B6E45E-AD3C-2A4A-6835-D3B89F7B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22" y="627017"/>
            <a:ext cx="5181508" cy="5830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What is behind the success of populism? </a:t>
            </a: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3C348E9-60CD-680E-EFEE-BE1E865E8C11}"/>
              </a:ext>
            </a:extLst>
          </p:cNvPr>
          <p:cNvSpPr txBox="1">
            <a:spLocks/>
          </p:cNvSpPr>
          <p:nvPr/>
        </p:nvSpPr>
        <p:spPr>
          <a:xfrm>
            <a:off x="838198" y="1783227"/>
            <a:ext cx="4847129" cy="287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Globalization and social-economic changes?</a:t>
            </a:r>
          </a:p>
          <a:p>
            <a:r>
              <a:rPr lang="en-US" sz="2800" dirty="0"/>
              <a:t>Immigration and cultural changes?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/>
              <a:t>Unemployment? </a:t>
            </a: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en-GB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F8C377E-1C2C-949F-30D6-0E92C4178310}"/>
              </a:ext>
            </a:extLst>
          </p:cNvPr>
          <p:cNvSpPr txBox="1">
            <a:spLocks/>
          </p:cNvSpPr>
          <p:nvPr/>
        </p:nvSpPr>
        <p:spPr>
          <a:xfrm>
            <a:off x="343092" y="3438087"/>
            <a:ext cx="5837343" cy="2155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&gt;&gt; </a:t>
            </a:r>
            <a:r>
              <a:rPr lang="en-US" sz="3000" dirty="0"/>
              <a:t>subjective „sense“ of perceptions of threat and  vulnerability, identity loss </a:t>
            </a: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en-GB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94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34BD9-268E-DA71-1C64-84EE6A98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1112"/>
            <a:ext cx="10515600" cy="58788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Emotions and affect as key motivators to support populist movements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8348CF8-A884-04B2-51BF-215EDC8D0A38}"/>
              </a:ext>
            </a:extLst>
          </p:cNvPr>
          <p:cNvSpPr txBox="1">
            <a:spLocks/>
          </p:cNvSpPr>
          <p:nvPr/>
        </p:nvSpPr>
        <p:spPr>
          <a:xfrm>
            <a:off x="838200" y="1395891"/>
            <a:ext cx="10515600" cy="44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dirty="0">
              <a:solidFill>
                <a:sysClr val="windowText" lastClr="000000"/>
              </a:solidFill>
              <a:latin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1502A6-F7F3-403A-747C-B416B8EDF398}"/>
              </a:ext>
            </a:extLst>
          </p:cNvPr>
          <p:cNvSpPr txBox="1"/>
          <p:nvPr/>
        </p:nvSpPr>
        <p:spPr>
          <a:xfrm>
            <a:off x="5274365" y="5683160"/>
            <a:ext cx="1130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How? </a:t>
            </a:r>
          </a:p>
        </p:txBody>
      </p:sp>
    </p:spTree>
    <p:extLst>
      <p:ext uri="{BB962C8B-B14F-4D97-AF65-F5344CB8AC3E}">
        <p14:creationId xmlns:p14="http://schemas.microsoft.com/office/powerpoint/2010/main" val="4272831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34BD9-268E-DA71-1C64-84EE6A98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53520"/>
            <a:ext cx="6330186" cy="293944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Populist political communication (in Wirz 2018)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8348CF8-A884-04B2-51BF-215EDC8D0A38}"/>
              </a:ext>
            </a:extLst>
          </p:cNvPr>
          <p:cNvSpPr txBox="1">
            <a:spLocks/>
          </p:cNvSpPr>
          <p:nvPr/>
        </p:nvSpPr>
        <p:spPr>
          <a:xfrm>
            <a:off x="762000" y="1417156"/>
            <a:ext cx="5758070" cy="4487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Reference to the monolithic group of people</a:t>
            </a:r>
          </a:p>
          <a:p>
            <a:pPr>
              <a:lnSpc>
                <a:spcPct val="110000"/>
              </a:lnSpc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Stressing the people’s virtues and achievements </a:t>
            </a:r>
          </a:p>
          <a:p>
            <a:pPr>
              <a:lnSpc>
                <a:spcPct val="110000"/>
              </a:lnSpc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Demonstrating closeness to the people demanding sovereignty for the people</a:t>
            </a:r>
            <a:br>
              <a:rPr lang="en-US" sz="2600" dirty="0">
                <a:solidFill>
                  <a:sysClr val="windowText" lastClr="000000"/>
                </a:solidFill>
                <a:latin typeface="Arial"/>
              </a:rPr>
            </a:b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Excluding and discrediting others </a:t>
            </a:r>
          </a:p>
          <a:p>
            <a:pPr>
              <a:lnSpc>
                <a:spcPct val="110000"/>
              </a:lnSpc>
              <a:defRPr/>
            </a:pPr>
            <a:r>
              <a:rPr lang="en-US" sz="2600" b="1" dirty="0">
                <a:solidFill>
                  <a:sysClr val="windowText" lastClr="000000"/>
                </a:solidFill>
                <a:latin typeface="Arial"/>
              </a:rPr>
              <a:t>Blaming the elite </a:t>
            </a:r>
          </a:p>
          <a:p>
            <a:pPr>
              <a:lnSpc>
                <a:spcPct val="110000"/>
              </a:lnSpc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Denying sovereignty to the elite </a:t>
            </a:r>
          </a:p>
          <a:p>
            <a:pPr>
              <a:lnSpc>
                <a:spcPct val="110000"/>
              </a:lnSpc>
              <a:defRPr/>
            </a:pPr>
            <a:r>
              <a:rPr lang="en-US" sz="2600" b="1" dirty="0">
                <a:solidFill>
                  <a:sysClr val="windowText" lastClr="000000"/>
                </a:solidFill>
                <a:latin typeface="Arial"/>
              </a:rPr>
              <a:t>Emphasis on the crisis</a:t>
            </a:r>
          </a:p>
          <a:p>
            <a:pPr>
              <a:lnSpc>
                <a:spcPct val="110000"/>
              </a:lnSpc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Emotions as ”</a:t>
            </a:r>
            <a:r>
              <a:rPr lang="en-US" sz="2600" b="1" dirty="0">
                <a:solidFill>
                  <a:sysClr val="windowText" lastClr="000000"/>
                </a:solidFill>
                <a:latin typeface="Arial"/>
              </a:rPr>
              <a:t>secret ingredient”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" name="Picture 2" descr="Erneuter Wirbel um AfD-Wahlplakate | International | Bote der Urschweiz">
            <a:extLst>
              <a:ext uri="{FF2B5EF4-FFF2-40B4-BE49-F238E27FC236}">
                <a16:creationId xmlns:a16="http://schemas.microsoft.com/office/drawing/2014/main" id="{2ABEBE13-B173-911A-16D7-F3327242E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r="28570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46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34BD9-268E-DA71-1C64-84EE6A98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32" y="641445"/>
            <a:ext cx="6926533" cy="587888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Emotionalized political communication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8348CF8-A884-04B2-51BF-215EDC8D0A38}"/>
              </a:ext>
            </a:extLst>
          </p:cNvPr>
          <p:cNvSpPr txBox="1">
            <a:spLocks/>
          </p:cNvSpPr>
          <p:nvPr/>
        </p:nvSpPr>
        <p:spPr>
          <a:xfrm>
            <a:off x="761999" y="1417156"/>
            <a:ext cx="6076123" cy="4487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attachment to local identities still play important role in  political life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Intuitive  work with emotions rather than with rational facts: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Emotions play a central role in the rhetoric of (right-wing) populist parties.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 P. appeal is far more urgent and attractive to voters precisely because of emotions such as anxiety, fear, desire, or hope (Solomon 2013)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 Impression of identification with the candidate or political party.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" name="Picture 2" descr="Nationalism and Right-Wing Populism across Europe. A brief overview">
            <a:extLst>
              <a:ext uri="{FF2B5EF4-FFF2-40B4-BE49-F238E27FC236}">
                <a16:creationId xmlns:a16="http://schemas.microsoft.com/office/drawing/2014/main" id="{4D2B9D39-EF4E-1E76-98B8-1DA9C3266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r="15710" b="-1"/>
          <a:stretch/>
        </p:blipFill>
        <p:spPr bwMode="auto">
          <a:xfrm>
            <a:off x="7017025" y="10"/>
            <a:ext cx="51749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ED21B563-26AC-468F-82B6-219A75C67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A4FC8-42EA-9367-E9C2-A22CABDF1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016" y="697773"/>
            <a:ext cx="5853106" cy="511494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cs-CZ" sz="3300" b="1" dirty="0" err="1">
                <a:solidFill>
                  <a:srgbClr val="0000DC"/>
                </a:solidFill>
                <a:latin typeface="Arial"/>
              </a:rPr>
              <a:t>Emotionalized</a:t>
            </a:r>
            <a:r>
              <a:rPr lang="cs-CZ" sz="3300" b="1" dirty="0">
                <a:solidFill>
                  <a:srgbClr val="0000DC"/>
                </a:solidFill>
                <a:latin typeface="Arial"/>
              </a:rPr>
              <a:t> </a:t>
            </a:r>
            <a:r>
              <a:rPr lang="cs-CZ" sz="3300" b="1" dirty="0" err="1">
                <a:solidFill>
                  <a:srgbClr val="0000DC"/>
                </a:solidFill>
                <a:latin typeface="Arial"/>
              </a:rPr>
              <a:t>blame</a:t>
            </a:r>
            <a:r>
              <a:rPr lang="cs-CZ" sz="3300" b="1" dirty="0">
                <a:solidFill>
                  <a:srgbClr val="0000DC"/>
                </a:solidFill>
                <a:latin typeface="Arial"/>
              </a:rPr>
              <a:t> </a:t>
            </a:r>
            <a:r>
              <a:rPr lang="cs-CZ" sz="3300" b="1" dirty="0" err="1">
                <a:solidFill>
                  <a:srgbClr val="0000DC"/>
                </a:solidFill>
                <a:latin typeface="Arial"/>
              </a:rPr>
              <a:t>attribution</a:t>
            </a:r>
            <a:r>
              <a:rPr lang="cs-CZ" sz="3300" b="1" dirty="0">
                <a:solidFill>
                  <a:srgbClr val="0000DC"/>
                </a:solidFill>
                <a:latin typeface="Arial"/>
              </a:rPr>
              <a:t>  (</a:t>
            </a:r>
            <a:r>
              <a:rPr lang="cs-CZ" sz="3300" b="1" dirty="0" err="1">
                <a:solidFill>
                  <a:srgbClr val="0000DC"/>
                </a:solidFill>
                <a:latin typeface="Arial"/>
              </a:rPr>
              <a:t>Hameleers</a:t>
            </a:r>
            <a:r>
              <a:rPr lang="cs-CZ" sz="3300" b="1" dirty="0">
                <a:solidFill>
                  <a:srgbClr val="0000DC"/>
                </a:solidFill>
                <a:latin typeface="Arial"/>
              </a:rPr>
              <a:t> et al., 2017, 2018)</a:t>
            </a:r>
            <a:endParaRPr lang="en-US" sz="3300" b="1" dirty="0">
              <a:solidFill>
                <a:srgbClr val="0000DC"/>
              </a:solidFill>
              <a:latin typeface="Arial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2A95C00-ABBF-86D6-8EAD-E7CB8410003D}"/>
              </a:ext>
            </a:extLst>
          </p:cNvPr>
          <p:cNvSpPr txBox="1">
            <a:spLocks/>
          </p:cNvSpPr>
          <p:nvPr/>
        </p:nvSpPr>
        <p:spPr>
          <a:xfrm>
            <a:off x="761999" y="1417156"/>
            <a:ext cx="6076123" cy="44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populist messages are</a:t>
            </a:r>
            <a:r>
              <a:rPr lang="cs-CZ" sz="2400" dirty="0"/>
              <a:t> </a:t>
            </a:r>
            <a:r>
              <a:rPr lang="cs-CZ" sz="2400" dirty="0" err="1"/>
              <a:t>often</a:t>
            </a:r>
            <a:r>
              <a:rPr lang="en-US" sz="2400" dirty="0"/>
              <a:t> characterized by assigning blame to elites in an emotionalized </a:t>
            </a:r>
            <a:r>
              <a:rPr lang="en-US" sz="2400" dirty="0" err="1"/>
              <a:t>wa</a:t>
            </a:r>
            <a:r>
              <a:rPr lang="cs-CZ" sz="2400" dirty="0" err="1"/>
              <a:t>y</a:t>
            </a:r>
            <a:endParaRPr lang="cs-CZ" sz="2400" dirty="0"/>
          </a:p>
          <a:p>
            <a:r>
              <a:rPr lang="en-US" sz="2400" dirty="0"/>
              <a:t>emotionalized blame attributions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en-US" sz="2400" dirty="0"/>
              <a:t> influence </a:t>
            </a:r>
            <a:r>
              <a:rPr lang="en-US" sz="2400" dirty="0">
                <a:highlight>
                  <a:srgbClr val="FFFF00"/>
                </a:highlight>
              </a:rPr>
              <a:t>blame perceptions and populist attitudes.</a:t>
            </a:r>
            <a:endParaRPr lang="cs-CZ" sz="2400" dirty="0">
              <a:highlight>
                <a:srgbClr val="FFFF00"/>
              </a:highlight>
            </a:endParaRPr>
          </a:p>
          <a:p>
            <a:r>
              <a:rPr lang="cs-CZ" sz="2400" dirty="0" err="1"/>
              <a:t>Highly</a:t>
            </a:r>
            <a:r>
              <a:rPr lang="cs-CZ" sz="2400" dirty="0"/>
              <a:t> </a:t>
            </a:r>
            <a:r>
              <a:rPr lang="cs-CZ" sz="2400" dirty="0" err="1"/>
              <a:t>emotionalizet</a:t>
            </a:r>
            <a:r>
              <a:rPr lang="cs-CZ" sz="2400" dirty="0"/>
              <a:t> </a:t>
            </a:r>
            <a:r>
              <a:rPr lang="cs-CZ" sz="2400" dirty="0" err="1"/>
              <a:t>blame</a:t>
            </a:r>
            <a:r>
              <a:rPr lang="cs-CZ" sz="2400" dirty="0"/>
              <a:t> </a:t>
            </a:r>
            <a:r>
              <a:rPr lang="en-US" sz="2400" dirty="0" err="1"/>
              <a:t>attribut</a:t>
            </a:r>
            <a:r>
              <a:rPr lang="cs-CZ" sz="2400" dirty="0"/>
              <a:t>ion: </a:t>
            </a:r>
            <a:r>
              <a:rPr lang="en-US" sz="2400" dirty="0"/>
              <a:t>anger and fear toward threatening political elites</a:t>
            </a:r>
            <a:endParaRPr lang="en-US" sz="2400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9" name="Picture 2" descr="7 Consequences of Blaming Others for How We Manage Anger | Psychology Today">
            <a:extLst>
              <a:ext uri="{FF2B5EF4-FFF2-40B4-BE49-F238E27FC236}">
                <a16:creationId xmlns:a16="http://schemas.microsoft.com/office/drawing/2014/main" id="{06FCF2F8-D459-3C41-E357-37AF42E5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9" y="0"/>
            <a:ext cx="5169601" cy="270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58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8348CF8-A884-04B2-51BF-215EDC8D0A38}"/>
              </a:ext>
            </a:extLst>
          </p:cNvPr>
          <p:cNvSpPr txBox="1">
            <a:spLocks/>
          </p:cNvSpPr>
          <p:nvPr/>
        </p:nvSpPr>
        <p:spPr>
          <a:xfrm>
            <a:off x="762000" y="1417156"/>
            <a:ext cx="10515600" cy="44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F686B46-EA74-8D5E-8979-1467C9A0409B}"/>
              </a:ext>
            </a:extLst>
          </p:cNvPr>
          <p:cNvSpPr txBox="1">
            <a:spLocks/>
          </p:cNvSpPr>
          <p:nvPr/>
        </p:nvSpPr>
        <p:spPr>
          <a:xfrm>
            <a:off x="477079" y="1712063"/>
            <a:ext cx="11384722" cy="372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cs-CZ" sz="2400" dirty="0" err="1">
                <a:solidFill>
                  <a:srgbClr val="333333"/>
                </a:solidFill>
                <a:latin typeface="Open Sans" panose="020B0606030504020204" pitchFamily="34" charset="0"/>
              </a:rPr>
              <a:t>populist</a:t>
            </a:r>
            <a:r>
              <a:rPr lang="cs-CZ" sz="2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Open Sans" panose="020B0606030504020204" pitchFamily="34" charset="0"/>
              </a:rPr>
              <a:t>communication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“</a:t>
            </a:r>
            <a:r>
              <a:rPr lang="en-US" sz="24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emphasises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agitation, spectacular acts, exaggeration, calculated provocations, and the intended breech of political and socio-cultural taboos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” (Heinisch </a:t>
            </a:r>
            <a:r>
              <a:rPr lang="en-US" sz="2400" b="0" i="0" u="none" strike="noStrike" dirty="0"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2003</a:t>
            </a:r>
            <a:r>
              <a:rPr lang="cs-CZ" sz="2400" u="none" strike="noStrike" dirty="0">
                <a:solidFill>
                  <a:srgbClr val="333333"/>
                </a:solidFill>
                <a:latin typeface="Open Sans" panose="020B0606030504020204" pitchFamily="34" charset="0"/>
              </a:rPr>
              <a:t>,94) &gt;&gt; </a:t>
            </a:r>
            <a:r>
              <a:rPr lang="cs-CZ" sz="2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communication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based on provocations, offensive language, aggressiveness, and negative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emotionalit</a:t>
            </a:r>
            <a:r>
              <a:rPr lang="cs-CZ" sz="2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</a:t>
            </a:r>
            <a:endParaRPr lang="cs-CZ" sz="24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cs-CZ" sz="2400" dirty="0" err="1">
                <a:solidFill>
                  <a:srgbClr val="FF0000"/>
                </a:solidFill>
                <a:latin typeface="Open Sans" panose="020B0606030504020204" pitchFamily="34" charset="0"/>
              </a:rPr>
              <a:t>Examples</a:t>
            </a:r>
            <a:r>
              <a:rPr lang="cs-CZ" sz="2400" dirty="0">
                <a:solidFill>
                  <a:srgbClr val="FF0000"/>
                </a:solidFill>
                <a:latin typeface="Open Sans" panose="020B0606030504020204" pitchFamily="34" charset="0"/>
              </a:rPr>
              <a:t>?? </a:t>
            </a:r>
            <a:endParaRPr lang="cs-CZ" sz="2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62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galerie: Zahájení horké fáze kampaně ODS před senátními a krajskými  volbami">
            <a:extLst>
              <a:ext uri="{FF2B5EF4-FFF2-40B4-BE49-F238E27FC236}">
                <a16:creationId xmlns:a16="http://schemas.microsoft.com/office/drawing/2014/main" id="{31034D3D-D74F-A361-CFD7-C010144F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48773"/>
            <a:ext cx="4926060" cy="49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licie zahájila řízení proti kampani SPD, důvodem je „chirurg“ z dovozu -  iDNES.cz">
            <a:extLst>
              <a:ext uri="{FF2B5EF4-FFF2-40B4-BE49-F238E27FC236}">
                <a16:creationId xmlns:a16="http://schemas.microsoft.com/office/drawing/2014/main" id="{6C91A6D5-7E0E-076B-90BA-B30720BF2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148773"/>
            <a:ext cx="4931775" cy="49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6E7D7A47-246B-64D9-0181-D831F8F7556B}"/>
              </a:ext>
            </a:extLst>
          </p:cNvPr>
          <p:cNvSpPr txBox="1">
            <a:spLocks/>
          </p:cNvSpPr>
          <p:nvPr/>
        </p:nvSpPr>
        <p:spPr>
          <a:xfrm>
            <a:off x="643467" y="201893"/>
            <a:ext cx="6926533" cy="58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SPD AI generated campaign </a:t>
            </a:r>
          </a:p>
        </p:txBody>
      </p:sp>
    </p:spTree>
    <p:extLst>
      <p:ext uri="{BB962C8B-B14F-4D97-AF65-F5344CB8AC3E}">
        <p14:creationId xmlns:p14="http://schemas.microsoft.com/office/powerpoint/2010/main" val="431985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A53351B-49F0-D494-BEE2-CA71E5391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5F72C-3E6B-8103-139E-4B3B80EC1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016" y="697773"/>
            <a:ext cx="8735454" cy="511494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cs-CZ" sz="3300" b="1" dirty="0" err="1">
                <a:solidFill>
                  <a:srgbClr val="0000DC"/>
                </a:solidFill>
                <a:latin typeface="Arial"/>
              </a:rPr>
              <a:t>Emotionality</a:t>
            </a:r>
            <a:r>
              <a:rPr lang="cs-CZ" sz="3300" b="1" dirty="0">
                <a:solidFill>
                  <a:srgbClr val="0000DC"/>
                </a:solidFill>
                <a:latin typeface="Arial"/>
              </a:rPr>
              <a:t> </a:t>
            </a:r>
            <a:r>
              <a:rPr lang="cs-CZ" sz="3300" b="1" dirty="0" err="1">
                <a:solidFill>
                  <a:srgbClr val="0000DC"/>
                </a:solidFill>
                <a:latin typeface="Arial"/>
              </a:rPr>
              <a:t>of</a:t>
            </a:r>
            <a:r>
              <a:rPr lang="cs-CZ" sz="3300" b="1" dirty="0">
                <a:solidFill>
                  <a:srgbClr val="0000DC"/>
                </a:solidFill>
                <a:latin typeface="Arial"/>
              </a:rPr>
              <a:t> </a:t>
            </a:r>
            <a:r>
              <a:rPr lang="cs-CZ" sz="3300" b="1" dirty="0" err="1">
                <a:solidFill>
                  <a:srgbClr val="0000DC"/>
                </a:solidFill>
                <a:latin typeface="Arial"/>
              </a:rPr>
              <a:t>populist</a:t>
            </a:r>
            <a:r>
              <a:rPr lang="cs-CZ" sz="3300" b="1" dirty="0">
                <a:solidFill>
                  <a:srgbClr val="0000DC"/>
                </a:solidFill>
                <a:latin typeface="Arial"/>
              </a:rPr>
              <a:t> </a:t>
            </a:r>
            <a:r>
              <a:rPr lang="cs-CZ" sz="3300" b="1" dirty="0" err="1">
                <a:solidFill>
                  <a:srgbClr val="0000DC"/>
                </a:solidFill>
                <a:latin typeface="Arial"/>
              </a:rPr>
              <a:t>communication</a:t>
            </a:r>
            <a:endParaRPr lang="en-US" sz="3300" b="1" dirty="0">
              <a:solidFill>
                <a:srgbClr val="0000DC"/>
              </a:solidFill>
              <a:latin typeface="Arial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59D8A0C-8A01-B17F-32C2-60BFC1E9BFCC}"/>
              </a:ext>
            </a:extLst>
          </p:cNvPr>
          <p:cNvSpPr txBox="1">
            <a:spLocks/>
          </p:cNvSpPr>
          <p:nvPr/>
        </p:nvSpPr>
        <p:spPr>
          <a:xfrm>
            <a:off x="761999" y="1417156"/>
            <a:ext cx="10111410" cy="44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200" dirty="0">
              <a:solidFill>
                <a:sysClr val="windowText" lastClr="000000"/>
              </a:solidFill>
              <a:latin typeface="Arial"/>
            </a:endParaRPr>
          </a:p>
          <a:p>
            <a:pPr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Arial"/>
              </a:rPr>
              <a:t>the instrumentalization of emotions in society by populists as one of the key driving mechanisms behind the success of populist political parties </a:t>
            </a:r>
          </a:p>
          <a:p>
            <a:pPr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Arial"/>
              </a:rPr>
              <a:t>populist parties use significantly more negative emotional appeals: anger, fear, disgust, sadness)</a:t>
            </a:r>
          </a:p>
          <a:p>
            <a:pPr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Arial"/>
              </a:rPr>
              <a:t>less positive emotional appeals (joy, enthusiasm, pride, hope) than mainstream parties</a:t>
            </a:r>
            <a:r>
              <a:rPr lang="cs-CZ" sz="2200" dirty="0">
                <a:solidFill>
                  <a:sysClr val="windowText" lastClr="000000"/>
                </a:solidFill>
                <a:latin typeface="Arial"/>
              </a:rPr>
              <a:t> </a:t>
            </a:r>
          </a:p>
          <a:p>
            <a:pPr>
              <a:defRPr/>
            </a:pPr>
            <a:r>
              <a:rPr lang="cs-CZ" sz="22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2200" dirty="0">
                <a:solidFill>
                  <a:sysClr val="windowText" lastClr="000000"/>
                </a:solidFill>
                <a:latin typeface="Arial"/>
              </a:rPr>
              <a:t>populist campaigns are 15% more negative and contain 11% of more character attacks and 8%  more fear messages than campaigns of non-populist candidates</a:t>
            </a:r>
            <a:r>
              <a:rPr lang="cs-CZ" sz="2200" dirty="0">
                <a:solidFill>
                  <a:sysClr val="windowText" lastClr="000000"/>
                </a:solidFill>
                <a:latin typeface="Arial"/>
              </a:rPr>
              <a:t> (</a:t>
            </a:r>
            <a:r>
              <a:rPr lang="cs-CZ" sz="2200" dirty="0" err="1">
                <a:solidFill>
                  <a:sysClr val="windowText" lastClr="000000"/>
                </a:solidFill>
                <a:latin typeface="Arial"/>
              </a:rPr>
              <a:t>Nai</a:t>
            </a:r>
            <a:r>
              <a:rPr lang="cs-CZ" sz="2200" dirty="0">
                <a:solidFill>
                  <a:sysClr val="windowText" lastClr="000000"/>
                </a:solidFill>
                <a:latin typeface="Arial"/>
              </a:rPr>
              <a:t> 2021)</a:t>
            </a: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111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34BD9-268E-DA71-1C64-84EE6A98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32" y="641445"/>
            <a:ext cx="9144000" cy="58788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Summary: populist communication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58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F7ADBA4-37AB-4176-1C83-FC7041CCFD06}"/>
              </a:ext>
            </a:extLst>
          </p:cNvPr>
          <p:cNvSpPr txBox="1">
            <a:spLocks/>
          </p:cNvSpPr>
          <p:nvPr/>
        </p:nvSpPr>
        <p:spPr>
          <a:xfrm>
            <a:off x="2873449" y="2688906"/>
            <a:ext cx="6926533" cy="58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What emotions? With what effect? </a:t>
            </a:r>
          </a:p>
        </p:txBody>
      </p:sp>
    </p:spTree>
    <p:extLst>
      <p:ext uri="{BB962C8B-B14F-4D97-AF65-F5344CB8AC3E}">
        <p14:creationId xmlns:p14="http://schemas.microsoft.com/office/powerpoint/2010/main" val="340973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Mystery of the Nation of Immigrants Who Fear Foreigners">
            <a:extLst>
              <a:ext uri="{FF2B5EF4-FFF2-40B4-BE49-F238E27FC236}">
                <a16:creationId xmlns:a16="http://schemas.microsoft.com/office/drawing/2014/main" id="{DBE3A50C-0FD6-AD47-B6D1-9CD685E13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-1" r="23456" b="-1"/>
          <a:stretch/>
        </p:blipFill>
        <p:spPr bwMode="auto">
          <a:xfrm>
            <a:off x="7552267" y="10"/>
            <a:ext cx="4639732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1CBA857-0C36-0D19-82E2-66F2B16AA4A2}"/>
              </a:ext>
            </a:extLst>
          </p:cNvPr>
          <p:cNvSpPr txBox="1">
            <a:spLocks/>
          </p:cNvSpPr>
          <p:nvPr/>
        </p:nvSpPr>
        <p:spPr>
          <a:xfrm>
            <a:off x="625734" y="728912"/>
            <a:ext cx="6926533" cy="58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Negative emotions 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E5DA5717-C3DF-F678-23D3-8561B7CDF058}"/>
              </a:ext>
            </a:extLst>
          </p:cNvPr>
          <p:cNvSpPr txBox="1">
            <a:spLocks/>
          </p:cNvSpPr>
          <p:nvPr/>
        </p:nvSpPr>
        <p:spPr>
          <a:xfrm>
            <a:off x="625733" y="1843738"/>
            <a:ext cx="6926533" cy="4285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Arial"/>
              </a:rPr>
              <a:t>populist parties use significantly more negative emotional appeals: anger and fear</a:t>
            </a:r>
          </a:p>
          <a:p>
            <a:pPr marL="0" indent="0">
              <a:buNone/>
              <a:defRPr/>
            </a:pPr>
            <a:r>
              <a:rPr lang="en-US" sz="2400" dirty="0"/>
              <a:t>Populists are often outside of the political establishment; they identity and image is rooted in “anti-attitude”:</a:t>
            </a:r>
          </a:p>
          <a:p>
            <a:pPr>
              <a:defRPr/>
            </a:pPr>
            <a:r>
              <a:rPr lang="en-US" sz="2400" dirty="0"/>
              <a:t> ANGER and RESSENTMENT as emotion of protest moral disagreement and blame: anti-elitism and easy solutions</a:t>
            </a:r>
          </a:p>
          <a:p>
            <a:pPr marL="0" indent="0">
              <a:buNone/>
              <a:defRPr/>
            </a:pPr>
            <a:r>
              <a:rPr lang="cs-CZ" sz="2400" dirty="0"/>
              <a:t>Ex.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en-US" sz="2400" dirty="0"/>
              <a:t>Parisian terror attacks anger </a:t>
            </a:r>
            <a:r>
              <a:rPr lang="cs-CZ" sz="2400" dirty="0" err="1"/>
              <a:t>was</a:t>
            </a:r>
            <a:r>
              <a:rPr lang="en-US" sz="2400" dirty="0"/>
              <a:t> associated with voting for the French far-right party Front National</a:t>
            </a:r>
            <a:r>
              <a:rPr lang="cs-CZ" sz="2400" dirty="0"/>
              <a:t> </a:t>
            </a:r>
            <a:r>
              <a:rPr lang="cs-CZ" sz="1800" dirty="0">
                <a:solidFill>
                  <a:srgbClr val="333333"/>
                </a:solidFill>
                <a:latin typeface="Open Sans" panose="020B0606030504020204" pitchFamily="34" charset="0"/>
              </a:rPr>
              <a:t>(</a:t>
            </a:r>
            <a:r>
              <a:rPr lang="cs-CZ" sz="1800" dirty="0" err="1">
                <a:solidFill>
                  <a:srgbClr val="333333"/>
                </a:solidFill>
                <a:latin typeface="Open Sans" panose="020B0606030504020204" pitchFamily="34" charset="0"/>
              </a:rPr>
              <a:t>Vasilopoulos</a:t>
            </a:r>
            <a:r>
              <a:rPr lang="cs-CZ" sz="1800" dirty="0">
                <a:solidFill>
                  <a:srgbClr val="333333"/>
                </a:solidFill>
                <a:latin typeface="Open Sans" panose="020B0606030504020204" pitchFamily="34" charset="0"/>
              </a:rPr>
              <a:t>, Marcus, Valentino, et al. 2018) </a:t>
            </a:r>
            <a:r>
              <a:rPr lang="en-US" sz="1800" dirty="0">
                <a:solidFill>
                  <a:srgbClr val="333333"/>
                </a:solidFill>
                <a:latin typeface="Open Sans" panose="020B0606030504020204" pitchFamily="34" charset="0"/>
              </a:rPr>
              <a:t>. 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FEAR and ANXIETY: from information seeking and less tolerance to acceptance of conservative ideology:</a:t>
            </a:r>
            <a:r>
              <a:rPr lang="cs-CZ" sz="2400" dirty="0"/>
              <a:t> </a:t>
            </a:r>
            <a:r>
              <a:rPr lang="en-US" sz="2400" dirty="0"/>
              <a:t>repressive politics, patriotism, increased support for the head of state, resistance to an "unconventional" lifestyle, and support for protectionist policies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Ex: </a:t>
            </a:r>
            <a:r>
              <a:rPr lang="cs-CZ" sz="1800" dirty="0">
                <a:solidFill>
                  <a:srgbClr val="333333"/>
                </a:solidFill>
                <a:latin typeface="Open Sans" panose="020B0606030504020204" pitchFamily="34" charset="0"/>
              </a:rPr>
              <a:t>(</a:t>
            </a:r>
            <a:r>
              <a:rPr lang="cs-CZ" sz="1800" dirty="0" err="1">
                <a:solidFill>
                  <a:srgbClr val="333333"/>
                </a:solidFill>
                <a:latin typeface="Open Sans" panose="020B0606030504020204" pitchFamily="34" charset="0"/>
              </a:rPr>
              <a:t>The</a:t>
            </a:r>
            <a:r>
              <a:rPr lang="cs-CZ" sz="1800" dirty="0">
                <a:solidFill>
                  <a:srgbClr val="333333"/>
                </a:solidFill>
                <a:latin typeface="Open Sans" panose="020B0606030504020204" pitchFamily="34" charset="0"/>
              </a:rPr>
              <a:t> case </a:t>
            </a:r>
            <a:r>
              <a:rPr lang="cs-CZ" sz="1800" dirty="0" err="1">
                <a:solidFill>
                  <a:srgbClr val="333333"/>
                </a:solidFill>
                <a:latin typeface="Open Sans" panose="020B0606030504020204" pitchFamily="34" charset="0"/>
              </a:rPr>
              <a:t>of</a:t>
            </a:r>
            <a:r>
              <a:rPr lang="cs-CZ" sz="18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 err="1">
                <a:solidFill>
                  <a:srgbClr val="333333"/>
                </a:solidFill>
                <a:latin typeface="Open Sans" panose="020B0606030504020204" pitchFamily="34" charset="0"/>
              </a:rPr>
              <a:t>Parisien</a:t>
            </a:r>
            <a:r>
              <a:rPr lang="cs-CZ" sz="18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 err="1">
                <a:solidFill>
                  <a:srgbClr val="333333"/>
                </a:solidFill>
                <a:latin typeface="Open Sans" panose="020B0606030504020204" pitchFamily="34" charset="0"/>
              </a:rPr>
              <a:t>atacs</a:t>
            </a:r>
            <a:r>
              <a:rPr lang="cs-CZ" sz="1800" dirty="0">
                <a:solidFill>
                  <a:srgbClr val="333333"/>
                </a:solidFill>
                <a:latin typeface="Open Sans" panose="020B0606030504020204" pitchFamily="34" charset="0"/>
              </a:rPr>
              <a:t>) </a:t>
            </a:r>
            <a:r>
              <a:rPr lang="cs-CZ" sz="1800" dirty="0" err="1">
                <a:solidFill>
                  <a:srgbClr val="333333"/>
                </a:solidFill>
                <a:latin typeface="Open Sans" panose="020B0606030504020204" pitchFamily="34" charset="0"/>
              </a:rPr>
              <a:t>Fear</a:t>
            </a:r>
            <a:r>
              <a:rPr lang="cs-CZ" sz="18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Open Sans" panose="020B0606030504020204" pitchFamily="34" charset="0"/>
              </a:rPr>
              <a:t>significantly increase authoritarian policy preferences—yet, among left-wing individuals (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 pitchFamily="34" charset="0"/>
              </a:rPr>
              <a:t>Vasilopoulos</a:t>
            </a:r>
            <a:r>
              <a:rPr lang="en-US" sz="1800" dirty="0">
                <a:solidFill>
                  <a:srgbClr val="333333"/>
                </a:solidFill>
                <a:latin typeface="Open Sans" panose="020B0606030504020204" pitchFamily="34" charset="0"/>
              </a:rPr>
              <a:t>, Marcus, &amp; Foucault, </a:t>
            </a:r>
            <a:r>
              <a:rPr lang="en-US" sz="1800" dirty="0">
                <a:solidFill>
                  <a:srgbClr val="333333"/>
                </a:solidFill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</a:t>
            </a:r>
            <a:r>
              <a:rPr lang="en-US" sz="1800" dirty="0">
                <a:solidFill>
                  <a:srgbClr val="333333"/>
                </a:solidFill>
                <a:latin typeface="Open Sans" panose="020B0606030504020204" pitchFamily="34" charset="0"/>
              </a:rPr>
              <a:t>).</a:t>
            </a:r>
            <a:r>
              <a:rPr lang="cs-CZ" sz="1600" dirty="0">
                <a:solidFill>
                  <a:srgbClr val="1C1D1E"/>
                </a:solidFill>
                <a:latin typeface="Open Sans" panose="020B0606030504020204" pitchFamily="34" charset="0"/>
              </a:rPr>
              <a:t> +</a:t>
            </a:r>
            <a:r>
              <a:rPr lang="en-US" sz="16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dirty="0">
                <a:solidFill>
                  <a:srgbClr val="333333"/>
                </a:solidFill>
                <a:latin typeface="Open Sans" panose="020B0606030504020204" pitchFamily="34" charset="0"/>
              </a:rPr>
              <a:t>A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 pitchFamily="34" charset="0"/>
              </a:rPr>
              <a:t>nxiety</a:t>
            </a:r>
            <a:r>
              <a:rPr lang="en-US" sz="1800" dirty="0">
                <a:solidFill>
                  <a:srgbClr val="333333"/>
                </a:solidFill>
                <a:latin typeface="Open Sans" panose="020B0606030504020204" pitchFamily="34" charset="0"/>
              </a:rPr>
              <a:t> has been found to cause conspiracy thinking about minorities and to make individuals more likely to </a:t>
            </a:r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search for, remember, and agree with threatening pieces of news about immigrant</a:t>
            </a:r>
            <a:r>
              <a:rPr lang="cs-CZ" sz="18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 pitchFamily="34" charset="0"/>
              </a:rPr>
              <a:t>Grzesiak</a:t>
            </a:r>
            <a:r>
              <a:rPr lang="en-US" sz="1800" dirty="0">
                <a:solidFill>
                  <a:srgbClr val="333333"/>
                </a:solidFill>
                <a:latin typeface="Open Sans" panose="020B0606030504020204" pitchFamily="34" charset="0"/>
              </a:rPr>
              <a:t>-Feldman, 2013) </a:t>
            </a: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013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FD5E-4C7A-DB52-D8FD-EE116C33F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Mystery of the Nation of Immigrants Who Fear Foreigners">
            <a:extLst>
              <a:ext uri="{FF2B5EF4-FFF2-40B4-BE49-F238E27FC236}">
                <a16:creationId xmlns:a16="http://schemas.microsoft.com/office/drawing/2014/main" id="{9BECB8D5-5BE5-3EBA-8D71-F8CE71C91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-1" r="23456" b="-1"/>
          <a:stretch/>
        </p:blipFill>
        <p:spPr bwMode="auto">
          <a:xfrm>
            <a:off x="7552267" y="10"/>
            <a:ext cx="4639732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95E282-062D-DA7E-FC07-0A9091F81F26}"/>
              </a:ext>
            </a:extLst>
          </p:cNvPr>
          <p:cNvSpPr txBox="1">
            <a:spLocks/>
          </p:cNvSpPr>
          <p:nvPr/>
        </p:nvSpPr>
        <p:spPr>
          <a:xfrm>
            <a:off x="625734" y="728912"/>
            <a:ext cx="6926533" cy="64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Positive emotions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080A08C-2DEC-44BA-684E-BCB03292AA7E}"/>
              </a:ext>
            </a:extLst>
          </p:cNvPr>
          <p:cNvSpPr txBox="1">
            <a:spLocks/>
          </p:cNvSpPr>
          <p:nvPr/>
        </p:nvSpPr>
        <p:spPr>
          <a:xfrm>
            <a:off x="625733" y="1843738"/>
            <a:ext cx="6926533" cy="428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Populist as part of the “People”, protectors and saviors</a:t>
            </a:r>
          </a:p>
          <a:p>
            <a:pPr>
              <a:defRPr/>
            </a:pPr>
            <a:r>
              <a:rPr lang="en-US" sz="2400" dirty="0"/>
              <a:t>Enthusiasm, joy, pride: emotions of certainty. </a:t>
            </a:r>
          </a:p>
          <a:p>
            <a:pPr>
              <a:defRPr/>
            </a:pPr>
            <a:r>
              <a:rPr lang="en-US" sz="2400" dirty="0"/>
              <a:t>Associated to qualities of the people, nationalism or achievements of the candidate</a:t>
            </a:r>
          </a:p>
          <a:p>
            <a:pPr>
              <a:defRPr/>
            </a:pPr>
            <a:r>
              <a:rPr lang="en-US" sz="2400" dirty="0"/>
              <a:t> Hope: emotion oriented toward future. Connected to uncertainty &gt; increasing interest in communicated issues</a:t>
            </a:r>
          </a:p>
          <a:p>
            <a:pPr>
              <a:defRPr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28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6D435-5C84-0540-9C84-B7C443F2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literature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152406-D3EC-514E-9602-34C7C074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>
                <a:latin typeface="+mj-lt"/>
                <a:ea typeface="+mj-ea"/>
                <a:cs typeface="+mj-cs"/>
              </a:rPr>
              <a:t>Widmann</a:t>
            </a:r>
            <a:r>
              <a:rPr lang="en-US" sz="1800" b="1" dirty="0">
                <a:latin typeface="+mj-lt"/>
                <a:ea typeface="+mj-ea"/>
                <a:cs typeface="+mj-cs"/>
              </a:rPr>
              <a:t>, Tobias. 2021. „How Emotional Are Populists Really? Factors Explaining Emotional Appeals in the Communication of Political Parties". Political Psychology 42 (1): 163–81. </a:t>
            </a:r>
            <a:r>
              <a:rPr lang="en-US" sz="1800" b="1" dirty="0">
                <a:latin typeface="+mj-lt"/>
                <a:ea typeface="+mj-ea"/>
                <a:cs typeface="+mj-cs"/>
                <a:hlinkClick r:id="rId3"/>
              </a:rPr>
              <a:t>https://onlinelibrary.wiley.com/doi/epdf/10.1111/pops.12693</a:t>
            </a:r>
            <a:r>
              <a:rPr lang="en-US" sz="1800" b="1" dirty="0"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sz="1800" b="1" dirty="0" err="1">
                <a:latin typeface="+mj-lt"/>
                <a:ea typeface="+mj-ea"/>
                <a:cs typeface="+mj-cs"/>
              </a:rPr>
              <a:t>Hameleers</a:t>
            </a:r>
            <a:r>
              <a:rPr lang="en-US" sz="1800" b="1" dirty="0">
                <a:latin typeface="+mj-lt"/>
                <a:ea typeface="+mj-ea"/>
                <a:cs typeface="+mj-cs"/>
              </a:rPr>
              <a:t>, Michael, Linda Bos, a Claes H. de </a:t>
            </a:r>
            <a:r>
              <a:rPr lang="en-US" sz="1800" b="1" dirty="0" err="1">
                <a:latin typeface="+mj-lt"/>
                <a:ea typeface="+mj-ea"/>
                <a:cs typeface="+mj-cs"/>
              </a:rPr>
              <a:t>Vreese</a:t>
            </a:r>
            <a:r>
              <a:rPr lang="en-US" sz="1800" b="1" dirty="0">
                <a:latin typeface="+mj-lt"/>
                <a:ea typeface="+mj-ea"/>
                <a:cs typeface="+mj-cs"/>
              </a:rPr>
              <a:t>. 2017. „“They Did It”: The Effects of Emotionalized Blame Attribution in Populist Communication". Communication Research 44 (6): 870–900. </a:t>
            </a:r>
            <a:r>
              <a:rPr lang="en-US" sz="1800" b="1" dirty="0">
                <a:latin typeface="+mj-lt"/>
                <a:ea typeface="+mj-ea"/>
                <a:cs typeface="+mj-cs"/>
                <a:hlinkClick r:id="rId4"/>
              </a:rPr>
              <a:t>https://journals.sagepub.com/doi/10.1177/0093650216644026</a:t>
            </a:r>
            <a:r>
              <a:rPr lang="en-US" sz="1800" b="1" dirty="0">
                <a:latin typeface="+mj-lt"/>
                <a:ea typeface="+mj-ea"/>
                <a:cs typeface="+mj-cs"/>
              </a:rPr>
              <a:t> </a:t>
            </a:r>
          </a:p>
          <a:p>
            <a:r>
              <a:rPr lang="cs-CZ" sz="1800" b="1" dirty="0" err="1">
                <a:latin typeface="+mj-lt"/>
                <a:ea typeface="+mj-ea"/>
                <a:cs typeface="+mj-cs"/>
              </a:rPr>
              <a:t>Wodak</a:t>
            </a:r>
            <a:r>
              <a:rPr lang="cs-CZ" sz="1800" b="1" dirty="0">
                <a:latin typeface="+mj-lt"/>
                <a:ea typeface="+mj-ea"/>
                <a:cs typeface="+mj-cs"/>
              </a:rPr>
              <a:t>, R. 2015. „The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politics</a:t>
            </a:r>
            <a:r>
              <a:rPr lang="cs-CZ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of</a:t>
            </a:r>
            <a:r>
              <a:rPr lang="cs-CZ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fear</a:t>
            </a:r>
            <a:r>
              <a:rPr lang="cs-CZ" sz="1800" b="1" dirty="0">
                <a:latin typeface="+mj-lt"/>
                <a:ea typeface="+mj-ea"/>
                <a:cs typeface="+mj-cs"/>
              </a:rPr>
              <a:t>: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what</a:t>
            </a:r>
            <a:r>
              <a:rPr lang="cs-CZ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right-wing</a:t>
            </a:r>
            <a:r>
              <a:rPr lang="cs-CZ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populist</a:t>
            </a:r>
            <a:r>
              <a:rPr lang="cs-CZ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discourses</a:t>
            </a:r>
            <a:r>
              <a:rPr lang="cs-CZ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mean</a:t>
            </a:r>
            <a:r>
              <a:rPr lang="cs-CZ" sz="1800" b="1" dirty="0">
                <a:latin typeface="+mj-lt"/>
                <a:ea typeface="+mj-ea"/>
                <a:cs typeface="+mj-cs"/>
              </a:rPr>
              <a:t>“. Los Angeles : SAGE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Publication</a:t>
            </a:r>
            <a:r>
              <a:rPr lang="cs-CZ" sz="1800" b="1" dirty="0">
                <a:latin typeface="+mj-lt"/>
                <a:ea typeface="+mj-ea"/>
                <a:cs typeface="+mj-cs"/>
              </a:rPr>
              <a:t>.</a:t>
            </a:r>
          </a:p>
          <a:p>
            <a:r>
              <a:rPr lang="en-US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>
                <a:latin typeface="+mj-lt"/>
                <a:ea typeface="+mj-ea"/>
                <a:cs typeface="+mj-cs"/>
              </a:rPr>
              <a:t>Weber, Christopher. 2013. „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Emotions</a:t>
            </a:r>
            <a:r>
              <a:rPr lang="cs-CZ" sz="1800" b="1" dirty="0">
                <a:latin typeface="+mj-lt"/>
                <a:ea typeface="+mj-ea"/>
                <a:cs typeface="+mj-cs"/>
              </a:rPr>
              <a:t>,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Campaigns</a:t>
            </a:r>
            <a:r>
              <a:rPr lang="cs-CZ" sz="1800" b="1" dirty="0">
                <a:latin typeface="+mj-lt"/>
                <a:ea typeface="+mj-ea"/>
                <a:cs typeface="+mj-cs"/>
              </a:rPr>
              <a:t>, and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Political</a:t>
            </a:r>
            <a:r>
              <a:rPr lang="cs-CZ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Participation</a:t>
            </a:r>
            <a:r>
              <a:rPr lang="cs-CZ" sz="1800" b="1" dirty="0">
                <a:latin typeface="+mj-lt"/>
                <a:ea typeface="+mj-ea"/>
                <a:cs typeface="+mj-cs"/>
              </a:rPr>
              <a:t>".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Political</a:t>
            </a:r>
            <a:r>
              <a:rPr lang="cs-CZ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Research</a:t>
            </a:r>
            <a:r>
              <a:rPr lang="cs-CZ" sz="1800" b="1" dirty="0">
                <a:latin typeface="+mj-lt"/>
                <a:ea typeface="+mj-ea"/>
                <a:cs typeface="+mj-cs"/>
              </a:rPr>
              <a:t> </a:t>
            </a:r>
            <a:r>
              <a:rPr lang="cs-CZ" sz="1800" b="1" dirty="0" err="1">
                <a:latin typeface="+mj-lt"/>
                <a:ea typeface="+mj-ea"/>
                <a:cs typeface="+mj-cs"/>
              </a:rPr>
              <a:t>Quarterly</a:t>
            </a:r>
            <a:r>
              <a:rPr lang="cs-CZ" sz="1800" b="1" dirty="0">
                <a:latin typeface="+mj-lt"/>
                <a:ea typeface="+mj-ea"/>
                <a:cs typeface="+mj-cs"/>
              </a:rPr>
              <a:t> 66 (2): 414–28. </a:t>
            </a:r>
            <a:r>
              <a:rPr lang="cs-CZ" sz="1800" b="1" dirty="0"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https://www.jstor.org/stable/23563153</a:t>
            </a:r>
            <a:r>
              <a:rPr lang="cs-CZ" sz="1800" b="1" dirty="0"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n-US" sz="1800" b="1" dirty="0" err="1">
                <a:latin typeface="+mj-lt"/>
                <a:ea typeface="+mj-ea"/>
                <a:cs typeface="+mj-cs"/>
              </a:rPr>
              <a:t>Vasilopoulos</a:t>
            </a:r>
            <a:r>
              <a:rPr lang="en-US" sz="1800" b="1" dirty="0">
                <a:latin typeface="+mj-lt"/>
                <a:ea typeface="+mj-ea"/>
                <a:cs typeface="+mj-cs"/>
              </a:rPr>
              <a:t>, </a:t>
            </a:r>
            <a:r>
              <a:rPr lang="en-US" sz="1800" b="1" dirty="0" err="1">
                <a:latin typeface="+mj-lt"/>
                <a:ea typeface="+mj-ea"/>
                <a:cs typeface="+mj-cs"/>
              </a:rPr>
              <a:t>Pavlos</a:t>
            </a:r>
            <a:r>
              <a:rPr lang="en-US" sz="1800" b="1" dirty="0">
                <a:latin typeface="+mj-lt"/>
                <a:ea typeface="+mj-ea"/>
                <a:cs typeface="+mj-cs"/>
              </a:rPr>
              <a:t>. 2017. „Terrorist events, emotional reactions, and political participation: the 2015 Paris attacks". West European Politics 41 (</a:t>
            </a:r>
            <a:r>
              <a:rPr lang="en-US" sz="1800" b="1" dirty="0" err="1">
                <a:latin typeface="+mj-lt"/>
                <a:ea typeface="+mj-ea"/>
                <a:cs typeface="+mj-cs"/>
              </a:rPr>
              <a:t>červenec</a:t>
            </a:r>
            <a:r>
              <a:rPr lang="en-US" sz="1800" b="1" dirty="0">
                <a:latin typeface="+mj-lt"/>
                <a:ea typeface="+mj-ea"/>
                <a:cs typeface="+mj-cs"/>
              </a:rPr>
              <a:t>): 1–26. </a:t>
            </a:r>
            <a:r>
              <a:rPr lang="en-US" sz="1800" b="1" dirty="0">
                <a:latin typeface="+mj-lt"/>
                <a:ea typeface="+mj-ea"/>
                <a:cs typeface="+mj-cs"/>
                <a:hlinkClick r:id="rId6"/>
              </a:rPr>
              <a:t>https://doi.org/10.1080/01402382.2017.1346901</a:t>
            </a:r>
            <a:r>
              <a:rPr lang="en-US" sz="1800" b="1" dirty="0">
                <a:latin typeface="+mj-lt"/>
                <a:ea typeface="+mj-ea"/>
                <a:cs typeface="+mj-cs"/>
              </a:rPr>
              <a:t> </a:t>
            </a:r>
          </a:p>
          <a:p>
            <a:endParaRPr lang="en-US" sz="1400" b="1" dirty="0">
              <a:latin typeface="+mj-lt"/>
              <a:ea typeface="+mj-ea"/>
              <a:cs typeface="+mj-cs"/>
            </a:endParaRPr>
          </a:p>
          <a:p>
            <a:endParaRPr lang="en-US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192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95A69-6256-01D7-CF5E-AB08A406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C13C5-593F-EE3F-FFE2-F67457CAA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32" y="641445"/>
            <a:ext cx="9144000" cy="587888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Populist communication style</a:t>
            </a:r>
            <a:br>
              <a:rPr lang="en-US" sz="3300" b="1" dirty="0">
                <a:solidFill>
                  <a:srgbClr val="0000DC"/>
                </a:solidFill>
                <a:latin typeface="Arial"/>
              </a:rPr>
            </a:br>
            <a:r>
              <a:rPr lang="en-US" sz="3300" b="1" dirty="0">
                <a:solidFill>
                  <a:srgbClr val="0000DC"/>
                </a:solidFill>
                <a:latin typeface="Arial"/>
              </a:rPr>
              <a:t>main features: </a:t>
            </a:r>
            <a:endParaRPr lang="en-US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E86CC70-45B3-3A14-C5BE-840AD0771105}"/>
              </a:ext>
            </a:extLst>
          </p:cNvPr>
          <p:cNvSpPr txBox="1">
            <a:spLocks/>
          </p:cNvSpPr>
          <p:nvPr/>
        </p:nvSpPr>
        <p:spPr>
          <a:xfrm>
            <a:off x="838200" y="1980093"/>
            <a:ext cx="10515600" cy="289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̶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reflects</a:t>
            </a:r>
            <a:r>
              <a:rPr lang="en-GB" sz="2400" dirty="0">
                <a:solidFill>
                  <a:sysClr val="windowText" lastClr="000000"/>
                </a:solidFill>
                <a:latin typeface="Arial"/>
              </a:rPr>
              <a:t> populist main ideological elements: anti-elitism, people centrism, exclusion of an out-group, Manichean perception of world, etc.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̶"/>
              <a:tabLst/>
              <a:defRPr/>
            </a:pPr>
            <a:r>
              <a:rPr lang="en-GB" sz="2400" dirty="0">
                <a:solidFill>
                  <a:sysClr val="windowText" lastClr="000000"/>
                </a:solidFill>
                <a:latin typeface="Arial"/>
              </a:rPr>
              <a:t>moral appeal, expressive wording, emotionality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̶"/>
              <a:tabLst/>
              <a:defRPr/>
            </a:pPr>
            <a:r>
              <a:rPr lang="en-GB" sz="2400" dirty="0">
                <a:solidFill>
                  <a:sysClr val="windowText" lastClr="000000"/>
                </a:solidFill>
                <a:latin typeface="Arial"/>
              </a:rPr>
              <a:t>Emphasis on the crisis, blaming others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̶"/>
              <a:tabLst/>
              <a:defRPr/>
            </a:pPr>
            <a:endParaRPr lang="en-GB" sz="2400" dirty="0">
              <a:solidFill>
                <a:sysClr val="windowText" lastClr="000000"/>
              </a:solidFill>
              <a:latin typeface="Arial"/>
            </a:endParaRPr>
          </a:p>
          <a:p>
            <a:pPr marL="0" indent="0" algn="ctr">
              <a:buNone/>
              <a:defRPr/>
            </a:pPr>
            <a:r>
              <a:rPr lang="en-GB" sz="2400" b="1" dirty="0">
                <a:solidFill>
                  <a:sysClr val="windowText" lastClr="000000"/>
                </a:solidFill>
                <a:latin typeface="Arial"/>
              </a:rPr>
              <a:t>&gt;&gt; populist communication is “inherently emotional” </a:t>
            </a:r>
            <a:r>
              <a:rPr lang="en-CZ" sz="2400" b="1" dirty="0">
                <a:solidFill>
                  <a:sysClr val="windowText" lastClr="000000"/>
                </a:solidFill>
                <a:latin typeface="Arial"/>
              </a:rPr>
              <a:t>&lt;&lt;</a:t>
            </a:r>
            <a:endParaRPr lang="en-GB" sz="2400" b="1" dirty="0">
              <a:solidFill>
                <a:sysClr val="windowText" lastClr="000000"/>
              </a:solidFill>
              <a:latin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̶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64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34BD9-268E-DA71-1C64-84EE6A98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7953" y="2841112"/>
            <a:ext cx="9144000" cy="58788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Are emotions important in political science?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6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8348CF8-A884-04B2-51BF-215EDC8D0A38}"/>
              </a:ext>
            </a:extLst>
          </p:cNvPr>
          <p:cNvSpPr txBox="1">
            <a:spLocks/>
          </p:cNvSpPr>
          <p:nvPr/>
        </p:nvSpPr>
        <p:spPr>
          <a:xfrm>
            <a:off x="838200" y="1395891"/>
            <a:ext cx="10949610" cy="482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dirty="0"/>
              <a:t>Is the voter really rational? (Downs 1957 )</a:t>
            </a:r>
          </a:p>
          <a:p>
            <a:r>
              <a:rPr lang="en-US" sz="3600" dirty="0"/>
              <a:t>Emotions as key player in decision making-process (Zajonc  1985, Damasio 1994)</a:t>
            </a:r>
          </a:p>
          <a:p>
            <a:r>
              <a:rPr lang="en-US" sz="3600" dirty="0"/>
              <a:t>Cognition is a complex process in which the affective and cognitive components cannot be clearly separated.</a:t>
            </a:r>
          </a:p>
          <a:p>
            <a:pPr marL="0" indent="0">
              <a:buNone/>
            </a:pPr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4E01565-9127-0875-CDAF-0341308EFCA0}"/>
              </a:ext>
            </a:extLst>
          </p:cNvPr>
          <p:cNvSpPr txBox="1">
            <a:spLocks/>
          </p:cNvSpPr>
          <p:nvPr/>
        </p:nvSpPr>
        <p:spPr>
          <a:xfrm>
            <a:off x="786232" y="641445"/>
            <a:ext cx="9144000" cy="58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Emotions and politics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8848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AB48C08-3F0F-3361-BAA5-FB848BCBE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37FE9F9-C8AC-3B9C-64D2-6B64F802F279}"/>
              </a:ext>
            </a:extLst>
          </p:cNvPr>
          <p:cNvSpPr txBox="1">
            <a:spLocks/>
          </p:cNvSpPr>
          <p:nvPr/>
        </p:nvSpPr>
        <p:spPr>
          <a:xfrm>
            <a:off x="838200" y="1395891"/>
            <a:ext cx="10949610" cy="482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Affective Intelligence Theory</a:t>
            </a:r>
            <a:r>
              <a:rPr lang="en-GB" sz="3600" dirty="0"/>
              <a:t> by George Marcus, Russell Neuman, and Michael </a:t>
            </a:r>
            <a:r>
              <a:rPr lang="en-GB" sz="3600" dirty="0" err="1"/>
              <a:t>MacKuen</a:t>
            </a:r>
            <a:r>
              <a:rPr lang="en-GB" sz="3600" dirty="0"/>
              <a:t> (2000): the disposition vs. surveillance  system </a:t>
            </a:r>
          </a:p>
          <a:p>
            <a:r>
              <a:rPr lang="en-GB" sz="3200" b="1" dirty="0"/>
              <a:t>Appraisal theory</a:t>
            </a:r>
            <a:r>
              <a:rPr lang="en-GB" sz="3200" dirty="0"/>
              <a:t>: each emotions have different “appraisal dimensions” that affect our behaviour (valence, certainty, responsibility and efficacy) (Lazarus 1991, Lerner, Keltner, 2000) </a:t>
            </a:r>
          </a:p>
          <a:p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B7F1730-B0AF-9DDC-48E6-73256C2B389D}"/>
              </a:ext>
            </a:extLst>
          </p:cNvPr>
          <p:cNvSpPr txBox="1">
            <a:spLocks/>
          </p:cNvSpPr>
          <p:nvPr/>
        </p:nvSpPr>
        <p:spPr>
          <a:xfrm>
            <a:off x="786232" y="641445"/>
            <a:ext cx="9144000" cy="58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Emotions and politics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188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34BD9-268E-DA71-1C64-84EE6A98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32" y="641445"/>
            <a:ext cx="9144000" cy="58788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Emotions and political </a:t>
            </a:r>
            <a:r>
              <a:rPr lang="en-US" sz="3300" b="1" dirty="0" err="1">
                <a:solidFill>
                  <a:srgbClr val="0000DC"/>
                </a:solidFill>
                <a:latin typeface="Arial"/>
              </a:rPr>
              <a:t>behaviour</a:t>
            </a:r>
            <a:r>
              <a:rPr lang="en-US" sz="3300" b="1" dirty="0">
                <a:solidFill>
                  <a:srgbClr val="0000DC"/>
                </a:solidFill>
                <a:latin typeface="Arial"/>
              </a:rPr>
              <a:t>: </a:t>
            </a:r>
            <a:endParaRPr lang="en-US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8348CF8-A884-04B2-51BF-215EDC8D0A38}"/>
              </a:ext>
            </a:extLst>
          </p:cNvPr>
          <p:cNvSpPr txBox="1">
            <a:spLocks/>
          </p:cNvSpPr>
          <p:nvPr/>
        </p:nvSpPr>
        <p:spPr>
          <a:xfrm>
            <a:off x="838200" y="1395891"/>
            <a:ext cx="10515600" cy="44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673988-018E-DEFF-C5EC-F075F3BC793A}"/>
              </a:ext>
            </a:extLst>
          </p:cNvPr>
          <p:cNvSpPr txBox="1">
            <a:spLocks/>
          </p:cNvSpPr>
          <p:nvPr/>
        </p:nvSpPr>
        <p:spPr>
          <a:xfrm>
            <a:off x="838199" y="1395891"/>
            <a:ext cx="11353801" cy="482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GB" sz="3200" dirty="0"/>
          </a:p>
          <a:p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2B1BA99-8625-03D4-84BB-8B6462D7559D}"/>
              </a:ext>
            </a:extLst>
          </p:cNvPr>
          <p:cNvSpPr txBox="1">
            <a:spLocks/>
          </p:cNvSpPr>
          <p:nvPr/>
        </p:nvSpPr>
        <p:spPr>
          <a:xfrm>
            <a:off x="990599" y="1548291"/>
            <a:ext cx="10363201" cy="482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GB" sz="3200" dirty="0"/>
              <a:t> </a:t>
            </a:r>
          </a:p>
          <a:p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076AD704-9CBE-5CC3-1B45-2F89C86F822C}"/>
              </a:ext>
            </a:extLst>
          </p:cNvPr>
          <p:cNvSpPr txBox="1">
            <a:spLocks/>
          </p:cNvSpPr>
          <p:nvPr/>
        </p:nvSpPr>
        <p:spPr>
          <a:xfrm>
            <a:off x="838200" y="1395891"/>
            <a:ext cx="10949610" cy="482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Different emotions have different effect on our political </a:t>
            </a:r>
            <a:r>
              <a:rPr lang="en-US" sz="2600" dirty="0" err="1">
                <a:solidFill>
                  <a:sysClr val="windowText" lastClr="000000"/>
                </a:solidFill>
                <a:latin typeface="Arial"/>
              </a:rPr>
              <a:t>behaviour</a:t>
            </a: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 &gt; emotions as influential tool in political campaigning</a:t>
            </a:r>
          </a:p>
          <a:p>
            <a:pPr>
              <a:lnSpc>
                <a:spcPct val="110000"/>
              </a:lnSpc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Brader (2006): political challengers use more fear appeals than incumbents, who tend rely more on enthusiasm. </a:t>
            </a:r>
            <a:r>
              <a:rPr lang="en-US" sz="2600" b="1" dirty="0">
                <a:solidFill>
                  <a:sysClr val="windowText" lastClr="000000"/>
                </a:solidFill>
                <a:latin typeface="Arial"/>
              </a:rPr>
              <a:t>Why? </a:t>
            </a: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GB" sz="3600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64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E62DA48-8605-C7BC-D496-E29AB33DD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358E5-59BD-3D3B-5FFE-0F8627D5A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32" y="641445"/>
            <a:ext cx="9144000" cy="58788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Emotions and political </a:t>
            </a:r>
            <a:r>
              <a:rPr lang="en-US" sz="3300" b="1" dirty="0" err="1">
                <a:solidFill>
                  <a:srgbClr val="0000DC"/>
                </a:solidFill>
                <a:latin typeface="Arial"/>
              </a:rPr>
              <a:t>behaviour</a:t>
            </a:r>
            <a:r>
              <a:rPr lang="en-US" sz="3300" b="1" dirty="0">
                <a:solidFill>
                  <a:srgbClr val="0000DC"/>
                </a:solidFill>
                <a:latin typeface="Arial"/>
              </a:rPr>
              <a:t>: </a:t>
            </a:r>
            <a:endParaRPr lang="en-US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5E183C0-CAAF-5D50-4AA5-3ADB79CF49B1}"/>
              </a:ext>
            </a:extLst>
          </p:cNvPr>
          <p:cNvSpPr txBox="1">
            <a:spLocks/>
          </p:cNvSpPr>
          <p:nvPr/>
        </p:nvSpPr>
        <p:spPr>
          <a:xfrm>
            <a:off x="838200" y="1395891"/>
            <a:ext cx="10515600" cy="44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ADF2D8AB-FA4B-6555-F9E4-572003F99A27}"/>
              </a:ext>
            </a:extLst>
          </p:cNvPr>
          <p:cNvSpPr txBox="1">
            <a:spLocks/>
          </p:cNvSpPr>
          <p:nvPr/>
        </p:nvSpPr>
        <p:spPr>
          <a:xfrm>
            <a:off x="838200" y="1395891"/>
            <a:ext cx="10949610" cy="482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Different emotions have different effect on our political </a:t>
            </a:r>
            <a:r>
              <a:rPr lang="en-US" sz="2600" dirty="0" err="1">
                <a:solidFill>
                  <a:sysClr val="windowText" lastClr="000000"/>
                </a:solidFill>
                <a:latin typeface="Arial"/>
              </a:rPr>
              <a:t>behaviour</a:t>
            </a: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 &gt; emotions as influential tool in political campaigning</a:t>
            </a:r>
          </a:p>
          <a:p>
            <a:pPr>
              <a:lnSpc>
                <a:spcPct val="110000"/>
              </a:lnSpc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Arial"/>
              </a:rPr>
              <a:t>Brader (2006): political challengers use more fear appeals than incumbents, who tend rely more on enthusiasm. </a:t>
            </a:r>
          </a:p>
          <a:p>
            <a:pPr>
              <a:lnSpc>
                <a:spcPct val="110000"/>
              </a:lnSpc>
              <a:defRPr/>
            </a:pPr>
            <a:r>
              <a:rPr lang="en-US" sz="2600" b="1" dirty="0">
                <a:solidFill>
                  <a:sysClr val="windowText" lastClr="000000"/>
                </a:solidFill>
                <a:latin typeface="Arial"/>
              </a:rPr>
              <a:t>1) enthusiasm motivates participation and activates existing loyalties </a:t>
            </a:r>
          </a:p>
          <a:p>
            <a:pPr>
              <a:lnSpc>
                <a:spcPct val="110000"/>
              </a:lnSpc>
              <a:defRPr/>
            </a:pPr>
            <a:r>
              <a:rPr lang="en-US" sz="2600" b="1" dirty="0">
                <a:solidFill>
                  <a:sysClr val="windowText" lastClr="000000"/>
                </a:solidFill>
                <a:latin typeface="Arial"/>
              </a:rPr>
              <a:t>2) fear stimulates vigilance,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/>
              </a:rPr>
              <a:t>ncreases</a:t>
            </a:r>
            <a:r>
              <a:rPr lang="en-US" sz="2600" b="1" dirty="0">
                <a:solidFill>
                  <a:sysClr val="windowText" lastClr="000000"/>
                </a:solidFill>
                <a:latin typeface="Arial"/>
              </a:rPr>
              <a:t> interest in new information, and facilitates persuasion (Brader 2005) </a:t>
            </a:r>
          </a:p>
          <a:p>
            <a:pPr>
              <a:lnSpc>
                <a:spcPct val="110000"/>
              </a:lnSpc>
              <a:defRPr/>
            </a:pPr>
            <a:endParaRPr lang="en-US" sz="2600" b="1" dirty="0">
              <a:solidFill>
                <a:sysClr val="windowText" lastClr="000000"/>
              </a:solidFill>
              <a:latin typeface="Arial"/>
            </a:endParaRPr>
          </a:p>
          <a:p>
            <a:pPr>
              <a:lnSpc>
                <a:spcPct val="110000"/>
              </a:lnSpc>
              <a:defRPr/>
            </a:pPr>
            <a:endParaRPr lang="en-GB" sz="3600" dirty="0"/>
          </a:p>
          <a:p>
            <a:endParaRPr lang="en-GB" sz="3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19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34BD9-268E-DA71-1C64-84EE6A98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701" y="2629271"/>
            <a:ext cx="9144000" cy="587888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0000DC"/>
                </a:solidFill>
                <a:latin typeface="Arial"/>
              </a:rPr>
              <a:t>Why are emotions important for populist parties?</a:t>
            </a:r>
            <a:endParaRPr lang="en-US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8348CF8-A884-04B2-51BF-215EDC8D0A38}"/>
              </a:ext>
            </a:extLst>
          </p:cNvPr>
          <p:cNvSpPr txBox="1">
            <a:spLocks/>
          </p:cNvSpPr>
          <p:nvPr/>
        </p:nvSpPr>
        <p:spPr>
          <a:xfrm>
            <a:off x="1196009" y="2370676"/>
            <a:ext cx="10515600" cy="44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cs-CZ" sz="2400" i="1" dirty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29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1174</Words>
  <Application>Microsoft Macintosh PowerPoint</Application>
  <PresentationFormat>Widescreen</PresentationFormat>
  <Paragraphs>165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Open Sans</vt:lpstr>
      <vt:lpstr>Motiv Office</vt:lpstr>
      <vt:lpstr>Emotions and populist communication </vt:lpstr>
      <vt:lpstr>Summary: populist communication style</vt:lpstr>
      <vt:lpstr>Populist communication style main features: </vt:lpstr>
      <vt:lpstr>Are emotions important in political science? </vt:lpstr>
      <vt:lpstr>PowerPoint Presentation</vt:lpstr>
      <vt:lpstr>PowerPoint Presentation</vt:lpstr>
      <vt:lpstr>Emotions and political behaviour: </vt:lpstr>
      <vt:lpstr>Emotions and political behaviour: </vt:lpstr>
      <vt:lpstr>Why are emotions important for populist parties?</vt:lpstr>
      <vt:lpstr>What is behind the success of populism? </vt:lpstr>
      <vt:lpstr>What is behind the success of populism? </vt:lpstr>
      <vt:lpstr>What is behind the success of populism? </vt:lpstr>
      <vt:lpstr>Emotions and affect as key motivators to support populist movements</vt:lpstr>
      <vt:lpstr>Populist political communication (in Wirz 2018)</vt:lpstr>
      <vt:lpstr>Emotionalized political communication</vt:lpstr>
      <vt:lpstr>Emotionalized blame attribution  (Hameleers et al., 2017, 2018)</vt:lpstr>
      <vt:lpstr>PowerPoint Presentation</vt:lpstr>
      <vt:lpstr>PowerPoint Presentation</vt:lpstr>
      <vt:lpstr>Emotionality of populist communication</vt:lpstr>
      <vt:lpstr>PowerPoint Presentation</vt:lpstr>
      <vt:lpstr>PowerPoint Presentation</vt:lpstr>
      <vt:lpstr>PowerPoint Presentation</vt:lpstr>
      <vt:lpstr>Further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sub-municipal identities in forming trust to municipal authorities in amalgamated municipalities</dc:title>
  <dc:creator>Sára Cigánková</dc:creator>
  <cp:lastModifiedBy>Sára Cigánková</cp:lastModifiedBy>
  <cp:revision>6</cp:revision>
  <dcterms:created xsi:type="dcterms:W3CDTF">2023-09-06T07:15:33Z</dcterms:created>
  <dcterms:modified xsi:type="dcterms:W3CDTF">2024-11-12T14:55:54Z</dcterms:modified>
</cp:coreProperties>
</file>