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63" r:id="rId5"/>
    <p:sldId id="264" r:id="rId6"/>
    <p:sldId id="265" r:id="rId7"/>
    <p:sldId id="266" r:id="rId8"/>
    <p:sldId id="267" r:id="rId9"/>
    <p:sldId id="268" r:id="rId10"/>
    <p:sldId id="269" r:id="rId11"/>
    <p:sldId id="270" r:id="rId12"/>
    <p:sldId id="271" r:id="rId13"/>
    <p:sldId id="272" r:id="rId14"/>
    <p:sldId id="274" r:id="rId15"/>
    <p:sldId id="273" r:id="rId16"/>
    <p:sldId id="276" r:id="rId17"/>
    <p:sldId id="259" r:id="rId18"/>
    <p:sldId id="260" r:id="rId19"/>
    <p:sldId id="261" r:id="rId20"/>
    <p:sldId id="275" r:id="rId21"/>
  </p:sldIdLst>
  <p:sldSz cx="12192000" cy="6858000"/>
  <p:notesSz cx="6858000" cy="9144000"/>
  <p:defaultTextStyle>
    <a:defPPr>
      <a:defRPr lang="en-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55"/>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11/14/24</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102707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11/14/24</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469304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11/14/24</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999871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11/14/24</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795951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11/14/24</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7558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11/14/24</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603436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11/14/24</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363954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11/14/24</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4223297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11/14/24</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500541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11/14/24</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6921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11/14/24</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027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11/14/24</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82198542"/>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A2EAD-E7C7-4F64-924A-52D34FD75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5CF143-7676-504A-B045-9FB80F5AD1C6}"/>
              </a:ext>
            </a:extLst>
          </p:cNvPr>
          <p:cNvSpPr>
            <a:spLocks noGrp="1"/>
          </p:cNvSpPr>
          <p:nvPr>
            <p:ph type="ctrTitle"/>
          </p:nvPr>
        </p:nvSpPr>
        <p:spPr>
          <a:xfrm>
            <a:off x="4875975" y="1080000"/>
            <a:ext cx="6307200" cy="2185200"/>
          </a:xfrm>
        </p:spPr>
        <p:txBody>
          <a:bodyPr>
            <a:normAutofit/>
          </a:bodyPr>
          <a:lstStyle/>
          <a:p>
            <a:r>
              <a:rPr lang="en-US" dirty="0"/>
              <a:t>Ethnicity, State and Nationalism</a:t>
            </a:r>
          </a:p>
        </p:txBody>
      </p:sp>
      <p:sp>
        <p:nvSpPr>
          <p:cNvPr id="3" name="Subtitle 2">
            <a:extLst>
              <a:ext uri="{FF2B5EF4-FFF2-40B4-BE49-F238E27FC236}">
                <a16:creationId xmlns:a16="http://schemas.microsoft.com/office/drawing/2014/main" id="{2CC9D3BC-3271-FB41-AE8E-57F78C8B50CA}"/>
              </a:ext>
            </a:extLst>
          </p:cNvPr>
          <p:cNvSpPr>
            <a:spLocks noGrp="1"/>
          </p:cNvSpPr>
          <p:nvPr>
            <p:ph type="subTitle" idx="1"/>
          </p:nvPr>
        </p:nvSpPr>
        <p:spPr>
          <a:xfrm>
            <a:off x="4875975" y="4068000"/>
            <a:ext cx="6307200" cy="1710500"/>
          </a:xfrm>
        </p:spPr>
        <p:txBody>
          <a:bodyPr>
            <a:normAutofit/>
          </a:bodyPr>
          <a:lstStyle/>
          <a:p>
            <a:r>
              <a:rPr lang="en-US" dirty="0"/>
              <a:t>Post-Communist Politics</a:t>
            </a:r>
          </a:p>
          <a:p>
            <a:r>
              <a:rPr lang="en-US"/>
              <a:t>Autumn 2024</a:t>
            </a:r>
            <a:endParaRPr lang="en-US" dirty="0"/>
          </a:p>
          <a:p>
            <a:r>
              <a:rPr lang="en-US" dirty="0"/>
              <a:t>Doc. Marek </a:t>
            </a:r>
            <a:r>
              <a:rPr lang="en-US" dirty="0" err="1"/>
              <a:t>Rybář</a:t>
            </a:r>
            <a:r>
              <a:rPr lang="en-US" dirty="0"/>
              <a:t>, PhD.</a:t>
            </a:r>
          </a:p>
        </p:txBody>
      </p:sp>
      <p:pic>
        <p:nvPicPr>
          <p:cNvPr id="4" name="Picture 3">
            <a:extLst>
              <a:ext uri="{FF2B5EF4-FFF2-40B4-BE49-F238E27FC236}">
                <a16:creationId xmlns:a16="http://schemas.microsoft.com/office/drawing/2014/main" id="{BD9E9437-35C4-45F2-9F1D-A5FF79999EC8}"/>
              </a:ext>
            </a:extLst>
          </p:cNvPr>
          <p:cNvPicPr>
            <a:picLocks noChangeAspect="1"/>
          </p:cNvPicPr>
          <p:nvPr/>
        </p:nvPicPr>
        <p:blipFill rotWithShape="1">
          <a:blip r:embed="rId2"/>
          <a:srcRect l="40507" r="14419" b="-1"/>
          <a:stretch/>
        </p:blipFill>
        <p:spPr>
          <a:xfrm>
            <a:off x="20" y="10"/>
            <a:ext cx="3863955" cy="6857989"/>
          </a:xfrm>
          <a:prstGeom prst="rect">
            <a:avLst/>
          </a:prstGeom>
        </p:spPr>
      </p:pic>
      <p:cxnSp>
        <p:nvCxnSpPr>
          <p:cNvPr id="11" name="Straight Connector 10">
            <a:extLst>
              <a:ext uri="{FF2B5EF4-FFF2-40B4-BE49-F238E27FC236}">
                <a16:creationId xmlns:a16="http://schemas.microsoft.com/office/drawing/2014/main" id="{9E7C23BC-DAA6-40E1-8166-B8C4439D1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59575" y="369087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150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7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1500"/>
                                  </p:stCondLst>
                                  <p:iterate>
                                    <p:tmPct val="10000"/>
                                  </p:iterate>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7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1500"/>
                                  </p:stCondLst>
                                  <p:iterate>
                                    <p:tmPct val="10000"/>
                                  </p:iterate>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B2233-ECD7-A040-AF76-21E16BE7CA35}"/>
              </a:ext>
            </a:extLst>
          </p:cNvPr>
          <p:cNvSpPr>
            <a:spLocks noGrp="1"/>
          </p:cNvSpPr>
          <p:nvPr>
            <p:ph type="title"/>
          </p:nvPr>
        </p:nvSpPr>
        <p:spPr/>
        <p:txBody>
          <a:bodyPr/>
          <a:lstStyle/>
          <a:p>
            <a:pPr algn="ctr"/>
            <a:r>
              <a:rPr lang="en-US" b="1" dirty="0"/>
              <a:t>3. Elite manipulation</a:t>
            </a:r>
            <a:endParaRPr lang="en-US" dirty="0"/>
          </a:p>
        </p:txBody>
      </p:sp>
      <p:sp>
        <p:nvSpPr>
          <p:cNvPr id="3" name="Content Placeholder 2">
            <a:extLst>
              <a:ext uri="{FF2B5EF4-FFF2-40B4-BE49-F238E27FC236}">
                <a16:creationId xmlns:a16="http://schemas.microsoft.com/office/drawing/2014/main" id="{BEFF3D59-7AF4-E24A-B438-E05F95C213D3}"/>
              </a:ext>
            </a:extLst>
          </p:cNvPr>
          <p:cNvSpPr>
            <a:spLocks noGrp="1"/>
          </p:cNvSpPr>
          <p:nvPr>
            <p:ph idx="1"/>
          </p:nvPr>
        </p:nvSpPr>
        <p:spPr/>
        <p:txBody>
          <a:bodyPr>
            <a:normAutofit lnSpcReduction="10000"/>
          </a:bodyPr>
          <a:lstStyle/>
          <a:p>
            <a:pPr algn="just"/>
            <a:r>
              <a:rPr lang="en-US" dirty="0"/>
              <a:t>Another approach to explaining ethnic conflict in the region is the elite manipulation hypothesis, put forward by Snyder (2000). </a:t>
            </a:r>
            <a:endParaRPr lang="en-SK" dirty="0"/>
          </a:p>
          <a:p>
            <a:pPr algn="just"/>
            <a:r>
              <a:rPr lang="en-US" dirty="0"/>
              <a:t>In this view, elites eager to gain support in new democracies will take an extreme ethnic or nationalist stance in order to win votes. </a:t>
            </a:r>
            <a:endParaRPr lang="en-SK" dirty="0"/>
          </a:p>
          <a:p>
            <a:pPr algn="just"/>
            <a:r>
              <a:rPr lang="en-US" dirty="0"/>
              <a:t>This theory became very popular in the policy community in their approach to the region, as it presented a set of achievable tasks: </a:t>
            </a:r>
          </a:p>
          <a:p>
            <a:pPr algn="just"/>
            <a:r>
              <a:rPr lang="en-US" dirty="0"/>
              <a:t>If elites and a nationalist rhetoric were the source of the problem, various NGO-promoted projects could counter these elites and this rhetoric</a:t>
            </a:r>
            <a:endParaRPr lang="en-SK" dirty="0"/>
          </a:p>
          <a:p>
            <a:pPr algn="just"/>
            <a:endParaRPr lang="en-US" dirty="0"/>
          </a:p>
        </p:txBody>
      </p:sp>
    </p:spTree>
    <p:extLst>
      <p:ext uri="{BB962C8B-B14F-4D97-AF65-F5344CB8AC3E}">
        <p14:creationId xmlns:p14="http://schemas.microsoft.com/office/powerpoint/2010/main" val="677816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49B0F-A7AB-1E4F-905B-FAEC5FF57A8C}"/>
              </a:ext>
            </a:extLst>
          </p:cNvPr>
          <p:cNvSpPr>
            <a:spLocks noGrp="1"/>
          </p:cNvSpPr>
          <p:nvPr>
            <p:ph type="title"/>
          </p:nvPr>
        </p:nvSpPr>
        <p:spPr/>
        <p:txBody>
          <a:bodyPr/>
          <a:lstStyle/>
          <a:p>
            <a:pPr algn="ctr"/>
            <a:r>
              <a:rPr lang="en-US" b="1" dirty="0"/>
              <a:t>4. The “triadic nexus”</a:t>
            </a:r>
            <a:endParaRPr lang="en-US" dirty="0"/>
          </a:p>
        </p:txBody>
      </p:sp>
      <p:sp>
        <p:nvSpPr>
          <p:cNvPr id="3" name="Content Placeholder 2">
            <a:extLst>
              <a:ext uri="{FF2B5EF4-FFF2-40B4-BE49-F238E27FC236}">
                <a16:creationId xmlns:a16="http://schemas.microsoft.com/office/drawing/2014/main" id="{81220555-CCE6-DF40-85B5-DA273041E28B}"/>
              </a:ext>
            </a:extLst>
          </p:cNvPr>
          <p:cNvSpPr>
            <a:spLocks noGrp="1"/>
          </p:cNvSpPr>
          <p:nvPr>
            <p:ph idx="1"/>
          </p:nvPr>
        </p:nvSpPr>
        <p:spPr>
          <a:xfrm>
            <a:off x="989400" y="1685925"/>
            <a:ext cx="10213200" cy="4518105"/>
          </a:xfrm>
        </p:spPr>
        <p:txBody>
          <a:bodyPr>
            <a:noAutofit/>
          </a:bodyPr>
          <a:lstStyle/>
          <a:p>
            <a:pPr algn="just"/>
            <a:r>
              <a:rPr lang="en-US" dirty="0"/>
              <a:t>Another line of focus in the literature examines </a:t>
            </a:r>
            <a:r>
              <a:rPr lang="en-US" b="1" dirty="0"/>
              <a:t>transnational</a:t>
            </a:r>
            <a:r>
              <a:rPr lang="en-US" dirty="0"/>
              <a:t> aspects of ethnic minority</a:t>
            </a:r>
            <a:r>
              <a:rPr lang="en-SK" dirty="0"/>
              <a:t> </a:t>
            </a:r>
            <a:r>
              <a:rPr lang="en-US" dirty="0"/>
              <a:t>group </a:t>
            </a:r>
            <a:r>
              <a:rPr lang="en-US" dirty="0" err="1"/>
              <a:t>mobilisation</a:t>
            </a:r>
            <a:endParaRPr lang="en-SK" dirty="0"/>
          </a:p>
          <a:p>
            <a:pPr algn="just"/>
            <a:r>
              <a:rPr lang="en-US" dirty="0"/>
              <a:t>Brubaker (1996) proposed the term “triadic nexus” to illustrate the political dynamics that take place between ethnic minorities and their state governments – as well as their “external national homelands,” or the states with which they do share a title. </a:t>
            </a:r>
            <a:endParaRPr lang="en-SK" dirty="0"/>
          </a:p>
          <a:p>
            <a:pPr algn="just"/>
            <a:r>
              <a:rPr lang="en-US" dirty="0"/>
              <a:t>As one example, the dynamics of politics between the Hungarian ethnic minority in Romania and the Romanian government also involve the external Hungarian “homeland” state. </a:t>
            </a:r>
            <a:endParaRPr lang="en-SK" dirty="0"/>
          </a:p>
        </p:txBody>
      </p:sp>
    </p:spTree>
    <p:extLst>
      <p:ext uri="{BB962C8B-B14F-4D97-AF65-F5344CB8AC3E}">
        <p14:creationId xmlns:p14="http://schemas.microsoft.com/office/powerpoint/2010/main" val="43516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B8BA0-FEF1-EF41-A48E-C76304F6D977}"/>
              </a:ext>
            </a:extLst>
          </p:cNvPr>
          <p:cNvSpPr>
            <a:spLocks noGrp="1"/>
          </p:cNvSpPr>
          <p:nvPr>
            <p:ph type="title"/>
          </p:nvPr>
        </p:nvSpPr>
        <p:spPr/>
        <p:txBody>
          <a:bodyPr/>
          <a:lstStyle/>
          <a:p>
            <a:pPr algn="ctr"/>
            <a:r>
              <a:rPr lang="en-US" b="1" dirty="0"/>
              <a:t>The “triadic nexus”</a:t>
            </a:r>
            <a:endParaRPr lang="en-US" dirty="0"/>
          </a:p>
        </p:txBody>
      </p:sp>
      <p:sp>
        <p:nvSpPr>
          <p:cNvPr id="3" name="Content Placeholder 2">
            <a:extLst>
              <a:ext uri="{FF2B5EF4-FFF2-40B4-BE49-F238E27FC236}">
                <a16:creationId xmlns:a16="http://schemas.microsoft.com/office/drawing/2014/main" id="{6CD44960-A4AE-B745-A37D-3C3DA9EEA012}"/>
              </a:ext>
            </a:extLst>
          </p:cNvPr>
          <p:cNvSpPr>
            <a:spLocks noGrp="1"/>
          </p:cNvSpPr>
          <p:nvPr>
            <p:ph idx="1"/>
          </p:nvPr>
        </p:nvSpPr>
        <p:spPr>
          <a:xfrm>
            <a:off x="989400" y="1685925"/>
            <a:ext cx="10213200" cy="4900070"/>
          </a:xfrm>
        </p:spPr>
        <p:txBody>
          <a:bodyPr>
            <a:normAutofit/>
          </a:bodyPr>
          <a:lstStyle/>
          <a:p>
            <a:pPr algn="just"/>
            <a:r>
              <a:rPr lang="en-US" dirty="0"/>
              <a:t>Later work began to describe this external state as a “kin-state” with a strong interest in policies towards their ethnic kin living as minorities in other states</a:t>
            </a:r>
            <a:endParaRPr lang="en-SK" dirty="0"/>
          </a:p>
          <a:p>
            <a:pPr algn="just"/>
            <a:r>
              <a:rPr lang="en-US" dirty="0"/>
              <a:t>Another frequent kin- state example used is that of Russia and the ethnic Russians living in Estonia and Latvia, as ethnic politics in those countries are inevitably linked to Russia. </a:t>
            </a:r>
            <a:endParaRPr lang="en-SK" dirty="0"/>
          </a:p>
          <a:p>
            <a:pPr algn="just"/>
            <a:r>
              <a:rPr lang="en-US" dirty="0"/>
              <a:t>Turkey remains very interested in the fate of Turks in Bulgaria</a:t>
            </a:r>
            <a:endParaRPr lang="en-SK" dirty="0"/>
          </a:p>
          <a:p>
            <a:pPr algn="just"/>
            <a:r>
              <a:rPr lang="en-US" dirty="0"/>
              <a:t>Most kin-states in Eastern Europe have passed legislation that grants some legal status to their ethnic kin, and Hungary formally established dual citizenship in 2010.</a:t>
            </a:r>
            <a:endParaRPr lang="en-SK" dirty="0"/>
          </a:p>
          <a:p>
            <a:pPr algn="just"/>
            <a:endParaRPr lang="en-US" dirty="0"/>
          </a:p>
        </p:txBody>
      </p:sp>
    </p:spTree>
    <p:extLst>
      <p:ext uri="{BB962C8B-B14F-4D97-AF65-F5344CB8AC3E}">
        <p14:creationId xmlns:p14="http://schemas.microsoft.com/office/powerpoint/2010/main" val="247999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66BD3-FFCF-274C-9B34-3740F1F69C61}"/>
              </a:ext>
            </a:extLst>
          </p:cNvPr>
          <p:cNvSpPr>
            <a:spLocks noGrp="1"/>
          </p:cNvSpPr>
          <p:nvPr>
            <p:ph type="title"/>
          </p:nvPr>
        </p:nvSpPr>
        <p:spPr/>
        <p:txBody>
          <a:bodyPr/>
          <a:lstStyle/>
          <a:p>
            <a:pPr algn="ctr"/>
            <a:r>
              <a:rPr lang="en-US" b="1" dirty="0"/>
              <a:t>5. The EU leverage vs socialization</a:t>
            </a:r>
            <a:endParaRPr lang="en-US" dirty="0"/>
          </a:p>
        </p:txBody>
      </p:sp>
      <p:sp>
        <p:nvSpPr>
          <p:cNvPr id="3" name="Content Placeholder 2">
            <a:extLst>
              <a:ext uri="{FF2B5EF4-FFF2-40B4-BE49-F238E27FC236}">
                <a16:creationId xmlns:a16="http://schemas.microsoft.com/office/drawing/2014/main" id="{7D678273-7C94-3043-865B-A8A27921D664}"/>
              </a:ext>
            </a:extLst>
          </p:cNvPr>
          <p:cNvSpPr>
            <a:spLocks noGrp="1"/>
          </p:cNvSpPr>
          <p:nvPr>
            <p:ph idx="1"/>
          </p:nvPr>
        </p:nvSpPr>
        <p:spPr>
          <a:xfrm>
            <a:off x="989400" y="1685925"/>
            <a:ext cx="10213200" cy="4529680"/>
          </a:xfrm>
        </p:spPr>
        <p:txBody>
          <a:bodyPr>
            <a:normAutofit lnSpcReduction="10000"/>
          </a:bodyPr>
          <a:lstStyle/>
          <a:p>
            <a:pPr algn="just"/>
            <a:r>
              <a:rPr lang="en-US" dirty="0"/>
              <a:t>another external focus point with regard to minority politics in the region has been the European Union</a:t>
            </a:r>
            <a:endParaRPr lang="en-SK" dirty="0"/>
          </a:p>
          <a:p>
            <a:pPr algn="just"/>
            <a:r>
              <a:rPr lang="en-US" dirty="0"/>
              <a:t>There has been a debate regarding the degree to which minority policies in the region have been affected by EU institutional </a:t>
            </a:r>
            <a:r>
              <a:rPr lang="en-US" b="1" dirty="0"/>
              <a:t>conditionality</a:t>
            </a:r>
            <a:r>
              <a:rPr lang="en-US" dirty="0"/>
              <a:t> or by Europeanisation, a process of </a:t>
            </a:r>
            <a:r>
              <a:rPr lang="en-US" b="1" dirty="0" err="1"/>
              <a:t>socialisation</a:t>
            </a:r>
            <a:r>
              <a:rPr lang="en-US" dirty="0"/>
              <a:t> to EU norms </a:t>
            </a:r>
          </a:p>
          <a:p>
            <a:pPr algn="just"/>
            <a:r>
              <a:rPr lang="en-US" dirty="0"/>
              <a:t>With regard to policies on ethnic minorities, there is some debate on the degree to which the EU was in fact able to influence minority policy. </a:t>
            </a:r>
          </a:p>
          <a:p>
            <a:pPr algn="just"/>
            <a:r>
              <a:rPr lang="en-US" dirty="0"/>
              <a:t>There is some evidence that political elites were most likely to align with EU policies when they suited their own domestic goals </a:t>
            </a:r>
            <a:endParaRPr lang="en-SK" dirty="0"/>
          </a:p>
          <a:p>
            <a:pPr algn="just"/>
            <a:endParaRPr lang="en-US" dirty="0"/>
          </a:p>
        </p:txBody>
      </p:sp>
    </p:spTree>
    <p:extLst>
      <p:ext uri="{BB962C8B-B14F-4D97-AF65-F5344CB8AC3E}">
        <p14:creationId xmlns:p14="http://schemas.microsoft.com/office/powerpoint/2010/main" val="2165853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92D4A-B792-E545-AB2A-D0F16A03DC4E}"/>
              </a:ext>
            </a:extLst>
          </p:cNvPr>
          <p:cNvSpPr>
            <a:spLocks noGrp="1"/>
          </p:cNvSpPr>
          <p:nvPr>
            <p:ph type="title"/>
          </p:nvPr>
        </p:nvSpPr>
        <p:spPr/>
        <p:txBody>
          <a:bodyPr/>
          <a:lstStyle/>
          <a:p>
            <a:pPr algn="ctr"/>
            <a:r>
              <a:rPr lang="en-US" b="1" dirty="0"/>
              <a:t>Ethnic minorities in democratic politics</a:t>
            </a:r>
            <a:endParaRPr lang="en-US" dirty="0"/>
          </a:p>
        </p:txBody>
      </p:sp>
      <p:sp>
        <p:nvSpPr>
          <p:cNvPr id="3" name="Content Placeholder 2">
            <a:extLst>
              <a:ext uri="{FF2B5EF4-FFF2-40B4-BE49-F238E27FC236}">
                <a16:creationId xmlns:a16="http://schemas.microsoft.com/office/drawing/2014/main" id="{BA62DEFF-F11D-944F-AB1B-34B279A670C5}"/>
              </a:ext>
            </a:extLst>
          </p:cNvPr>
          <p:cNvSpPr>
            <a:spLocks noGrp="1"/>
          </p:cNvSpPr>
          <p:nvPr>
            <p:ph idx="1"/>
          </p:nvPr>
        </p:nvSpPr>
        <p:spPr/>
        <p:txBody>
          <a:bodyPr/>
          <a:lstStyle/>
          <a:p>
            <a:pPr algn="just"/>
            <a:r>
              <a:rPr lang="en-US" dirty="0"/>
              <a:t>One of the early features of the post- 1989 democracies in Eastern Europe was the emergence of ethnic parties, or parties defined according to an ethnic principle</a:t>
            </a:r>
          </a:p>
          <a:p>
            <a:pPr algn="just"/>
            <a:r>
              <a:rPr lang="en-US" dirty="0"/>
              <a:t>Two issues have gained importance in explaining the variation in their strength</a:t>
            </a:r>
          </a:p>
          <a:p>
            <a:pPr algn="just"/>
            <a:r>
              <a:rPr lang="en-US" dirty="0"/>
              <a:t>1. Pre-existing organizations and formal rules</a:t>
            </a:r>
          </a:p>
          <a:p>
            <a:pPr algn="just"/>
            <a:r>
              <a:rPr lang="en-US" dirty="0"/>
              <a:t>2. Decentralization and concentration</a:t>
            </a:r>
            <a:endParaRPr lang="en-SK" dirty="0"/>
          </a:p>
          <a:p>
            <a:pPr algn="just"/>
            <a:endParaRPr lang="en-SK" dirty="0"/>
          </a:p>
          <a:p>
            <a:pPr algn="just"/>
            <a:endParaRPr lang="en-US" dirty="0"/>
          </a:p>
        </p:txBody>
      </p:sp>
    </p:spTree>
    <p:extLst>
      <p:ext uri="{BB962C8B-B14F-4D97-AF65-F5344CB8AC3E}">
        <p14:creationId xmlns:p14="http://schemas.microsoft.com/office/powerpoint/2010/main" val="641532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CEBC8-7A2E-5B4A-BFBD-BB1955EF9F7E}"/>
              </a:ext>
            </a:extLst>
          </p:cNvPr>
          <p:cNvSpPr>
            <a:spLocks noGrp="1"/>
          </p:cNvSpPr>
          <p:nvPr>
            <p:ph type="title"/>
          </p:nvPr>
        </p:nvSpPr>
        <p:spPr/>
        <p:txBody>
          <a:bodyPr/>
          <a:lstStyle/>
          <a:p>
            <a:pPr algn="ctr"/>
            <a:r>
              <a:rPr lang="en-US" b="1" dirty="0"/>
              <a:t>1. Organizations and Formal Rules</a:t>
            </a:r>
            <a:endParaRPr lang="en-US" dirty="0"/>
          </a:p>
        </p:txBody>
      </p:sp>
      <p:sp>
        <p:nvSpPr>
          <p:cNvPr id="3" name="Content Placeholder 2">
            <a:extLst>
              <a:ext uri="{FF2B5EF4-FFF2-40B4-BE49-F238E27FC236}">
                <a16:creationId xmlns:a16="http://schemas.microsoft.com/office/drawing/2014/main" id="{8BF4C7B7-656C-7A48-A5EE-15F13AD8183D}"/>
              </a:ext>
            </a:extLst>
          </p:cNvPr>
          <p:cNvSpPr>
            <a:spLocks noGrp="1"/>
          </p:cNvSpPr>
          <p:nvPr>
            <p:ph idx="1"/>
          </p:nvPr>
        </p:nvSpPr>
        <p:spPr>
          <a:xfrm>
            <a:off x="989400" y="1628052"/>
            <a:ext cx="10213200" cy="4633852"/>
          </a:xfrm>
        </p:spPr>
        <p:txBody>
          <a:bodyPr>
            <a:normAutofit fontScale="92500" lnSpcReduction="10000"/>
          </a:bodyPr>
          <a:lstStyle/>
          <a:p>
            <a:pPr algn="just"/>
            <a:r>
              <a:rPr lang="en-US" dirty="0"/>
              <a:t>As many ethnic minorities had their own cultural </a:t>
            </a:r>
            <a:r>
              <a:rPr lang="en-US" dirty="0" err="1"/>
              <a:t>organisations</a:t>
            </a:r>
            <a:r>
              <a:rPr lang="en-US" dirty="0"/>
              <a:t> in the previous regimes, these institutions provided a base structure from which parties could arise. </a:t>
            </a:r>
            <a:endParaRPr lang="en-SK" dirty="0"/>
          </a:p>
          <a:p>
            <a:pPr algn="just"/>
            <a:r>
              <a:rPr lang="en-US" dirty="0"/>
              <a:t>In addition, most of the East European states adopted proportional electoral systems during the 1990s</a:t>
            </a:r>
            <a:endParaRPr lang="en-SK" dirty="0"/>
          </a:p>
          <a:p>
            <a:pPr algn="just"/>
            <a:r>
              <a:rPr lang="en-US" dirty="0"/>
              <a:t>In such systems, voters cast their votes for parties, and the parliamentary share reflects the proportion of the vote given to each.</a:t>
            </a:r>
          </a:p>
          <a:p>
            <a:pPr algn="just"/>
            <a:r>
              <a:rPr lang="en-US" dirty="0"/>
              <a:t>One ethnic group that has been less successful in </a:t>
            </a:r>
            <a:r>
              <a:rPr lang="en-US" dirty="0" err="1"/>
              <a:t>mobilising</a:t>
            </a:r>
            <a:r>
              <a:rPr lang="en-US" dirty="0"/>
              <a:t> throughout the region are the Roma. While there are some successful Roma elites across different countries, Roma populations tend to be fragmented in most of the countries in a way that is not conducive to strong ethnic party positioning</a:t>
            </a:r>
            <a:endParaRPr lang="en-SK" dirty="0"/>
          </a:p>
        </p:txBody>
      </p:sp>
    </p:spTree>
    <p:extLst>
      <p:ext uri="{BB962C8B-B14F-4D97-AF65-F5344CB8AC3E}">
        <p14:creationId xmlns:p14="http://schemas.microsoft.com/office/powerpoint/2010/main" val="3699887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C61A5-0CC7-DF48-8AA7-B8E89051AEAF}"/>
              </a:ext>
            </a:extLst>
          </p:cNvPr>
          <p:cNvSpPr>
            <a:spLocks noGrp="1"/>
          </p:cNvSpPr>
          <p:nvPr>
            <p:ph type="title"/>
          </p:nvPr>
        </p:nvSpPr>
        <p:spPr/>
        <p:txBody>
          <a:bodyPr/>
          <a:lstStyle/>
          <a:p>
            <a:pPr algn="ctr"/>
            <a:r>
              <a:rPr lang="en-US" b="1" dirty="0"/>
              <a:t>2. Decentralization and concentration</a:t>
            </a:r>
            <a:endParaRPr lang="en-US" dirty="0"/>
          </a:p>
        </p:txBody>
      </p:sp>
      <p:sp>
        <p:nvSpPr>
          <p:cNvPr id="3" name="Content Placeholder 2">
            <a:extLst>
              <a:ext uri="{FF2B5EF4-FFF2-40B4-BE49-F238E27FC236}">
                <a16:creationId xmlns:a16="http://schemas.microsoft.com/office/drawing/2014/main" id="{F1CD0B9B-F032-FC4D-AFBA-26CA820ED0E5}"/>
              </a:ext>
            </a:extLst>
          </p:cNvPr>
          <p:cNvSpPr>
            <a:spLocks noGrp="1"/>
          </p:cNvSpPr>
          <p:nvPr>
            <p:ph idx="1"/>
          </p:nvPr>
        </p:nvSpPr>
        <p:spPr>
          <a:xfrm>
            <a:off x="989400" y="1685925"/>
            <a:ext cx="10213200" cy="4911645"/>
          </a:xfrm>
        </p:spPr>
        <p:txBody>
          <a:bodyPr>
            <a:normAutofit fontScale="85000" lnSpcReduction="10000"/>
          </a:bodyPr>
          <a:lstStyle/>
          <a:p>
            <a:pPr algn="just"/>
            <a:r>
              <a:rPr lang="en-US" dirty="0"/>
              <a:t>ethnic minority political dynamics also relates to levels of </a:t>
            </a:r>
            <a:r>
              <a:rPr lang="en-US" dirty="0" err="1"/>
              <a:t>decentralisation</a:t>
            </a:r>
            <a:r>
              <a:rPr lang="en-US" dirty="0"/>
              <a:t> within states in the region</a:t>
            </a:r>
            <a:endParaRPr lang="en-SK" dirty="0"/>
          </a:p>
          <a:p>
            <a:pPr algn="just"/>
            <a:r>
              <a:rPr lang="en-US" dirty="0"/>
              <a:t>Ethnic minorities may have some concentrations in enclaves, where they are the local ethnic majority. Some countries feature large and politically </a:t>
            </a:r>
            <a:r>
              <a:rPr lang="en-US" dirty="0" err="1"/>
              <a:t>mobilised</a:t>
            </a:r>
            <a:r>
              <a:rPr lang="en-US" dirty="0"/>
              <a:t> enclaves, such as the Hungarians in Romania and in south Slovakia, as well as Albanians in north- western Macedonia. </a:t>
            </a:r>
          </a:p>
          <a:p>
            <a:pPr algn="just"/>
            <a:r>
              <a:rPr lang="en-US" dirty="0"/>
              <a:t>Claims for increased governance powers in enclaves often emerge, because key actors in such regions would often prefer more self- government over their own affairs – particularly in relation to identity- related policies on language and education. </a:t>
            </a:r>
            <a:endParaRPr lang="en-SK" dirty="0"/>
          </a:p>
          <a:p>
            <a:pPr algn="just"/>
            <a:r>
              <a:rPr lang="en-US" dirty="0"/>
              <a:t>Ethnic majorities are often reluctant to agree to </a:t>
            </a:r>
            <a:r>
              <a:rPr lang="en-US" dirty="0" err="1"/>
              <a:t>decentralisation</a:t>
            </a:r>
            <a:r>
              <a:rPr lang="en-US" dirty="0"/>
              <a:t> or to grant autonomy, due to fears of loss of political control for the central state and the potential for autonomous units to become platforms for secession.</a:t>
            </a:r>
            <a:endParaRPr lang="en-SK" dirty="0"/>
          </a:p>
        </p:txBody>
      </p:sp>
    </p:spTree>
    <p:extLst>
      <p:ext uri="{BB962C8B-B14F-4D97-AF65-F5344CB8AC3E}">
        <p14:creationId xmlns:p14="http://schemas.microsoft.com/office/powerpoint/2010/main" val="1714312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4610F-2D25-1C4A-AEE3-6E76E6DE007B}"/>
              </a:ext>
            </a:extLst>
          </p:cNvPr>
          <p:cNvSpPr>
            <a:spLocks noGrp="1"/>
          </p:cNvSpPr>
          <p:nvPr>
            <p:ph type="title"/>
          </p:nvPr>
        </p:nvSpPr>
        <p:spPr/>
        <p:txBody>
          <a:bodyPr/>
          <a:lstStyle/>
          <a:p>
            <a:pPr algn="ctr"/>
            <a:r>
              <a:rPr lang="en-US" b="1" dirty="0"/>
              <a:t>Identity</a:t>
            </a:r>
          </a:p>
        </p:txBody>
      </p:sp>
      <p:sp>
        <p:nvSpPr>
          <p:cNvPr id="3" name="Content Placeholder 2">
            <a:extLst>
              <a:ext uri="{FF2B5EF4-FFF2-40B4-BE49-F238E27FC236}">
                <a16:creationId xmlns:a16="http://schemas.microsoft.com/office/drawing/2014/main" id="{3F9731C1-01A0-7147-84CE-4CB20AEF3F1A}"/>
              </a:ext>
            </a:extLst>
          </p:cNvPr>
          <p:cNvSpPr>
            <a:spLocks noGrp="1"/>
          </p:cNvSpPr>
          <p:nvPr>
            <p:ph idx="1"/>
          </p:nvPr>
        </p:nvSpPr>
        <p:spPr/>
        <p:txBody>
          <a:bodyPr/>
          <a:lstStyle/>
          <a:p>
            <a:pPr algn="just"/>
            <a:r>
              <a:rPr lang="en-US" dirty="0"/>
              <a:t>(</a:t>
            </a:r>
            <a:r>
              <a:rPr lang="en-US" altLang="en-US" dirty="0"/>
              <a:t>Hale 2004)</a:t>
            </a:r>
            <a:r>
              <a:rPr lang="en-US" dirty="0"/>
              <a:t>  is the set of points of personal reference on which people rely to navigate the social world they inhabit</a:t>
            </a:r>
          </a:p>
          <a:p>
            <a:pPr algn="just"/>
            <a:r>
              <a:rPr lang="en-US" dirty="0"/>
              <a:t>to make sense of social relationships that they encounter</a:t>
            </a:r>
          </a:p>
          <a:p>
            <a:pPr algn="just"/>
            <a:r>
              <a:rPr lang="en-US" dirty="0"/>
              <a:t>to discern their place in these constellations</a:t>
            </a:r>
          </a:p>
          <a:p>
            <a:pPr algn="just"/>
            <a:r>
              <a:rPr lang="en-US" dirty="0"/>
              <a:t>and to understand the opportunities for action in this context</a:t>
            </a:r>
          </a:p>
          <a:p>
            <a:endParaRPr lang="en-US" dirty="0"/>
          </a:p>
        </p:txBody>
      </p:sp>
    </p:spTree>
    <p:extLst>
      <p:ext uri="{BB962C8B-B14F-4D97-AF65-F5344CB8AC3E}">
        <p14:creationId xmlns:p14="http://schemas.microsoft.com/office/powerpoint/2010/main" val="3035314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B72AE-1EAE-5B4E-98C1-8466DBD58A8B}"/>
              </a:ext>
            </a:extLst>
          </p:cNvPr>
          <p:cNvSpPr>
            <a:spLocks noGrp="1"/>
          </p:cNvSpPr>
          <p:nvPr>
            <p:ph type="title"/>
          </p:nvPr>
        </p:nvSpPr>
        <p:spPr/>
        <p:txBody>
          <a:bodyPr/>
          <a:lstStyle/>
          <a:p>
            <a:pPr algn="ctr"/>
            <a:r>
              <a:rPr lang="en-US" b="1" dirty="0"/>
              <a:t>The importance of ethnic identity</a:t>
            </a:r>
          </a:p>
        </p:txBody>
      </p:sp>
      <p:sp>
        <p:nvSpPr>
          <p:cNvPr id="3" name="Content Placeholder 2">
            <a:extLst>
              <a:ext uri="{FF2B5EF4-FFF2-40B4-BE49-F238E27FC236}">
                <a16:creationId xmlns:a16="http://schemas.microsoft.com/office/drawing/2014/main" id="{FF45B908-5E86-DA4C-9400-B92FF511E5B2}"/>
              </a:ext>
            </a:extLst>
          </p:cNvPr>
          <p:cNvSpPr>
            <a:spLocks noGrp="1"/>
          </p:cNvSpPr>
          <p:nvPr>
            <p:ph idx="1"/>
          </p:nvPr>
        </p:nvSpPr>
        <p:spPr/>
        <p:txBody>
          <a:bodyPr/>
          <a:lstStyle/>
          <a:p>
            <a:pPr algn="just"/>
            <a:r>
              <a:rPr lang="en-US" altLang="en-US" dirty="0"/>
              <a:t>ethnicity is an important identity because:</a:t>
            </a:r>
          </a:p>
          <a:p>
            <a:pPr algn="just"/>
            <a:r>
              <a:rPr lang="en-US" altLang="en-US" dirty="0"/>
              <a:t>(1) involves </a:t>
            </a:r>
            <a:r>
              <a:rPr lang="en-US" dirty="0"/>
              <a:t> barriers to communication (language</a:t>
            </a:r>
            <a:r>
              <a:rPr lang="en-US" altLang="en-US" dirty="0"/>
              <a:t>)</a:t>
            </a:r>
          </a:p>
          <a:p>
            <a:pPr algn="just"/>
            <a:r>
              <a:rPr lang="en-US" altLang="en-US" dirty="0"/>
              <a:t>(2) (sometimes) involves physical differences</a:t>
            </a:r>
          </a:p>
          <a:p>
            <a:pPr algn="just"/>
            <a:r>
              <a:rPr lang="en-US" altLang="en-US" dirty="0"/>
              <a:t>(3) 1. a 2.  tend to be territorially concentrated</a:t>
            </a:r>
          </a:p>
          <a:p>
            <a:pPr algn="just"/>
            <a:r>
              <a:rPr lang="en-US" altLang="en-US" dirty="0"/>
              <a:t>(4) symbols of ethnicity are shared by the whole community</a:t>
            </a:r>
          </a:p>
          <a:p>
            <a:pPr algn="just"/>
            <a:r>
              <a:rPr lang="en-US" altLang="en-US" dirty="0"/>
              <a:t>(5) however, identity changes, and the meanings and identifications can be manipulated by elites and individual subjects</a:t>
            </a:r>
          </a:p>
          <a:p>
            <a:endParaRPr lang="en-US" dirty="0"/>
          </a:p>
        </p:txBody>
      </p:sp>
    </p:spTree>
    <p:extLst>
      <p:ext uri="{BB962C8B-B14F-4D97-AF65-F5344CB8AC3E}">
        <p14:creationId xmlns:p14="http://schemas.microsoft.com/office/powerpoint/2010/main" val="2070542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52F08-5412-0443-B1EB-004AD8F7BC42}"/>
              </a:ext>
            </a:extLst>
          </p:cNvPr>
          <p:cNvSpPr>
            <a:spLocks noGrp="1"/>
          </p:cNvSpPr>
          <p:nvPr>
            <p:ph type="title"/>
          </p:nvPr>
        </p:nvSpPr>
        <p:spPr/>
        <p:txBody>
          <a:bodyPr/>
          <a:lstStyle/>
          <a:p>
            <a:pPr algn="ctr"/>
            <a:r>
              <a:rPr lang="en-US" b="1" dirty="0"/>
              <a:t>Ethnicity as a problematic analytical category</a:t>
            </a:r>
          </a:p>
        </p:txBody>
      </p:sp>
      <p:sp>
        <p:nvSpPr>
          <p:cNvPr id="3" name="Content Placeholder 2">
            <a:extLst>
              <a:ext uri="{FF2B5EF4-FFF2-40B4-BE49-F238E27FC236}">
                <a16:creationId xmlns:a16="http://schemas.microsoft.com/office/drawing/2014/main" id="{651C1101-7DBB-FF4D-B9E1-45189B704F85}"/>
              </a:ext>
            </a:extLst>
          </p:cNvPr>
          <p:cNvSpPr>
            <a:spLocks noGrp="1"/>
          </p:cNvSpPr>
          <p:nvPr>
            <p:ph idx="1"/>
          </p:nvPr>
        </p:nvSpPr>
        <p:spPr>
          <a:xfrm>
            <a:off x="989400" y="1685925"/>
            <a:ext cx="10213200" cy="4865346"/>
          </a:xfrm>
        </p:spPr>
        <p:txBody>
          <a:bodyPr>
            <a:normAutofit lnSpcReduction="10000"/>
          </a:bodyPr>
          <a:lstStyle/>
          <a:p>
            <a:pPr algn="just"/>
            <a:r>
              <a:rPr lang="en-US" dirty="0"/>
              <a:t>Much work carries the assumption that ethnic groups are stable and unified entities</a:t>
            </a:r>
            <a:endParaRPr lang="en-SK" dirty="0"/>
          </a:p>
          <a:p>
            <a:pPr algn="just"/>
            <a:r>
              <a:rPr lang="en-US" dirty="0"/>
              <a:t>however, individuals within the same ethnic group display vastly different political opinions and goals, including towards ethnic policies. </a:t>
            </a:r>
            <a:endParaRPr lang="en-SK" dirty="0"/>
          </a:p>
          <a:p>
            <a:pPr algn="just"/>
            <a:r>
              <a:rPr lang="en-US" dirty="0"/>
              <a:t>the political claims of ethnic minorities that are concentrated in enclaves may differ greatly from the interests of other members of the ethnic minority who live dispersed outside of the enclave </a:t>
            </a:r>
            <a:endParaRPr lang="en-SK" dirty="0"/>
          </a:p>
          <a:p>
            <a:pPr algn="just"/>
            <a:r>
              <a:rPr lang="en-US" dirty="0"/>
              <a:t>thus, claims for political autonomy for an ethnic enclave may be opposed by the titular majority, but also may not find </a:t>
            </a:r>
            <a:r>
              <a:rPr lang="en-US" dirty="0" err="1"/>
              <a:t>favour</a:t>
            </a:r>
            <a:r>
              <a:rPr lang="en-US" dirty="0"/>
              <a:t> from dispersed members of the same ethnic group who will fall outside of its proposed boundaries. </a:t>
            </a:r>
            <a:endParaRPr lang="en-SK" dirty="0"/>
          </a:p>
        </p:txBody>
      </p:sp>
    </p:spTree>
    <p:extLst>
      <p:ext uri="{BB962C8B-B14F-4D97-AF65-F5344CB8AC3E}">
        <p14:creationId xmlns:p14="http://schemas.microsoft.com/office/powerpoint/2010/main" val="2324763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E530A-B56D-534E-A857-E4670D327617}"/>
              </a:ext>
            </a:extLst>
          </p:cNvPr>
          <p:cNvSpPr>
            <a:spLocks noGrp="1"/>
          </p:cNvSpPr>
          <p:nvPr>
            <p:ph type="title"/>
          </p:nvPr>
        </p:nvSpPr>
        <p:spPr/>
        <p:txBody>
          <a:bodyPr/>
          <a:lstStyle/>
          <a:p>
            <a:pPr algn="ctr"/>
            <a:r>
              <a:rPr lang="en-US" b="1" dirty="0"/>
              <a:t>The centrality of ethnicity to the politics in ECE</a:t>
            </a:r>
          </a:p>
        </p:txBody>
      </p:sp>
      <p:sp>
        <p:nvSpPr>
          <p:cNvPr id="3" name="Content Placeholder 2">
            <a:extLst>
              <a:ext uri="{FF2B5EF4-FFF2-40B4-BE49-F238E27FC236}">
                <a16:creationId xmlns:a16="http://schemas.microsoft.com/office/drawing/2014/main" id="{6C826CFE-9FDC-B140-A9CC-739487A260C3}"/>
              </a:ext>
            </a:extLst>
          </p:cNvPr>
          <p:cNvSpPr>
            <a:spLocks noGrp="1"/>
          </p:cNvSpPr>
          <p:nvPr>
            <p:ph idx="1"/>
          </p:nvPr>
        </p:nvSpPr>
        <p:spPr>
          <a:xfrm>
            <a:off x="989400" y="1685925"/>
            <a:ext cx="10213200" cy="4575979"/>
          </a:xfrm>
        </p:spPr>
        <p:txBody>
          <a:bodyPr>
            <a:noAutofit/>
          </a:bodyPr>
          <a:lstStyle/>
          <a:p>
            <a:pPr algn="just"/>
            <a:r>
              <a:rPr lang="en-GB" sz="2000" dirty="0"/>
              <a:t>The political principle of "</a:t>
            </a:r>
            <a:r>
              <a:rPr lang="en-GB" sz="2000" b="1" dirty="0"/>
              <a:t>the right to self-determination</a:t>
            </a:r>
            <a:r>
              <a:rPr lang="en-GB" sz="2000" dirty="0"/>
              <a:t>," which gained prominence during World War I, became the founding principle of the entire region for much of the 20th century.</a:t>
            </a:r>
          </a:p>
          <a:p>
            <a:pPr algn="just"/>
            <a:r>
              <a:rPr lang="en-GB" sz="2000" dirty="0"/>
              <a:t>During the period of Communism, ethnic minorities had their own </a:t>
            </a:r>
            <a:r>
              <a:rPr lang="en-GB" sz="2000" b="1" dirty="0"/>
              <a:t>newspapers</a:t>
            </a:r>
            <a:r>
              <a:rPr lang="en-GB" sz="2000" dirty="0"/>
              <a:t> and </a:t>
            </a:r>
            <a:r>
              <a:rPr lang="en-GB" sz="2000" b="1" dirty="0"/>
              <a:t>separate organizations</a:t>
            </a:r>
            <a:r>
              <a:rPr lang="en-GB" sz="2000" dirty="0"/>
              <a:t>, but these institutions had to align with the official party line to continue operating.</a:t>
            </a:r>
          </a:p>
          <a:p>
            <a:pPr algn="just"/>
            <a:r>
              <a:rPr lang="en-GB" sz="2000" dirty="0"/>
              <a:t>With the collapse of the Communist regimes in 1989, ethnic </a:t>
            </a:r>
            <a:r>
              <a:rPr lang="en-GB" sz="2000" b="1" dirty="0"/>
              <a:t>minorities</a:t>
            </a:r>
            <a:r>
              <a:rPr lang="en-GB" sz="2000" dirty="0"/>
              <a:t> quickly became politically </a:t>
            </a:r>
            <a:r>
              <a:rPr lang="en-GB" sz="2000" b="1" dirty="0"/>
              <a:t>mobilized</a:t>
            </a:r>
            <a:r>
              <a:rPr lang="en-GB" sz="2000" dirty="0"/>
              <a:t>, often forming their own </a:t>
            </a:r>
            <a:r>
              <a:rPr lang="en-GB" sz="2000" b="1" dirty="0"/>
              <a:t>parties</a:t>
            </a:r>
            <a:r>
              <a:rPr lang="en-GB" sz="2000" dirty="0"/>
              <a:t>.</a:t>
            </a:r>
            <a:endParaRPr lang="en-US" sz="2200" dirty="0"/>
          </a:p>
        </p:txBody>
      </p:sp>
    </p:spTree>
    <p:extLst>
      <p:ext uri="{BB962C8B-B14F-4D97-AF65-F5344CB8AC3E}">
        <p14:creationId xmlns:p14="http://schemas.microsoft.com/office/powerpoint/2010/main" val="36828488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E29B5-1522-2C46-A550-7DE1BF79FC7C}"/>
              </a:ext>
            </a:extLst>
          </p:cNvPr>
          <p:cNvSpPr>
            <a:spLocks noGrp="1"/>
          </p:cNvSpPr>
          <p:nvPr>
            <p:ph type="title"/>
          </p:nvPr>
        </p:nvSpPr>
        <p:spPr/>
        <p:txBody>
          <a:bodyPr/>
          <a:lstStyle/>
          <a:p>
            <a:pPr algn="ctr"/>
            <a:r>
              <a:rPr lang="en-US" b="1" dirty="0"/>
              <a:t>Ethnicity as a problematic analytical category</a:t>
            </a:r>
            <a:endParaRPr lang="en-US" dirty="0"/>
          </a:p>
        </p:txBody>
      </p:sp>
      <p:sp>
        <p:nvSpPr>
          <p:cNvPr id="3" name="Content Placeholder 2">
            <a:extLst>
              <a:ext uri="{FF2B5EF4-FFF2-40B4-BE49-F238E27FC236}">
                <a16:creationId xmlns:a16="http://schemas.microsoft.com/office/drawing/2014/main" id="{B513AAE3-118E-AA4C-8AC2-AFC0E4A8E279}"/>
              </a:ext>
            </a:extLst>
          </p:cNvPr>
          <p:cNvSpPr>
            <a:spLocks noGrp="1"/>
          </p:cNvSpPr>
          <p:nvPr>
            <p:ph idx="1"/>
          </p:nvPr>
        </p:nvSpPr>
        <p:spPr/>
        <p:txBody>
          <a:bodyPr/>
          <a:lstStyle/>
          <a:p>
            <a:pPr algn="just"/>
            <a:r>
              <a:rPr lang="en-US" dirty="0"/>
              <a:t>In addition, research shows that although individuals of the same group may have access to kin-state benefits, their individual characteristics produce varying degrees of engagement with those benefits (Brubaker et al. 2006, Knott 2015).</a:t>
            </a:r>
            <a:endParaRPr lang="en-SK" dirty="0"/>
          </a:p>
          <a:p>
            <a:pPr algn="just"/>
            <a:r>
              <a:rPr lang="en-US" dirty="0"/>
              <a:t>People may share the same ethnic name, but we may wrongly assume that it means they engage in the same type of politics.</a:t>
            </a:r>
            <a:endParaRPr lang="en-SK" dirty="0"/>
          </a:p>
        </p:txBody>
      </p:sp>
    </p:spTree>
    <p:extLst>
      <p:ext uri="{BB962C8B-B14F-4D97-AF65-F5344CB8AC3E}">
        <p14:creationId xmlns:p14="http://schemas.microsoft.com/office/powerpoint/2010/main" val="3796151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7">
            <a:extLst>
              <a:ext uri="{FF2B5EF4-FFF2-40B4-BE49-F238E27FC236}">
                <a16:creationId xmlns:a16="http://schemas.microsoft.com/office/drawing/2014/main" id="{2C627EC6-61A4-4CA2-925A-D9C31421C4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1C6F8995-04B9-1445-A829-749EDB8B7B06}"/>
              </a:ext>
            </a:extLst>
          </p:cNvPr>
          <p:cNvPicPr>
            <a:picLocks noChangeAspect="1"/>
          </p:cNvPicPr>
          <p:nvPr/>
        </p:nvPicPr>
        <p:blipFill rotWithShape="1">
          <a:blip r:embed="rId2"/>
          <a:srcRect t="804" b="18551"/>
          <a:stretch/>
        </p:blipFill>
        <p:spPr>
          <a:xfrm>
            <a:off x="20" y="324101"/>
            <a:ext cx="12191980" cy="6736456"/>
          </a:xfrm>
          <a:custGeom>
            <a:avLst/>
            <a:gdLst/>
            <a:ahLst/>
            <a:cxnLst/>
            <a:rect l="l" t="t" r="r" b="b"/>
            <a:pathLst>
              <a:path w="12192000" h="6858000">
                <a:moveTo>
                  <a:pt x="0" y="0"/>
                </a:moveTo>
                <a:lnTo>
                  <a:pt x="12192000" y="0"/>
                </a:lnTo>
                <a:lnTo>
                  <a:pt x="12192000" y="6858000"/>
                </a:lnTo>
                <a:lnTo>
                  <a:pt x="0" y="6858000"/>
                </a:lnTo>
                <a:close/>
              </a:path>
            </a:pathLst>
          </a:custGeom>
        </p:spPr>
      </p:pic>
    </p:spTree>
    <p:extLst>
      <p:ext uri="{BB962C8B-B14F-4D97-AF65-F5344CB8AC3E}">
        <p14:creationId xmlns:p14="http://schemas.microsoft.com/office/powerpoint/2010/main" val="42846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CFEB5-E9BE-DC4C-BEDB-6493260A4613}"/>
              </a:ext>
            </a:extLst>
          </p:cNvPr>
          <p:cNvSpPr>
            <a:spLocks noGrp="1"/>
          </p:cNvSpPr>
          <p:nvPr>
            <p:ph type="title"/>
          </p:nvPr>
        </p:nvSpPr>
        <p:spPr/>
        <p:txBody>
          <a:bodyPr/>
          <a:lstStyle/>
          <a:p>
            <a:pPr algn="ctr"/>
            <a:r>
              <a:rPr lang="en-US" b="1" dirty="0"/>
              <a:t>Ethnic relation in the early 1990s</a:t>
            </a:r>
          </a:p>
        </p:txBody>
      </p:sp>
      <p:sp>
        <p:nvSpPr>
          <p:cNvPr id="3" name="Content Placeholder 2">
            <a:extLst>
              <a:ext uri="{FF2B5EF4-FFF2-40B4-BE49-F238E27FC236}">
                <a16:creationId xmlns:a16="http://schemas.microsoft.com/office/drawing/2014/main" id="{08A98009-EDCA-6F47-971E-CD7351A4AFDB}"/>
              </a:ext>
            </a:extLst>
          </p:cNvPr>
          <p:cNvSpPr>
            <a:spLocks noGrp="1"/>
          </p:cNvSpPr>
          <p:nvPr>
            <p:ph idx="1"/>
          </p:nvPr>
        </p:nvSpPr>
        <p:spPr>
          <a:xfrm>
            <a:off x="989400" y="1685925"/>
            <a:ext cx="10213200" cy="4776786"/>
          </a:xfrm>
        </p:spPr>
        <p:txBody>
          <a:bodyPr>
            <a:noAutofit/>
          </a:bodyPr>
          <a:lstStyle/>
          <a:p>
            <a:pPr algn="just"/>
            <a:r>
              <a:rPr lang="en-GB" sz="2000" dirty="0"/>
              <a:t>The political upheavals of 1989 included mobilization by ethnic Hungarians in </a:t>
            </a:r>
            <a:r>
              <a:rPr lang="en-GB" sz="2000" dirty="0" err="1"/>
              <a:t>Timișoara</a:t>
            </a:r>
            <a:r>
              <a:rPr lang="en-GB" sz="2000" dirty="0"/>
              <a:t> (Romania), when the government attempted to arrest an ethnic Hungarian Protestant minister.</a:t>
            </a:r>
          </a:p>
          <a:p>
            <a:pPr algn="just"/>
            <a:r>
              <a:rPr lang="en-GB" sz="2000" dirty="0"/>
              <a:t>By the spring and summer of 1991, there were conflicts and then violence between Serbs and Croats related to the Croatian and Slovenian declarations of independence from Yugoslavia.</a:t>
            </a:r>
          </a:p>
          <a:p>
            <a:pPr algn="just"/>
            <a:r>
              <a:rPr lang="en-GB" sz="2000" dirty="0"/>
              <a:t>When Bosnia and Herzegovina declared independence in 1992, it became the site of a brutal civil war between mixed ethnic/religious groups.</a:t>
            </a:r>
            <a:endParaRPr lang="en-SK" sz="2200" dirty="0"/>
          </a:p>
        </p:txBody>
      </p:sp>
    </p:spTree>
    <p:extLst>
      <p:ext uri="{BB962C8B-B14F-4D97-AF65-F5344CB8AC3E}">
        <p14:creationId xmlns:p14="http://schemas.microsoft.com/office/powerpoint/2010/main" val="3265303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F877-48E4-C346-8960-742946B0D719}"/>
              </a:ext>
            </a:extLst>
          </p:cNvPr>
          <p:cNvSpPr>
            <a:spLocks noGrp="1"/>
          </p:cNvSpPr>
          <p:nvPr>
            <p:ph type="title"/>
          </p:nvPr>
        </p:nvSpPr>
        <p:spPr/>
        <p:txBody>
          <a:bodyPr/>
          <a:lstStyle/>
          <a:p>
            <a:pPr algn="ctr"/>
            <a:r>
              <a:rPr lang="en-US" b="1" dirty="0"/>
              <a:t>Ethnic cleansing and civil war in Yugoslavia</a:t>
            </a:r>
          </a:p>
        </p:txBody>
      </p:sp>
      <p:sp>
        <p:nvSpPr>
          <p:cNvPr id="3" name="Content Placeholder 2">
            <a:extLst>
              <a:ext uri="{FF2B5EF4-FFF2-40B4-BE49-F238E27FC236}">
                <a16:creationId xmlns:a16="http://schemas.microsoft.com/office/drawing/2014/main" id="{30C7510B-57C0-E848-B00F-DE1823B98003}"/>
              </a:ext>
            </a:extLst>
          </p:cNvPr>
          <p:cNvSpPr>
            <a:spLocks noGrp="1"/>
          </p:cNvSpPr>
          <p:nvPr>
            <p:ph idx="1"/>
          </p:nvPr>
        </p:nvSpPr>
        <p:spPr/>
        <p:txBody>
          <a:bodyPr>
            <a:normAutofit/>
          </a:bodyPr>
          <a:lstStyle/>
          <a:p>
            <a:pPr algn="just"/>
            <a:r>
              <a:rPr lang="en-GB" dirty="0"/>
              <a:t>The term "ethnic cleansing" was frequently used during this conflict.</a:t>
            </a:r>
          </a:p>
          <a:p>
            <a:pPr algn="just"/>
            <a:r>
              <a:rPr lang="en-GB" dirty="0"/>
              <a:t>It referred to the idea that group mixing should be reversed through </a:t>
            </a:r>
            <a:r>
              <a:rPr lang="en-GB" b="1" dirty="0"/>
              <a:t>violence</a:t>
            </a:r>
            <a:r>
              <a:rPr lang="en-GB" dirty="0"/>
              <a:t>, aiming to create </a:t>
            </a:r>
            <a:r>
              <a:rPr lang="en-GB" b="1" dirty="0"/>
              <a:t>ethnically homogeneous </a:t>
            </a:r>
            <a:r>
              <a:rPr lang="en-GB" dirty="0"/>
              <a:t>populations.</a:t>
            </a:r>
          </a:p>
          <a:p>
            <a:pPr algn="just"/>
            <a:r>
              <a:rPr lang="en-GB" dirty="0"/>
              <a:t>The conflict was brought to an end with the internationally brokered Dayton Peace Agreement in November 1995.</a:t>
            </a:r>
          </a:p>
          <a:p>
            <a:pPr algn="just"/>
            <a:r>
              <a:rPr lang="en-GB" dirty="0"/>
              <a:t>The Yugoslav conflicts are often </a:t>
            </a:r>
            <a:r>
              <a:rPr lang="en-GB" b="1" dirty="0"/>
              <a:t>described as ethnic</a:t>
            </a:r>
            <a:r>
              <a:rPr lang="en-GB" dirty="0"/>
              <a:t>, involving ethnic Serbs, Croats, and Bosnians. ​</a:t>
            </a:r>
            <a:endParaRPr lang="en-US" dirty="0"/>
          </a:p>
        </p:txBody>
      </p:sp>
    </p:spTree>
    <p:extLst>
      <p:ext uri="{BB962C8B-B14F-4D97-AF65-F5344CB8AC3E}">
        <p14:creationId xmlns:p14="http://schemas.microsoft.com/office/powerpoint/2010/main" val="3586720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6DE57-F8B9-5A49-9429-6B8B0A3AE6C3}"/>
              </a:ext>
            </a:extLst>
          </p:cNvPr>
          <p:cNvSpPr>
            <a:spLocks noGrp="1"/>
          </p:cNvSpPr>
          <p:nvPr>
            <p:ph type="title"/>
          </p:nvPr>
        </p:nvSpPr>
        <p:spPr/>
        <p:txBody>
          <a:bodyPr/>
          <a:lstStyle/>
          <a:p>
            <a:pPr algn="ctr"/>
            <a:r>
              <a:rPr lang="en-US" b="1" dirty="0"/>
              <a:t>Ethnic cleansing and civil war in Yugoslavia</a:t>
            </a:r>
            <a:endParaRPr lang="en-US" dirty="0"/>
          </a:p>
        </p:txBody>
      </p:sp>
      <p:sp>
        <p:nvSpPr>
          <p:cNvPr id="3" name="Content Placeholder 2">
            <a:extLst>
              <a:ext uri="{FF2B5EF4-FFF2-40B4-BE49-F238E27FC236}">
                <a16:creationId xmlns:a16="http://schemas.microsoft.com/office/drawing/2014/main" id="{7856EFB5-E67C-AD4A-99D9-7C3E561A4B83}"/>
              </a:ext>
            </a:extLst>
          </p:cNvPr>
          <p:cNvSpPr>
            <a:spLocks noGrp="1"/>
          </p:cNvSpPr>
          <p:nvPr>
            <p:ph idx="1"/>
          </p:nvPr>
        </p:nvSpPr>
        <p:spPr>
          <a:xfrm>
            <a:off x="989400" y="1685924"/>
            <a:ext cx="10213200" cy="4923219"/>
          </a:xfrm>
        </p:spPr>
        <p:txBody>
          <a:bodyPr>
            <a:noAutofit/>
          </a:bodyPr>
          <a:lstStyle/>
          <a:p>
            <a:pPr algn="just"/>
            <a:r>
              <a:rPr lang="en-GB" sz="1600" dirty="0"/>
              <a:t>The conflicts might be better understood as efforts by elites to establish political control over territories using national identity.</a:t>
            </a:r>
          </a:p>
          <a:p>
            <a:pPr algn="just"/>
            <a:r>
              <a:rPr lang="en-GB" sz="1600" dirty="0"/>
              <a:t>Slovenia and Croatia declared their independence in 1991. These declarations were followed by a Yugoslav National Army (JNA) response, which produced limited violence in homogeneous Slovenia.</a:t>
            </a:r>
          </a:p>
          <a:p>
            <a:pPr algn="just"/>
            <a:r>
              <a:rPr lang="en-GB" sz="1600" dirty="0"/>
              <a:t>However, the JNA response and Croatia's counter-response resulted in prolonged violence in Croatia, with initial Yugoslav attempts to prevent secession and later Croatian government efforts to pressure the Serbian population to leave.</a:t>
            </a:r>
          </a:p>
          <a:p>
            <a:pPr algn="just"/>
            <a:r>
              <a:rPr lang="en-GB" sz="1600" dirty="0"/>
              <a:t>When the heavily mixed Bosnia and Herzegovina declared independence in 1992, a three-way civil war between Serbs, Croats, and </a:t>
            </a:r>
            <a:r>
              <a:rPr lang="en-GB" sz="1600" dirty="0" err="1"/>
              <a:t>Bosniaks</a:t>
            </a:r>
            <a:r>
              <a:rPr lang="en-GB" sz="1600" dirty="0"/>
              <a:t> (or Muslims) broke out and lasted until 1995. ​</a:t>
            </a:r>
            <a:endParaRPr lang="en-SK" sz="1800" dirty="0"/>
          </a:p>
        </p:txBody>
      </p:sp>
    </p:spTree>
    <p:extLst>
      <p:ext uri="{BB962C8B-B14F-4D97-AF65-F5344CB8AC3E}">
        <p14:creationId xmlns:p14="http://schemas.microsoft.com/office/powerpoint/2010/main" val="1384290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119E5-AA31-7D48-BC8B-979A07BCA805}"/>
              </a:ext>
            </a:extLst>
          </p:cNvPr>
          <p:cNvSpPr>
            <a:spLocks noGrp="1"/>
          </p:cNvSpPr>
          <p:nvPr>
            <p:ph type="title"/>
          </p:nvPr>
        </p:nvSpPr>
        <p:spPr/>
        <p:txBody>
          <a:bodyPr/>
          <a:lstStyle/>
          <a:p>
            <a:pPr algn="ctr"/>
            <a:r>
              <a:rPr lang="en-US" b="1" dirty="0"/>
              <a:t>Explaining ethnic mobilization</a:t>
            </a:r>
          </a:p>
        </p:txBody>
      </p:sp>
      <p:sp>
        <p:nvSpPr>
          <p:cNvPr id="3" name="Content Placeholder 2">
            <a:extLst>
              <a:ext uri="{FF2B5EF4-FFF2-40B4-BE49-F238E27FC236}">
                <a16:creationId xmlns:a16="http://schemas.microsoft.com/office/drawing/2014/main" id="{3A68D40E-916B-0442-AF2E-CCEE5C3E3172}"/>
              </a:ext>
            </a:extLst>
          </p:cNvPr>
          <p:cNvSpPr>
            <a:spLocks noGrp="1"/>
          </p:cNvSpPr>
          <p:nvPr>
            <p:ph idx="1"/>
          </p:nvPr>
        </p:nvSpPr>
        <p:spPr/>
        <p:txBody>
          <a:bodyPr/>
          <a:lstStyle/>
          <a:p>
            <a:r>
              <a:rPr lang="en-US" dirty="0"/>
              <a:t>1. Contact vs. conflict hypotheses</a:t>
            </a:r>
            <a:endParaRPr lang="en-SK" dirty="0"/>
          </a:p>
          <a:p>
            <a:r>
              <a:rPr lang="en-US" dirty="0"/>
              <a:t>2. The commitment problem </a:t>
            </a:r>
            <a:endParaRPr lang="en-SK" dirty="0"/>
          </a:p>
          <a:p>
            <a:r>
              <a:rPr lang="en-US" dirty="0"/>
              <a:t>3. Elite manipulation</a:t>
            </a:r>
            <a:endParaRPr lang="en-SK" dirty="0"/>
          </a:p>
          <a:p>
            <a:r>
              <a:rPr lang="en-US" dirty="0"/>
              <a:t>4. The “triadic nexus”</a:t>
            </a:r>
            <a:endParaRPr lang="en-SK" dirty="0"/>
          </a:p>
          <a:p>
            <a:r>
              <a:rPr lang="en-US" dirty="0"/>
              <a:t>5. The EU leverage vs domestic socialization</a:t>
            </a:r>
            <a:endParaRPr lang="en-SK" dirty="0"/>
          </a:p>
          <a:p>
            <a:endParaRPr lang="en-US" dirty="0"/>
          </a:p>
        </p:txBody>
      </p:sp>
    </p:spTree>
    <p:extLst>
      <p:ext uri="{BB962C8B-B14F-4D97-AF65-F5344CB8AC3E}">
        <p14:creationId xmlns:p14="http://schemas.microsoft.com/office/powerpoint/2010/main" val="2689199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6A5DE-F5E1-5840-A7B7-76D57A5A6526}"/>
              </a:ext>
            </a:extLst>
          </p:cNvPr>
          <p:cNvSpPr>
            <a:spLocks noGrp="1"/>
          </p:cNvSpPr>
          <p:nvPr>
            <p:ph type="title"/>
          </p:nvPr>
        </p:nvSpPr>
        <p:spPr/>
        <p:txBody>
          <a:bodyPr/>
          <a:lstStyle/>
          <a:p>
            <a:pPr algn="ctr"/>
            <a:r>
              <a:rPr lang="en-US" b="1" dirty="0"/>
              <a:t>1. Contact vs. conflict</a:t>
            </a:r>
          </a:p>
        </p:txBody>
      </p:sp>
      <p:sp>
        <p:nvSpPr>
          <p:cNvPr id="3" name="Content Placeholder 2">
            <a:extLst>
              <a:ext uri="{FF2B5EF4-FFF2-40B4-BE49-F238E27FC236}">
                <a16:creationId xmlns:a16="http://schemas.microsoft.com/office/drawing/2014/main" id="{8E66FDBB-2E08-FA4E-B085-D2D25A4B63B7}"/>
              </a:ext>
            </a:extLst>
          </p:cNvPr>
          <p:cNvSpPr>
            <a:spLocks noGrp="1"/>
          </p:cNvSpPr>
          <p:nvPr>
            <p:ph idx="1"/>
          </p:nvPr>
        </p:nvSpPr>
        <p:spPr>
          <a:xfrm>
            <a:off x="989400" y="1685925"/>
            <a:ext cx="10213200" cy="4911645"/>
          </a:xfrm>
        </p:spPr>
        <p:txBody>
          <a:bodyPr>
            <a:normAutofit fontScale="92500"/>
          </a:bodyPr>
          <a:lstStyle/>
          <a:p>
            <a:pPr algn="just"/>
            <a:r>
              <a:rPr lang="en-GB" dirty="0"/>
              <a:t>One perspective on ethnic relations explores whether </a:t>
            </a:r>
            <a:r>
              <a:rPr lang="en-GB" b="1" dirty="0"/>
              <a:t>increased contact </a:t>
            </a:r>
            <a:r>
              <a:rPr lang="en-GB" dirty="0"/>
              <a:t>between individuals from different groups promotes more tolerance or more conflict.</a:t>
            </a:r>
          </a:p>
          <a:p>
            <a:pPr algn="just"/>
            <a:r>
              <a:rPr lang="en-GB" dirty="0"/>
              <a:t>The "contact hypothesis" suggests that </a:t>
            </a:r>
            <a:r>
              <a:rPr lang="en-GB" b="1" dirty="0"/>
              <a:t>more interactions </a:t>
            </a:r>
            <a:r>
              <a:rPr lang="en-GB" dirty="0"/>
              <a:t>between individuals from different groups provide </a:t>
            </a:r>
            <a:r>
              <a:rPr lang="en-GB" b="1" dirty="0"/>
              <a:t>more information</a:t>
            </a:r>
            <a:r>
              <a:rPr lang="en-GB" dirty="0"/>
              <a:t>, which should foster </a:t>
            </a:r>
            <a:r>
              <a:rPr lang="en-GB" b="1" dirty="0"/>
              <a:t>tolerance</a:t>
            </a:r>
            <a:r>
              <a:rPr lang="en-GB" dirty="0"/>
              <a:t>.</a:t>
            </a:r>
          </a:p>
          <a:p>
            <a:pPr algn="just"/>
            <a:r>
              <a:rPr lang="en-GB" dirty="0"/>
              <a:t>The opposing "conflict hypothesis" argues that </a:t>
            </a:r>
            <a:r>
              <a:rPr lang="en-GB" b="1" dirty="0"/>
              <a:t>the more people learn </a:t>
            </a:r>
            <a:r>
              <a:rPr lang="en-GB" dirty="0"/>
              <a:t>about each other, </a:t>
            </a:r>
            <a:r>
              <a:rPr lang="en-GB" b="1" dirty="0"/>
              <a:t>the less they </a:t>
            </a:r>
            <a:r>
              <a:rPr lang="en-GB" dirty="0"/>
              <a:t>may </a:t>
            </a:r>
            <a:r>
              <a:rPr lang="en-GB" b="1" dirty="0"/>
              <a:t>like each other</a:t>
            </a:r>
            <a:r>
              <a:rPr lang="en-GB" dirty="0"/>
              <a:t>.</a:t>
            </a:r>
          </a:p>
          <a:p>
            <a:pPr algn="just"/>
            <a:r>
              <a:rPr lang="en-GB" dirty="0"/>
              <a:t>This was reflected in the work of Massey et al. (1999: 670) in Yugoslavia before the war, which showed that the highest levels of </a:t>
            </a:r>
            <a:r>
              <a:rPr lang="en-GB" b="1" dirty="0"/>
              <a:t>ethnic intolerance </a:t>
            </a:r>
            <a:r>
              <a:rPr lang="en-GB" dirty="0"/>
              <a:t>were </a:t>
            </a:r>
            <a:r>
              <a:rPr lang="en-GB" b="1" dirty="0"/>
              <a:t>found</a:t>
            </a:r>
            <a:r>
              <a:rPr lang="en-GB" dirty="0"/>
              <a:t> in </a:t>
            </a:r>
            <a:r>
              <a:rPr lang="en-GB" b="1" dirty="0"/>
              <a:t>ethnic enclaves</a:t>
            </a:r>
            <a:r>
              <a:rPr lang="en-GB" dirty="0"/>
              <a:t>, where there were concentrations of “similarly identified people.”</a:t>
            </a:r>
            <a:endParaRPr lang="en-US" dirty="0"/>
          </a:p>
        </p:txBody>
      </p:sp>
    </p:spTree>
    <p:extLst>
      <p:ext uri="{BB962C8B-B14F-4D97-AF65-F5344CB8AC3E}">
        <p14:creationId xmlns:p14="http://schemas.microsoft.com/office/powerpoint/2010/main" val="3518281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892A3-702B-CD4F-8643-F31EA6DD3877}"/>
              </a:ext>
            </a:extLst>
          </p:cNvPr>
          <p:cNvSpPr>
            <a:spLocks noGrp="1"/>
          </p:cNvSpPr>
          <p:nvPr>
            <p:ph type="title"/>
          </p:nvPr>
        </p:nvSpPr>
        <p:spPr/>
        <p:txBody>
          <a:bodyPr/>
          <a:lstStyle/>
          <a:p>
            <a:pPr algn="ctr"/>
            <a:r>
              <a:rPr lang="en-US" b="1" dirty="0"/>
              <a:t>2. The commitment problem </a:t>
            </a:r>
            <a:endParaRPr lang="en-US" dirty="0"/>
          </a:p>
        </p:txBody>
      </p:sp>
      <p:sp>
        <p:nvSpPr>
          <p:cNvPr id="3" name="Content Placeholder 2">
            <a:extLst>
              <a:ext uri="{FF2B5EF4-FFF2-40B4-BE49-F238E27FC236}">
                <a16:creationId xmlns:a16="http://schemas.microsoft.com/office/drawing/2014/main" id="{F9D6F063-68B3-514D-B8FF-EF12A2C67421}"/>
              </a:ext>
            </a:extLst>
          </p:cNvPr>
          <p:cNvSpPr>
            <a:spLocks noGrp="1"/>
          </p:cNvSpPr>
          <p:nvPr>
            <p:ph idx="1"/>
          </p:nvPr>
        </p:nvSpPr>
        <p:spPr/>
        <p:txBody>
          <a:bodyPr>
            <a:normAutofit lnSpcReduction="10000"/>
          </a:bodyPr>
          <a:lstStyle/>
          <a:p>
            <a:pPr algn="just"/>
            <a:r>
              <a:rPr lang="en-US" dirty="0"/>
              <a:t>A contrasting view is a focus on individual cost-benefit calculations</a:t>
            </a:r>
            <a:endParaRPr lang="en-SK" dirty="0"/>
          </a:p>
          <a:p>
            <a:pPr algn="just"/>
            <a:r>
              <a:rPr lang="en-US" dirty="0"/>
              <a:t>Fearon (1994) explained the unfolding of the Serb- Croat conflicts in 1991 with this approach, informed by international relations theories on security. </a:t>
            </a:r>
            <a:endParaRPr lang="en-SK" dirty="0"/>
          </a:p>
          <a:p>
            <a:pPr algn="just"/>
            <a:r>
              <a:rPr lang="en-US" dirty="0"/>
              <a:t>He outlined that a </a:t>
            </a:r>
            <a:r>
              <a:rPr lang="en-US" b="1" dirty="0"/>
              <a:t>security dilemma </a:t>
            </a:r>
            <a:r>
              <a:rPr lang="en-US" dirty="0"/>
              <a:t>existed between the groups in which it became rational to attack first.</a:t>
            </a:r>
            <a:endParaRPr lang="en-SK" dirty="0"/>
          </a:p>
          <a:p>
            <a:pPr algn="just"/>
            <a:r>
              <a:rPr lang="en-US" dirty="0"/>
              <a:t>this work on the inability of groups to make </a:t>
            </a:r>
            <a:r>
              <a:rPr lang="en-US" b="1" dirty="0"/>
              <a:t>credible commitments </a:t>
            </a:r>
            <a:r>
              <a:rPr lang="en-US" dirty="0"/>
              <a:t>to each other (the “commitment problem”) became part of the standard language applied to explain the conflict</a:t>
            </a:r>
            <a:endParaRPr lang="en-SK" dirty="0"/>
          </a:p>
          <a:p>
            <a:pPr algn="just"/>
            <a:endParaRPr lang="en-US" dirty="0"/>
          </a:p>
        </p:txBody>
      </p:sp>
    </p:spTree>
    <p:extLst>
      <p:ext uri="{BB962C8B-B14F-4D97-AF65-F5344CB8AC3E}">
        <p14:creationId xmlns:p14="http://schemas.microsoft.com/office/powerpoint/2010/main" val="2260606338"/>
      </p:ext>
    </p:extLst>
  </p:cSld>
  <p:clrMapOvr>
    <a:masterClrMapping/>
  </p:clrMapOvr>
</p:sld>
</file>

<file path=ppt/theme/theme1.xml><?xml version="1.0" encoding="utf-8"?>
<a:theme xmlns:a="http://schemas.openxmlformats.org/drawingml/2006/main" name="Frosty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docProps/app.xml><?xml version="1.0" encoding="utf-8"?>
<Properties xmlns="http://schemas.openxmlformats.org/officeDocument/2006/extended-properties" xmlns:vt="http://schemas.openxmlformats.org/officeDocument/2006/docPropsVTypes">
  <TotalTime>309</TotalTime>
  <Words>1693</Words>
  <Application>Microsoft Macintosh PowerPoint</Application>
  <PresentationFormat>Widescreen</PresentationFormat>
  <Paragraphs>92</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Avenir Next LT Pro</vt:lpstr>
      <vt:lpstr>Goudy Old Style</vt:lpstr>
      <vt:lpstr>Wingdings</vt:lpstr>
      <vt:lpstr>FrostyVTI</vt:lpstr>
      <vt:lpstr>Ethnicity, State and Nationalism</vt:lpstr>
      <vt:lpstr>The centrality of ethnicity to the politics in ECE</vt:lpstr>
      <vt:lpstr>PowerPoint Presentation</vt:lpstr>
      <vt:lpstr>Ethnic relation in the early 1990s</vt:lpstr>
      <vt:lpstr>Ethnic cleansing and civil war in Yugoslavia</vt:lpstr>
      <vt:lpstr>Ethnic cleansing and civil war in Yugoslavia</vt:lpstr>
      <vt:lpstr>Explaining ethnic mobilization</vt:lpstr>
      <vt:lpstr>1. Contact vs. conflict</vt:lpstr>
      <vt:lpstr>2. The commitment problem </vt:lpstr>
      <vt:lpstr>3. Elite manipulation</vt:lpstr>
      <vt:lpstr>4. The “triadic nexus”</vt:lpstr>
      <vt:lpstr>The “triadic nexus”</vt:lpstr>
      <vt:lpstr>5. The EU leverage vs socialization</vt:lpstr>
      <vt:lpstr>Ethnic minorities in democratic politics</vt:lpstr>
      <vt:lpstr>1. Organizations and Formal Rules</vt:lpstr>
      <vt:lpstr>2. Decentralization and concentration</vt:lpstr>
      <vt:lpstr>Identity</vt:lpstr>
      <vt:lpstr>The importance of ethnic identity</vt:lpstr>
      <vt:lpstr>Ethnicity as a problematic analytical category</vt:lpstr>
      <vt:lpstr>Ethnicity as a problematic analytical category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Ethnicity, State and Nationalism</dc:title>
  <dc:creator>Marek Rybar</dc:creator>
  <cp:lastModifiedBy>Marek Rybar</cp:lastModifiedBy>
  <cp:revision>37</cp:revision>
  <dcterms:created xsi:type="dcterms:W3CDTF">2021-04-08T14:38:43Z</dcterms:created>
  <dcterms:modified xsi:type="dcterms:W3CDTF">2024-11-14T10:34:30Z</dcterms:modified>
</cp:coreProperties>
</file>