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9" r:id="rId1"/>
  </p:sldMasterIdLst>
  <p:notesMasterIdLst>
    <p:notesMasterId r:id="rId25"/>
  </p:notes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312" r:id="rId9"/>
    <p:sldId id="296" r:id="rId10"/>
    <p:sldId id="275" r:id="rId11"/>
    <p:sldId id="294" r:id="rId12"/>
    <p:sldId id="295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258" r:id="rId23"/>
    <p:sldId id="31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1"/>
    <p:restoredTop sz="94615"/>
  </p:normalViewPr>
  <p:slideViewPr>
    <p:cSldViewPr>
      <p:cViewPr varScale="1">
        <p:scale>
          <a:sx n="106" d="100"/>
          <a:sy n="106" d="100"/>
        </p:scale>
        <p:origin x="194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2B71713-06B6-3743-B444-560E61DE4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03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60400-8348-054A-AEA5-238F2B18551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3FF89-FEE5-B942-AB8E-D11EBD2867F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6A61D-D569-634E-9A16-B7DB6F548E11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E2EB8-3F90-CC4B-99FD-99F4E069E77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3A6D7-AD41-B446-8879-6B8D884DF541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4E4FC-942D-D44E-8AAB-55615E665C6B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8FBC88-1FC7-8649-A3B3-132E0AD8A46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FA880-21E4-1A44-9E0B-A0C97C2A4A1A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EE96C-C550-FC41-9BC4-022DF07C870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EA72ED2-32F6-D841-9704-F20B019091F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1019175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>
                <a:cs typeface="+mj-cs"/>
              </a:rPr>
              <a:t>Political Parties, Organized Interests and Civil Society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2207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Post-Communist Politics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Autumn 2024</a:t>
            </a:r>
            <a:endParaRPr 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Doc. Marek </a:t>
            </a:r>
            <a:r>
              <a:rPr lang="en-US" sz="2400" dirty="0" err="1"/>
              <a:t>Rybář</a:t>
            </a:r>
            <a:r>
              <a:rPr lang="en-US" sz="2400" dirty="0"/>
              <a:t>, PhD.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688490" y="2060848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 strong links and potential for exploitation remain: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a degree of dependence of parties on the state funding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 a degree of control the state has over parties (legal regulations, </a:t>
            </a:r>
            <a:r>
              <a:rPr lang="en-US" sz="3000" dirty="0" err="1">
                <a:cs typeface="+mn-cs"/>
              </a:rPr>
              <a:t>constitutionalization</a:t>
            </a:r>
            <a:r>
              <a:rPr lang="en-US" sz="3000" dirty="0">
                <a:cs typeface="+mn-cs"/>
              </a:rPr>
              <a:t> etc.)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 a degree of party control over the state (patronage, clientelism, corruption)</a:t>
            </a:r>
          </a:p>
        </p:txBody>
      </p:sp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b="1" dirty="0"/>
              <a:t>Party and State before 1989</a:t>
            </a:r>
            <a:endParaRPr lang="sk-SK" sz="4400" dirty="0"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400" b="1" dirty="0"/>
              <a:t>Interest Organizations before 1989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68764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sz="2800" dirty="0"/>
              <a:t>the party used the state to control society</a:t>
            </a:r>
          </a:p>
          <a:p>
            <a:pPr algn="just">
              <a:defRPr/>
            </a:pPr>
            <a:r>
              <a:rPr lang="en-US" sz="2800" dirty="0"/>
              <a:t>Communist societies were highly organized (several exclusive “societal organizations” with a </a:t>
            </a:r>
            <a:r>
              <a:rPr lang="en-US" sz="2800" i="1" dirty="0"/>
              <a:t>de facto </a:t>
            </a:r>
            <a:r>
              <a:rPr lang="en-US" sz="2800" dirty="0"/>
              <a:t>compulsory membership) </a:t>
            </a:r>
          </a:p>
          <a:p>
            <a:pPr algn="just">
              <a:defRPr/>
            </a:pPr>
            <a:r>
              <a:rPr lang="en-US" sz="2800" dirty="0"/>
              <a:t>independent associational activities were prohibited and sanctioned</a:t>
            </a:r>
          </a:p>
          <a:p>
            <a:pPr algn="just">
              <a:defRPr/>
            </a:pPr>
            <a:r>
              <a:rPr lang="en-US" sz="2800" dirty="0"/>
              <a:t>umbrella-type of organizing principle (“the front”) containing the communist party, other parties, trade unions, cultural and sport organizations etc.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202660"/>
          </a:xfrm>
        </p:spPr>
        <p:txBody>
          <a:bodyPr/>
          <a:lstStyle/>
          <a:p>
            <a:pPr algn="ctr">
              <a:defRPr/>
            </a:pPr>
            <a:r>
              <a:rPr lang="en-US" sz="4400" b="1" dirty="0"/>
              <a:t>Trade Unions in Communism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en-US" sz="3000" dirty="0"/>
              <a:t>an important part of ideological legitimacy of the regime</a:t>
            </a:r>
          </a:p>
          <a:p>
            <a:pPr algn="just">
              <a:defRPr/>
            </a:pPr>
            <a:r>
              <a:rPr lang="en-US" sz="3000" dirty="0"/>
              <a:t>served as transmission belts in transferring and implementing party decisions onto society</a:t>
            </a:r>
          </a:p>
          <a:p>
            <a:pPr algn="just">
              <a:defRPr/>
            </a:pPr>
            <a:r>
              <a:rPr lang="en-US" sz="3000" dirty="0"/>
              <a:t>anti-regime opposition in the 1980s often used the trade union strategy  as an organizing principle:</a:t>
            </a:r>
          </a:p>
          <a:p>
            <a:pPr algn="just">
              <a:defRPr/>
            </a:pPr>
            <a:r>
              <a:rPr lang="en-US" sz="3000" dirty="0"/>
              <a:t>Solidarity (POL), </a:t>
            </a:r>
            <a:r>
              <a:rPr lang="en-US" sz="3000" dirty="0" err="1"/>
              <a:t>Podkrepa</a:t>
            </a:r>
            <a:r>
              <a:rPr lang="en-US" sz="3000" dirty="0"/>
              <a:t> (BUL) and Independent Trade Unions (HUN)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/>
              <a:t>Tripartite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911" y="1844824"/>
            <a:ext cx="7745505" cy="453650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sz="2800" dirty="0"/>
              <a:t>tripartite structures emerged in many countries in the early 1990s</a:t>
            </a:r>
          </a:p>
          <a:p>
            <a:pPr algn="just">
              <a:defRPr/>
            </a:pPr>
            <a:r>
              <a:rPr lang="en-US" sz="2800" dirty="0"/>
              <a:t>a mechanism to coordinate industrial policy making (the government, trade unions, the employers)</a:t>
            </a:r>
          </a:p>
          <a:p>
            <a:pPr algn="just">
              <a:defRPr/>
            </a:pPr>
            <a:r>
              <a:rPr lang="en-US" sz="2800" dirty="0"/>
              <a:t>largely a symbolic access to decision making</a:t>
            </a:r>
          </a:p>
          <a:p>
            <a:pPr algn="just">
              <a:defRPr/>
            </a:pPr>
            <a:r>
              <a:rPr lang="en-US" sz="2800" dirty="0"/>
              <a:t>some argue tripartite arrangements served as a formal tool to provide legitimacy to the governments pursuing large-scale transformations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202660"/>
          </a:xfrm>
        </p:spPr>
        <p:txBody>
          <a:bodyPr/>
          <a:lstStyle/>
          <a:p>
            <a:pPr algn="ctr">
              <a:defRPr/>
            </a:pPr>
            <a:r>
              <a:rPr lang="en-US" sz="4400" b="1" dirty="0"/>
              <a:t>The weakness of trade unions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sz="2900" dirty="0"/>
              <a:t>governments (left and right) sought to minimize the impact of the tripartite deals and negotiations</a:t>
            </a:r>
          </a:p>
          <a:p>
            <a:pPr algn="just">
              <a:defRPr/>
            </a:pPr>
            <a:r>
              <a:rPr lang="en-US" sz="2900" dirty="0"/>
              <a:t>frequent interruptions of the “social dialogue”</a:t>
            </a:r>
          </a:p>
          <a:p>
            <a:pPr algn="just">
              <a:defRPr/>
            </a:pPr>
            <a:r>
              <a:rPr lang="en-US" sz="2900" dirty="0"/>
              <a:t>weak social identification of the employees?</a:t>
            </a:r>
          </a:p>
          <a:p>
            <a:pPr algn="just">
              <a:defRPr/>
            </a:pPr>
            <a:r>
              <a:rPr lang="en-US" sz="2900" dirty="0"/>
              <a:t>pro-capitalist atmosphere of the 1990s?</a:t>
            </a:r>
          </a:p>
          <a:p>
            <a:pPr algn="just">
              <a:defRPr/>
            </a:pPr>
            <a:r>
              <a:rPr lang="en-US" sz="2900" dirty="0"/>
              <a:t>low interest of trade union members, defeatism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/>
              <a:t>Civil Society in CEE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/>
              <a:t>comparative data indicate a low degree of membership in voluntary (non-profit) and protest activities in the region</a:t>
            </a:r>
          </a:p>
          <a:p>
            <a:pPr algn="just"/>
            <a:r>
              <a:rPr lang="en-US" sz="2800" dirty="0"/>
              <a:t>it is lower compared to Western European averages but also when compared to other countries of the third wave of democratization (Southern Europe, Latin America)</a:t>
            </a:r>
          </a:p>
          <a:p>
            <a:pPr algn="just"/>
            <a:r>
              <a:rPr lang="en-US" sz="2800" dirty="0"/>
              <a:t>does not mean that civil society emerged in the CEE only after 1989 nor it means it is politically and socially irrelevant</a:t>
            </a:r>
          </a:p>
        </p:txBody>
      </p:sp>
    </p:spTree>
    <p:extLst>
      <p:ext uri="{BB962C8B-B14F-4D97-AF65-F5344CB8AC3E}">
        <p14:creationId xmlns:p14="http://schemas.microsoft.com/office/powerpoint/2010/main" val="4258452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Civil Society in CEE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sz="3000" dirty="0"/>
              <a:t>behind the facade of a single communist regime, one could see enormous differences between the countries</a:t>
            </a:r>
          </a:p>
          <a:p>
            <a:pPr algn="just"/>
            <a:r>
              <a:rPr lang="en-US" sz="3000" dirty="0"/>
              <a:t>the existence of an institutionalized sphere of associations and organizations controlled by the regime (not just trade unions but also professional and interest associations etc. </a:t>
            </a:r>
          </a:p>
          <a:p>
            <a:pPr algn="just"/>
            <a:r>
              <a:rPr lang="en-US" sz="3000" dirty="0"/>
              <a:t>during communism it was a strongly centralized, bureaucratized and politicized field</a:t>
            </a:r>
          </a:p>
          <a:p>
            <a:pPr algn="just"/>
            <a:r>
              <a:rPr lang="en-US" sz="3000" dirty="0"/>
              <a:t>over time, clear differences between POL and HUN vs. CS, ROM and GDR</a:t>
            </a:r>
          </a:p>
        </p:txBody>
      </p:sp>
    </p:spTree>
    <p:extLst>
      <p:ext uri="{BB962C8B-B14F-4D97-AF65-F5344CB8AC3E}">
        <p14:creationId xmlns:p14="http://schemas.microsoft.com/office/powerpoint/2010/main" val="2809352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/>
              <a:t>Differences before 1989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3000" dirty="0"/>
              <a:t>POL: frequent protests and resistance of society (workers, students, peasants, the Catholic church</a:t>
            </a:r>
          </a:p>
          <a:p>
            <a:pPr algn="just"/>
            <a:r>
              <a:rPr lang="en-US" sz="3000" dirty="0"/>
              <a:t>culminated in 1980 – the Solidarity Movement, resurfaced in 1988-89</a:t>
            </a:r>
          </a:p>
          <a:p>
            <a:pPr algn="just"/>
            <a:r>
              <a:rPr lang="en-US" sz="3000" dirty="0"/>
              <a:t>influential and relatively autonomous Catholic Church</a:t>
            </a:r>
          </a:p>
          <a:p>
            <a:pPr algn="just"/>
            <a:r>
              <a:rPr lang="en-US" sz="3000" dirty="0"/>
              <a:t>HUN – a similar vibrant protest initiatives, a strategy of co-optation somewhat more successful</a:t>
            </a:r>
          </a:p>
        </p:txBody>
      </p:sp>
    </p:spTree>
    <p:extLst>
      <p:ext uri="{BB962C8B-B14F-4D97-AF65-F5344CB8AC3E}">
        <p14:creationId xmlns:p14="http://schemas.microsoft.com/office/powerpoint/2010/main" val="2938601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Differences before 1989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3000" dirty="0"/>
              <a:t>lower number of dissidents in CS, Slovenia and the Baltics – smaller political, religious and cultural initiatives</a:t>
            </a:r>
          </a:p>
          <a:p>
            <a:pPr algn="just"/>
            <a:r>
              <a:rPr lang="en-US" sz="3000" dirty="0"/>
              <a:t>after 1989, many of the pro-regime organizations lost members, changed their leadership and names but kept some of their resources</a:t>
            </a:r>
          </a:p>
          <a:p>
            <a:pPr algn="just"/>
            <a:r>
              <a:rPr lang="en-US" sz="3000" dirty="0"/>
              <a:t>the fall of communism brought about an organizational revolution – many charities, non-governmental organizations and foundations emerged</a:t>
            </a:r>
          </a:p>
        </p:txBody>
      </p:sp>
    </p:spTree>
    <p:extLst>
      <p:ext uri="{BB962C8B-B14F-4D97-AF65-F5344CB8AC3E}">
        <p14:creationId xmlns:p14="http://schemas.microsoft.com/office/powerpoint/2010/main" val="3272867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Differences after 1989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359" y="1916832"/>
            <a:ext cx="7745505" cy="4464496"/>
          </a:xfrm>
        </p:spPr>
        <p:txBody>
          <a:bodyPr>
            <a:noAutofit/>
          </a:bodyPr>
          <a:lstStyle/>
          <a:p>
            <a:pPr algn="just"/>
            <a:r>
              <a:rPr lang="en-US" sz="2700" dirty="0"/>
              <a:t>enormous differences between democratic regimes and hybrid/autocratic regimes in:</a:t>
            </a:r>
          </a:p>
          <a:p>
            <a:pPr algn="just"/>
            <a:r>
              <a:rPr lang="en-US" sz="2700" dirty="0"/>
              <a:t>the number of organizations</a:t>
            </a:r>
          </a:p>
          <a:p>
            <a:pPr algn="just"/>
            <a:r>
              <a:rPr lang="en-US" sz="2700" dirty="0"/>
              <a:t>their legal regulations</a:t>
            </a:r>
          </a:p>
          <a:p>
            <a:pPr algn="just"/>
            <a:r>
              <a:rPr lang="en-US" sz="2700" dirty="0"/>
              <a:t>in the latter, organizations inherited from the communist era often dominate</a:t>
            </a:r>
          </a:p>
          <a:p>
            <a:pPr algn="just"/>
            <a:r>
              <a:rPr lang="en-US" sz="2700" dirty="0"/>
              <a:t>“new” civil society often based on a “dissent principle” – protests and social movements emerge as a reaction to the regime breaking violating the norms</a:t>
            </a:r>
          </a:p>
        </p:txBody>
      </p:sp>
    </p:spTree>
    <p:extLst>
      <p:ext uri="{BB962C8B-B14F-4D97-AF65-F5344CB8AC3E}">
        <p14:creationId xmlns:p14="http://schemas.microsoft.com/office/powerpoint/2010/main" val="166487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7745505" cy="4493021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Origins of parties: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Historical parties (</a:t>
            </a:r>
            <a:r>
              <a:rPr lang="en-US" sz="3000" dirty="0"/>
              <a:t>a continuity with pre-Communist time subjects</a:t>
            </a:r>
            <a:r>
              <a:rPr lang="en-US" sz="3000" dirty="0">
                <a:cs typeface="+mn-cs"/>
              </a:rPr>
              <a:t>)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Parties emerging as a result of transition to democracy and regime change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parties with a continuity with the communist-time subjects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parties originating from the dynamics of the post-Communist development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>
                <a:cs typeface="+mj-cs"/>
              </a:rPr>
              <a:t>Political Parties after 1989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Differences after 1989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3000" b="1" dirty="0"/>
              <a:t>strong autocratic regimes </a:t>
            </a:r>
            <a:r>
              <a:rPr lang="en-US" sz="3000" dirty="0"/>
              <a:t>(BEL, TUR, UZB, RUS) attempts to eliminate any activities of autonomous organizations</a:t>
            </a:r>
          </a:p>
          <a:p>
            <a:pPr algn="just"/>
            <a:r>
              <a:rPr lang="en-US" sz="3000" b="1" dirty="0"/>
              <a:t>less </a:t>
            </a:r>
            <a:r>
              <a:rPr lang="en-US" sz="3000" b="1" dirty="0" err="1"/>
              <a:t>authorit</a:t>
            </a:r>
            <a:r>
              <a:rPr lang="en-US" sz="3000" b="1" dirty="0"/>
              <a:t>/hybrid regimes</a:t>
            </a:r>
            <a:r>
              <a:rPr lang="en-US" sz="3000" dirty="0"/>
              <a:t>: marginalization of some types of organizations, strong restrictions on the NGOs, subsidies for pro-regime organizations (some of them inherited from Communism)</a:t>
            </a:r>
          </a:p>
          <a:p>
            <a:pPr algn="just"/>
            <a:r>
              <a:rPr lang="en-US" sz="3000" dirty="0"/>
              <a:t> </a:t>
            </a:r>
            <a:r>
              <a:rPr lang="en-US" sz="3000" b="1" dirty="0"/>
              <a:t>democracies</a:t>
            </a:r>
            <a:r>
              <a:rPr lang="en-US" sz="3000" dirty="0"/>
              <a:t>: legal framework and activities similar to Western Europe</a:t>
            </a:r>
          </a:p>
        </p:txBody>
      </p:sp>
    </p:spTree>
    <p:extLst>
      <p:ext uri="{BB962C8B-B14F-4D97-AF65-F5344CB8AC3E}">
        <p14:creationId xmlns:p14="http://schemas.microsoft.com/office/powerpoint/2010/main" val="416890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Differences after 1989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000" dirty="0"/>
              <a:t>the real indicators of the strength of civil society are not the membership numbers but the influence such organizations have on policy making</a:t>
            </a:r>
          </a:p>
          <a:p>
            <a:pPr algn="just"/>
            <a:r>
              <a:rPr lang="en-US" sz="3000" dirty="0"/>
              <a:t>there are differences in attitudes civil society organizations have toward the state institutions: cooperation or protests?</a:t>
            </a:r>
          </a:p>
          <a:p>
            <a:pPr algn="just"/>
            <a:r>
              <a:rPr lang="en-US" sz="3000" dirty="0"/>
              <a:t>a growth of a new ideological type of civil society organizations: uncivil society</a:t>
            </a:r>
          </a:p>
        </p:txBody>
      </p:sp>
    </p:spTree>
    <p:extLst>
      <p:ext uri="{BB962C8B-B14F-4D97-AF65-F5344CB8AC3E}">
        <p14:creationId xmlns:p14="http://schemas.microsoft.com/office/powerpoint/2010/main" val="2147549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C8636-BD9F-1743-B084-ACC754635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/>
              <a:t>Two types of activism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5C14C-3028-AB4D-A704-0F1D97285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04989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/>
              <a:t>participatory activism: </a:t>
            </a:r>
            <a:r>
              <a:rPr lang="en-US" sz="2800" dirty="0"/>
              <a:t>potential and actual participation in civic activities (interest organization activities, election participation)</a:t>
            </a:r>
          </a:p>
          <a:p>
            <a:pPr algn="just"/>
            <a:r>
              <a:rPr lang="en-US" sz="2800" b="1" dirty="0"/>
              <a:t>transactional activism: </a:t>
            </a:r>
            <a:r>
              <a:rPr lang="en-US" sz="2800" dirty="0"/>
              <a:t>semi-permanent links among various non-state organized actors, and their interactions with political and institutional actors</a:t>
            </a:r>
          </a:p>
          <a:p>
            <a:pPr algn="just"/>
            <a:r>
              <a:rPr lang="en-US" sz="2800" dirty="0"/>
              <a:t>when we look at the latter, we find richer and more numerous mixture of activities</a:t>
            </a:r>
          </a:p>
        </p:txBody>
      </p:sp>
    </p:spTree>
    <p:extLst>
      <p:ext uri="{BB962C8B-B14F-4D97-AF65-F5344CB8AC3E}">
        <p14:creationId xmlns:p14="http://schemas.microsoft.com/office/powerpoint/2010/main" val="2430683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DCADD-6325-3444-B834-0F206FAF0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Transactional activism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1DE39-D76A-484D-AAEC-224EE67F9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392488"/>
          </a:xfrm>
        </p:spPr>
        <p:txBody>
          <a:bodyPr>
            <a:noAutofit/>
          </a:bodyPr>
          <a:lstStyle/>
          <a:p>
            <a:pPr algn="just"/>
            <a:r>
              <a:rPr lang="en-US" sz="2800" dirty="0"/>
              <a:t>based on coalition-building among small professional organizations, aimed at gaining strategic positions vis-a-vis the state power</a:t>
            </a:r>
          </a:p>
          <a:p>
            <a:pPr algn="just"/>
            <a:r>
              <a:rPr lang="en-US" sz="2800" dirty="0"/>
              <a:t>it is well equipped to put checks on the state power and does not attest to a society of isolated, passive and alienated citizens</a:t>
            </a:r>
          </a:p>
          <a:p>
            <a:pPr algn="just"/>
            <a:r>
              <a:rPr lang="en-US" sz="2800" dirty="0"/>
              <a:t>however, it cannot support its claims by claiming legitimacy derived from citizens, the fact that weakens its leverage</a:t>
            </a:r>
          </a:p>
        </p:txBody>
      </p:sp>
    </p:spTree>
    <p:extLst>
      <p:ext uri="{BB962C8B-B14F-4D97-AF65-F5344CB8AC3E}">
        <p14:creationId xmlns:p14="http://schemas.microsoft.com/office/powerpoint/2010/main" val="266111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a strategy of pre-communist ideology and identity (ethnic, Christian-Democratic)</a:t>
            </a:r>
          </a:p>
          <a:p>
            <a:pPr algn="just" eaLnBrk="1" hangingPunct="1">
              <a:defRPr/>
            </a:pPr>
            <a:r>
              <a:rPr lang="en-US" sz="3000" dirty="0"/>
              <a:t>a strategy of a left-right competition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radicalism of the extreme right (and left)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what accounts for differentiated party development in the region?</a:t>
            </a:r>
          </a:p>
          <a:p>
            <a:pPr algn="just" eaLnBrk="1" hangingPunct="1">
              <a:defRPr/>
            </a:pPr>
            <a:r>
              <a:rPr lang="en-US" sz="3000" dirty="0"/>
              <a:t>structural, interactional and other explanations</a:t>
            </a:r>
            <a:endParaRPr lang="en-US" sz="30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13065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400" b="1" dirty="0">
                <a:cs typeface="+mj-cs"/>
              </a:rPr>
              <a:t>Party Mobilization Strategies after1989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H. </a:t>
            </a:r>
            <a:r>
              <a:rPr lang="en-US" sz="2800" dirty="0" err="1">
                <a:cs typeface="+mn-cs"/>
              </a:rPr>
              <a:t>Kitschelt</a:t>
            </a:r>
            <a:r>
              <a:rPr lang="en-US" sz="2800" dirty="0">
                <a:cs typeface="+mn-cs"/>
              </a:rPr>
              <a:t>:</a:t>
            </a:r>
          </a:p>
          <a:p>
            <a:pPr algn="just" eaLnBrk="1" hangingPunct="1">
              <a:defRPr/>
            </a:pPr>
            <a:r>
              <a:rPr lang="en-US" sz="2800" dirty="0"/>
              <a:t>incomplete modernization before communism</a:t>
            </a:r>
            <a:r>
              <a:rPr lang="en-US" sz="2800" dirty="0">
                <a:cs typeface="+mn-cs"/>
              </a:rPr>
              <a:t> AND forced modernization of the Communist period led to preservation of various populist, rural and conservative elements in society (POL and HUN)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initially a division </a:t>
            </a:r>
            <a:r>
              <a:rPr lang="en-US" sz="2800" dirty="0"/>
              <a:t>of the right into the liberal and conservative streams (the left, the liberal right and the conservative right)</a:t>
            </a:r>
            <a:endParaRPr lang="en-US" sz="28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27466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400" b="1" dirty="0">
                <a:cs typeface="+mj-cs"/>
              </a:rPr>
              <a:t>Historical Structural Explanations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21013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2800" dirty="0"/>
              <a:t>i</a:t>
            </a:r>
            <a:r>
              <a:rPr lang="en-US" sz="2800" dirty="0">
                <a:cs typeface="+mn-cs"/>
              </a:rPr>
              <a:t>n contrast, a completed pre-Communist modernization AND an effective bureaucratic-authoritarian Communism led to </a:t>
            </a:r>
            <a:r>
              <a:rPr lang="en-US" sz="2800" dirty="0"/>
              <a:t>creation of a dominant liberal-conservative right in the Czech case</a:t>
            </a:r>
          </a:p>
          <a:p>
            <a:pPr algn="just" eaLnBrk="1" hangingPunct="1">
              <a:defRPr/>
            </a:pPr>
            <a:r>
              <a:rPr lang="en-US" sz="2800" dirty="0">
                <a:cs typeface="+mn-cs"/>
              </a:rPr>
              <a:t>a low degree of pre-communist modernization AND clientelist type of Communism and, after 1989, to a merger of nationalism and economic populism (Communist-successor parties)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13065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400" b="1" dirty="0"/>
              <a:t>Historical Structural Explanations</a:t>
            </a:r>
            <a:endParaRPr lang="en-US" sz="4400" b="1" dirty="0"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8" y="2060848"/>
            <a:ext cx="7745505" cy="4797152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000" dirty="0" err="1">
                <a:cs typeface="+mn-cs"/>
              </a:rPr>
              <a:t>Vachudova</a:t>
            </a:r>
            <a:r>
              <a:rPr lang="en-US" sz="3000" dirty="0">
                <a:cs typeface="+mn-cs"/>
              </a:rPr>
              <a:t>: nature of the political right after 1989 depended on the </a:t>
            </a:r>
            <a:r>
              <a:rPr lang="en-US" sz="3000" dirty="0"/>
              <a:t>c</a:t>
            </a:r>
            <a:r>
              <a:rPr lang="en-US" sz="3000" dirty="0">
                <a:cs typeface="+mn-cs"/>
              </a:rPr>
              <a:t>haracter of the anti-Communist opposition before 1989</a:t>
            </a:r>
          </a:p>
          <a:p>
            <a:pPr algn="just" eaLnBrk="1" hangingPunct="1">
              <a:defRPr/>
            </a:pPr>
            <a:r>
              <a:rPr lang="en-US" sz="3000" dirty="0"/>
              <a:t>a weak opposition </a:t>
            </a:r>
            <a:r>
              <a:rPr lang="en-US" sz="3000" dirty="0">
                <a:cs typeface="+mn-cs"/>
              </a:rPr>
              <a:t>(SVK, RUM, BUL, CRO) resulted in weak and moderate right</a:t>
            </a:r>
          </a:p>
          <a:p>
            <a:pPr algn="just" eaLnBrk="1" hangingPunct="1">
              <a:defRPr/>
            </a:pPr>
            <a:r>
              <a:rPr lang="en-US" sz="3000" dirty="0">
                <a:cs typeface="+mn-cs"/>
              </a:rPr>
              <a:t>domination of parties that combined nationalism and economic populism (post-communists or nationalists)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>
                <a:cs typeface="+mj-cs"/>
              </a:rPr>
              <a:t>Strategic Interactions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8" y="1916832"/>
            <a:ext cx="7745505" cy="494116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n-US" sz="2800" dirty="0">
                <a:cs typeface="+mn-cs"/>
              </a:rPr>
              <a:t>macrostructural explanations cannot explain the strength, success and unity/cohesion of </a:t>
            </a:r>
            <a:r>
              <a:rPr lang="en-US" sz="2800" dirty="0"/>
              <a:t>political parties; deterministic and static</a:t>
            </a:r>
          </a:p>
          <a:p>
            <a:pPr algn="just">
              <a:defRPr/>
            </a:pPr>
            <a:r>
              <a:rPr lang="en-US" sz="2800" dirty="0"/>
              <a:t>the key parties went through far-reaching transformations and adaptations </a:t>
            </a:r>
            <a:r>
              <a:rPr lang="en-US" sz="2800" dirty="0">
                <a:cs typeface="+mn-cs"/>
              </a:rPr>
              <a:t>(transformation of </a:t>
            </a:r>
            <a:r>
              <a:rPr lang="en-US" sz="2800" dirty="0" err="1">
                <a:cs typeface="+mn-cs"/>
              </a:rPr>
              <a:t>Fidesz</a:t>
            </a:r>
            <a:r>
              <a:rPr lang="en-US" sz="2800" dirty="0">
                <a:cs typeface="+mn-cs"/>
              </a:rPr>
              <a:t> and the collapse of the left in POL and HUN, gradual fragmentation of the party-political scene)</a:t>
            </a:r>
          </a:p>
          <a:p>
            <a:pPr algn="just">
              <a:defRPr/>
            </a:pPr>
            <a:r>
              <a:rPr lang="en-US" sz="2800" dirty="0"/>
              <a:t>post-Communist dynamics increasingly important</a:t>
            </a:r>
            <a:endParaRPr lang="en-US" sz="2800" dirty="0"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b="1" dirty="0">
                <a:cs typeface="+mj-cs"/>
              </a:rPr>
              <a:t>The New Issues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EE3AC5-42E5-A47D-8CB5-239EDB800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>
            <a:noAutofit/>
          </a:bodyPr>
          <a:lstStyle/>
          <a:p>
            <a:pPr algn="just"/>
            <a:r>
              <a:rPr lang="en-GB" b="1" dirty="0"/>
              <a:t>C</a:t>
            </a:r>
            <a:r>
              <a:rPr lang="en-SK" b="1" dirty="0"/>
              <a:t>ulture</a:t>
            </a:r>
            <a:r>
              <a:rPr lang="en-SK" dirty="0"/>
              <a:t>: </a:t>
            </a:r>
            <a:r>
              <a:rPr lang="en-GB" dirty="0"/>
              <a:t>respect for norms of religion and moral authority (abortion, LGBT+ rights, a free choice of lifestyle and morals), taken up by the far right</a:t>
            </a:r>
          </a:p>
          <a:p>
            <a:pPr algn="just"/>
            <a:r>
              <a:rPr lang="en-GB" b="1" dirty="0"/>
              <a:t>Democracy</a:t>
            </a:r>
            <a:r>
              <a:rPr lang="en-GB" dirty="0"/>
              <a:t>: authoritarian vs. prodemocratic forces, support for a “firm political hand”</a:t>
            </a:r>
          </a:p>
          <a:p>
            <a:pPr algn="just"/>
            <a:r>
              <a:rPr lang="en-GB" b="1" dirty="0"/>
              <a:t>Corruption</a:t>
            </a:r>
            <a:r>
              <a:rPr lang="en-GB" dirty="0"/>
              <a:t>: The use of state resources for private gain – a host of </a:t>
            </a:r>
            <a:r>
              <a:rPr lang="en-GB" dirty="0" err="1"/>
              <a:t>antiestablishment</a:t>
            </a:r>
            <a:r>
              <a:rPr lang="en-GB" dirty="0"/>
              <a:t> anticorruption parties</a:t>
            </a:r>
          </a:p>
          <a:p>
            <a:pPr algn="just"/>
            <a:r>
              <a:rPr lang="en-GB" b="1" dirty="0"/>
              <a:t>Populism</a:t>
            </a:r>
            <a:r>
              <a:rPr lang="en-GB" dirty="0"/>
              <a:t>: rejection of elites on behalf of “virtuous people”, often (but not necessarily) far right parties, e.g. </a:t>
            </a:r>
            <a:r>
              <a:rPr lang="en-US" dirty="0"/>
              <a:t>(technocratic) populism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B7686B-EF1C-6839-AD39-498F35C2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K" sz="4400" b="1" dirty="0"/>
              <a:t>The New Issues</a:t>
            </a:r>
          </a:p>
        </p:txBody>
      </p:sp>
    </p:spTree>
    <p:extLst>
      <p:ext uri="{BB962C8B-B14F-4D97-AF65-F5344CB8AC3E}">
        <p14:creationId xmlns:p14="http://schemas.microsoft.com/office/powerpoint/2010/main" val="1932426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A998A3-8926-C24B-BB5C-DE65D13A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60965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/>
              <a:t>the communist party either existed as the sole party (USSR, GDR, BUL, ...) </a:t>
            </a:r>
          </a:p>
          <a:p>
            <a:pPr algn="just"/>
            <a:r>
              <a:rPr lang="en-US" sz="2800" dirty="0"/>
              <a:t>or as a hegemonic party, a small number of other parties permitted (POL, CS)</a:t>
            </a:r>
          </a:p>
          <a:p>
            <a:pPr algn="just"/>
            <a:r>
              <a:rPr lang="en-US" sz="2800" dirty="0"/>
              <a:t>the party controlled the state apparatus by the so-called nomenclature system</a:t>
            </a:r>
          </a:p>
          <a:p>
            <a:pPr algn="just"/>
            <a:r>
              <a:rPr lang="en-US" sz="2800" dirty="0"/>
              <a:t>the party controlled the state but also the economy and society (state-owned companies, positive sanctions of a pro-regime organizations)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A49E9D-8AA2-2446-94D6-3B9FB084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Party and State before 1989</a:t>
            </a:r>
          </a:p>
        </p:txBody>
      </p:sp>
    </p:spTree>
    <p:extLst>
      <p:ext uri="{BB962C8B-B14F-4D97-AF65-F5344CB8AC3E}">
        <p14:creationId xmlns:p14="http://schemas.microsoft.com/office/powerpoint/2010/main" val="42261646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3|0.9|2.1|1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6024</TotalTime>
  <Words>1361</Words>
  <Application>Microsoft Macintosh PowerPoint</Application>
  <PresentationFormat>On-screen Show (4:3)</PresentationFormat>
  <Paragraphs>107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Book Antiqua</vt:lpstr>
      <vt:lpstr>Wingdings</vt:lpstr>
      <vt:lpstr>Hardcover</vt:lpstr>
      <vt:lpstr>Political Parties, Organized Interests and Civil Society</vt:lpstr>
      <vt:lpstr>Political Parties after 1989</vt:lpstr>
      <vt:lpstr>Party Mobilization Strategies after1989</vt:lpstr>
      <vt:lpstr>Historical Structural Explanations</vt:lpstr>
      <vt:lpstr>Historical Structural Explanations</vt:lpstr>
      <vt:lpstr>Strategic Interactions</vt:lpstr>
      <vt:lpstr>The New Issues</vt:lpstr>
      <vt:lpstr>The New Issues</vt:lpstr>
      <vt:lpstr>Party and State before 1989</vt:lpstr>
      <vt:lpstr>Party and State before 1989</vt:lpstr>
      <vt:lpstr>Interest Organizations before 1989</vt:lpstr>
      <vt:lpstr>Trade Unions in Communism</vt:lpstr>
      <vt:lpstr>Tripartite structures</vt:lpstr>
      <vt:lpstr>The weakness of trade unions</vt:lpstr>
      <vt:lpstr>Civil Society in CEE</vt:lpstr>
      <vt:lpstr>Civil Society in CEE</vt:lpstr>
      <vt:lpstr>Differences before 1989</vt:lpstr>
      <vt:lpstr>Differences before 1989</vt:lpstr>
      <vt:lpstr>Differences after 1989</vt:lpstr>
      <vt:lpstr>Differences after 1989</vt:lpstr>
      <vt:lpstr>Differences after 1989</vt:lpstr>
      <vt:lpstr>Two types of activism</vt:lpstr>
      <vt:lpstr>Transactional activism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141</cp:revision>
  <dcterms:created xsi:type="dcterms:W3CDTF">2005-06-20T08:50:09Z</dcterms:created>
  <dcterms:modified xsi:type="dcterms:W3CDTF">2024-11-28T07:54:54Z</dcterms:modified>
</cp:coreProperties>
</file>