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58" r:id="rId10"/>
    <p:sldId id="375" r:id="rId11"/>
    <p:sldId id="377" r:id="rId12"/>
    <p:sldId id="376" r:id="rId13"/>
    <p:sldId id="372" r:id="rId14"/>
    <p:sldId id="373" r:id="rId15"/>
    <p:sldId id="374" r:id="rId16"/>
    <p:sldId id="259" r:id="rId17"/>
    <p:sldId id="260" r:id="rId18"/>
    <p:sldId id="273" r:id="rId19"/>
    <p:sldId id="275" r:id="rId20"/>
    <p:sldId id="277" r:id="rId21"/>
    <p:sldId id="278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6"/>
    <p:restoredTop sz="94615"/>
  </p:normalViewPr>
  <p:slideViewPr>
    <p:cSldViewPr snapToGrid="0" snapToObjects="1">
      <p:cViewPr varScale="1">
        <p:scale>
          <a:sx n="106" d="100"/>
          <a:sy n="106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4FE6-565A-B54D-AC5E-106ED2E70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947F8-725D-DA4F-B730-C1EDC71B6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851E3-BCE7-D44A-9F43-54477C20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B230F-9421-1845-AAE9-892B96EAB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DA487-E1E2-C344-B948-6AAB66C0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0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4B4F-5DAC-664E-94B9-7451F77D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0E6AB-0BA2-9244-9C12-50349FAEE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62C57-209B-4E46-9B48-61DC43CE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0A079-8C5C-584C-B17B-DAD5AF235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0ACB-70E4-E845-B249-D9677A4E3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5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C924B2-05C1-2543-9545-701DF5DCFB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5438D-7697-A845-8604-B132A0621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C7C73-6462-014E-A49F-1701D8AE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3A9F2-53AF-CA4F-88F0-8EED56C6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C3313-E61E-B440-A2E2-70CE53ED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5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57E81-0003-324E-939A-5E1C234F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F371-4A13-8D4F-9835-295ADC25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70BE3-09FC-264C-AB39-08C87F1BA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3BA4E-F62E-0C4D-AD2D-C3756B9A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A1E6F-F7F7-844E-A90C-2380E88C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4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68ECF-CAEE-2349-BC5F-ACA915D57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21EE0-73EB-3941-9D0F-8977BD5D1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51F27-B0D3-9F4B-A1A0-0CC6D45E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67F2D-8FFE-6F49-85AC-550636016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6D4CB-7815-D14D-9233-E83D0461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4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1DE58-E071-9B4D-AEA8-C22D858A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47871-C14D-CE40-B146-CC9A8DAD3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146C5E-ADAB-DC4B-9262-B93CD2FF4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ECE24-74EF-7B42-9E2F-4CB95B0CE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FB213-B2F1-7942-864F-C00B94327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1E958-877B-3A46-8EE2-077E5A97A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6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D0DC3-B683-384C-9E51-DF61E955F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C06BB-D25A-CF44-8409-C5D638128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7BA52-8ED0-1949-BED3-BABAD2CB9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069E62-BCFA-F744-956F-2DBE56100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6C4900-300F-E047-82B6-54E747EFF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D59F5-9DFA-A448-889E-D54362A0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15619-52B2-AA46-A1BC-1D1D09A2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501D83-AA7D-334C-864B-AD5E57764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8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AF83-02D4-5B4F-9847-F54651A0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97875-31EF-8B4F-92E2-303106EE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EBF6B1-EEB9-2F44-8656-B315D633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C2604-2547-ED44-9120-3968AA59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2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316EF6-04C7-8549-BE32-F1DED036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B7F7-8329-8E43-B564-98A835F1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91182-A88A-6746-9EA4-4D45F141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1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C0474-80A2-5A4F-B72B-3D9283EB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78F6A-8D74-4A49-AC15-A6F04F5D0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1841A-C9C7-4C41-97A7-CE18E0625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BC337-3CC4-924A-951F-63B6F58E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89C0C-C2A7-3343-82B5-0D688C402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4E343-7DD8-A74F-B11F-9953B42B1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6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E5AC-94FC-A146-809F-73BC70A2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E3D41B-42C1-1A4A-A22C-7D1FF3167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0B7B7-5963-E144-B405-6CA9F8C7B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9F8A0-2E26-AE47-A4F7-3B5B2329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CAB81-FDD4-1E41-AF62-D3A95BB27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CE8F0-62D4-204D-8490-D9C2CB8A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4B615E-8480-754D-ABF3-BA1CCDAAC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F300A-A1D3-EA42-83EC-1BA3EF3E2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DBEEA-8800-7A49-B699-62994ADAA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876C-AA8B-0540-938D-6855966C5FB5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C64A4-27CC-5946-B417-E65E15259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6DD40-DB6C-6040-A19E-244F29F6FD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6AEC8-77B5-9748-8208-A6C17B466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8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793CF-5830-E344-BA86-1AB8A0212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Democracy and Democratic Backsliding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DBF13-5346-734E-9C2B-EC5CB0984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Post-Communist Politics PMCb1109</a:t>
            </a:r>
          </a:p>
          <a:p>
            <a:r>
              <a:rPr lang="en-US" dirty="0"/>
              <a:t>Autumn 2024</a:t>
            </a:r>
          </a:p>
          <a:p>
            <a:r>
              <a:rPr lang="en-US" dirty="0"/>
              <a:t>Doc. Marek </a:t>
            </a:r>
            <a:r>
              <a:rPr lang="en-US" dirty="0" err="1"/>
              <a:t>Rybář</a:t>
            </a:r>
            <a:r>
              <a:rPr lang="en-US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08036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F7B1E-E21E-C863-5D87-DC84BC86E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671"/>
          </a:xfrm>
        </p:spPr>
        <p:txBody>
          <a:bodyPr>
            <a:normAutofit fontScale="90000"/>
          </a:bodyPr>
          <a:lstStyle/>
          <a:p>
            <a:pPr algn="ctr"/>
            <a:r>
              <a:rPr lang="en-SK" b="1" dirty="0"/>
              <a:t>Political Tranformation 1/2 (BTI data 2022)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CDAF178-25D8-D131-2DB6-DE3EA573A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5326"/>
              </p:ext>
            </p:extLst>
          </p:nvPr>
        </p:nvGraphicFramePr>
        <p:xfrm>
          <a:off x="543464" y="1242204"/>
          <a:ext cx="11110825" cy="542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165">
                  <a:extLst>
                    <a:ext uri="{9D8B030D-6E8A-4147-A177-3AD203B41FA5}">
                      <a16:colId xmlns:a16="http://schemas.microsoft.com/office/drawing/2014/main" val="1195184496"/>
                    </a:ext>
                  </a:extLst>
                </a:gridCol>
                <a:gridCol w="2222165">
                  <a:extLst>
                    <a:ext uri="{9D8B030D-6E8A-4147-A177-3AD203B41FA5}">
                      <a16:colId xmlns:a16="http://schemas.microsoft.com/office/drawing/2014/main" val="3194654553"/>
                    </a:ext>
                  </a:extLst>
                </a:gridCol>
                <a:gridCol w="2222165">
                  <a:extLst>
                    <a:ext uri="{9D8B030D-6E8A-4147-A177-3AD203B41FA5}">
                      <a16:colId xmlns:a16="http://schemas.microsoft.com/office/drawing/2014/main" val="240128538"/>
                    </a:ext>
                  </a:extLst>
                </a:gridCol>
                <a:gridCol w="2222165">
                  <a:extLst>
                    <a:ext uri="{9D8B030D-6E8A-4147-A177-3AD203B41FA5}">
                      <a16:colId xmlns:a16="http://schemas.microsoft.com/office/drawing/2014/main" val="870641239"/>
                    </a:ext>
                  </a:extLst>
                </a:gridCol>
                <a:gridCol w="2222165">
                  <a:extLst>
                    <a:ext uri="{9D8B030D-6E8A-4147-A177-3AD203B41FA5}">
                      <a16:colId xmlns:a16="http://schemas.microsoft.com/office/drawing/2014/main" val="1424622487"/>
                    </a:ext>
                  </a:extLst>
                </a:gridCol>
              </a:tblGrid>
              <a:tr h="51758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</a:t>
                      </a:r>
                      <a:r>
                        <a:rPr lang="en-SK" dirty="0"/>
                        <a:t>onsolidating Democracies (10-8)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Defective Democracies (&lt;8-6)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Highly Defective Democracies (&lt;6)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Moderate Autocracies (&gt;=4)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Hard-Line Autocracies (&lt;4)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329130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r>
                        <a:rPr lang="en-SK" dirty="0"/>
                        <a:t>Estonia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North Macedonia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BiH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Russia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Belarus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831824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r>
                        <a:rPr lang="en-SK" dirty="0"/>
                        <a:t>Lithuania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Poland Bulgaria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Kyrgyzstan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Kazakhstan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695957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r>
                        <a:rPr lang="en-SK" dirty="0"/>
                        <a:t>Czech Republic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Mongolia, Albania, Ukraine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Uzbekistan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85785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r>
                        <a:rPr lang="en-SK" dirty="0"/>
                        <a:t>Latvia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Montenegro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Azerbaijan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888824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r>
                        <a:rPr lang="en-SK" dirty="0"/>
                        <a:t>Slovakia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Kosovo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Tajikistan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299569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r>
                        <a:rPr lang="en-SK" dirty="0"/>
                        <a:t>Slovenia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Hungary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Turkmenistan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464138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r>
                        <a:rPr lang="en-SK" dirty="0"/>
                        <a:t>Croatia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Serbia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101498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r>
                        <a:rPr lang="en-SK" dirty="0"/>
                        <a:t>Romania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 Armenia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344291"/>
                  </a:ext>
                </a:extLst>
              </a:tr>
              <a:tr h="517585"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Moldova, Georgia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79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751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832D-FC99-8F6B-B271-D26E91304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b="1" dirty="0"/>
              <a:t>Political Tranformation 2/2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6630D-F800-81E1-D019-8C4D4A20C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North Macedonia and Romania were the only two countries in the region that recorded significant improvements in their political transformation scores</a:t>
            </a:r>
          </a:p>
          <a:p>
            <a:pPr algn="just"/>
            <a:r>
              <a:rPr lang="en-GB" dirty="0"/>
              <a:t>The slide toward autocracy continued in Hungary, Poland and Serbia, which were joined by Bulgaria and Slovenia</a:t>
            </a:r>
          </a:p>
          <a:p>
            <a:pPr algn="just"/>
            <a:r>
              <a:rPr lang="en-GB" dirty="0"/>
              <a:t>only moderate changes in the FSU Countries: Moldova’s improvement, Georgia’s slow decline, </a:t>
            </a:r>
          </a:p>
          <a:p>
            <a:pPr algn="just"/>
            <a:r>
              <a:rPr lang="en-GB" dirty="0"/>
              <a:t>a pronounced reliance on leadership figures and the personality-</a:t>
            </a:r>
            <a:r>
              <a:rPr lang="en-GB" dirty="0" err="1"/>
              <a:t>centered</a:t>
            </a:r>
            <a:r>
              <a:rPr lang="en-GB" dirty="0"/>
              <a:t> networks associated with them, especially in autocracies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3987361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C0F31-2F49-AF8A-18A7-40254624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SK" b="1" dirty="0"/>
              <a:t>Economic Transformation (BTI data 2022)</a:t>
            </a:r>
            <a:br>
              <a:rPr lang="en-SK" b="1" dirty="0"/>
            </a:br>
            <a:r>
              <a:rPr lang="en-SK" sz="1800" b="1" dirty="0"/>
              <a:t>(economic growth, fiscal and monetary situation, national debt, etc.)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CA18821-36B7-0CE3-204E-16121775F2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150895"/>
              </p:ext>
            </p:extLst>
          </p:nvPr>
        </p:nvGraphicFramePr>
        <p:xfrm>
          <a:off x="838200" y="1825625"/>
          <a:ext cx="10515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2988563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0334185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836509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345013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867710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Highly Advanced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Advanced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Very 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K" dirty="0"/>
                        <a:t>Rudimentary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326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K" dirty="0"/>
                        <a:t>Czech Republic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Croatia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Hungary, Montenegro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Uzbekistan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Turkmenistan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62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K" dirty="0"/>
                        <a:t>Estonia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Bulgaria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Serbia, Romania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Tajikistan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195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K" dirty="0"/>
                        <a:t>Slovenia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Romania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BiH, Kosovo, Ukraine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819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K" dirty="0"/>
                        <a:t>Lithuania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North Macedonia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Russia, Armenia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74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K" dirty="0"/>
                        <a:t>Slovakia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Kazakhstan, Georgia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3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K" dirty="0"/>
                        <a:t>Latvia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Moldova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21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K" dirty="0"/>
                        <a:t>Poland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Mongolia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72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Kyrgyzstan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044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Azerbaijan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003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K" dirty="0"/>
                        <a:t>Belarus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26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600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96C2-A325-5043-84B1-DC88473E1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356" y="404664"/>
            <a:ext cx="7924800" cy="1143000"/>
          </a:xfrm>
        </p:spPr>
        <p:txBody>
          <a:bodyPr/>
          <a:lstStyle/>
          <a:p>
            <a:pPr algn="ctr"/>
            <a:r>
              <a:rPr lang="en-US" b="1" dirty="0" err="1"/>
              <a:t>Autocratization</a:t>
            </a:r>
            <a:r>
              <a:rPr lang="en-SK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5CF64-DC65-9A4C-9E6C-D1CFBE9BC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011" y="1547664"/>
            <a:ext cx="9131968" cy="4608512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/>
              <a:t>We should distinguish between democratic breakdown, democratic backsliding and </a:t>
            </a:r>
            <a:r>
              <a:rPr lang="en-GB" dirty="0" err="1"/>
              <a:t>autocratization</a:t>
            </a:r>
            <a:r>
              <a:rPr lang="en-GB" dirty="0"/>
              <a:t> (</a:t>
            </a:r>
            <a:r>
              <a:rPr lang="en-GB" dirty="0" err="1"/>
              <a:t>Lührmann</a:t>
            </a:r>
            <a:r>
              <a:rPr lang="en-GB" dirty="0"/>
              <a:t> &amp; Lindberg 2019) </a:t>
            </a:r>
            <a:endParaRPr lang="en-SK" dirty="0"/>
          </a:p>
          <a:p>
            <a:pPr algn="just"/>
            <a:r>
              <a:rPr lang="en-GB" dirty="0"/>
              <a:t>democratic </a:t>
            </a:r>
            <a:r>
              <a:rPr lang="en-GB" b="1" dirty="0"/>
              <a:t>breakdown</a:t>
            </a:r>
            <a:r>
              <a:rPr lang="en-GB" dirty="0"/>
              <a:t> refers to an outright demise of democracy </a:t>
            </a:r>
          </a:p>
          <a:p>
            <a:pPr algn="just"/>
            <a:r>
              <a:rPr lang="en-GB" dirty="0"/>
              <a:t>democratic </a:t>
            </a:r>
            <a:r>
              <a:rPr lang="en-GB" b="1" dirty="0"/>
              <a:t>backsliding</a:t>
            </a:r>
            <a:r>
              <a:rPr lang="en-GB" dirty="0"/>
              <a:t> refers to reversion of a previously democratic regime</a:t>
            </a:r>
          </a:p>
          <a:p>
            <a:pPr algn="just"/>
            <a:r>
              <a:rPr lang="en-GB" b="1" dirty="0" err="1"/>
              <a:t>autocratization</a:t>
            </a:r>
            <a:r>
              <a:rPr lang="en-GB" dirty="0"/>
              <a:t> is seen as a mirror opposite to democratization, meaning "the decline of democratic regime attributes"</a:t>
            </a:r>
            <a:endParaRPr lang="en-SK" dirty="0"/>
          </a:p>
          <a:p>
            <a:pPr algn="just"/>
            <a:r>
              <a:rPr lang="en-GB" dirty="0"/>
              <a:t>such a decline may occur in any regime</a:t>
            </a:r>
            <a:r>
              <a:rPr lang="en-SK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43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4956-5FE7-1542-8760-922D7F17B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Waves of </a:t>
            </a:r>
            <a:r>
              <a:rPr lang="en-US" b="1" dirty="0" err="1"/>
              <a:t>autocratization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2D2B5-F035-7E4E-9499-C881D68F9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169" y="1862328"/>
            <a:ext cx="8843210" cy="4163144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three waves of </a:t>
            </a:r>
            <a:r>
              <a:rPr lang="en-GB" dirty="0" err="1"/>
              <a:t>autocratization</a:t>
            </a:r>
            <a:r>
              <a:rPr lang="en-GB" dirty="0"/>
              <a:t> between 1900 and 2017 (</a:t>
            </a:r>
            <a:r>
              <a:rPr lang="en-GB" dirty="0" err="1"/>
              <a:t>Lührmann</a:t>
            </a:r>
            <a:r>
              <a:rPr lang="en-GB" dirty="0"/>
              <a:t> &amp; Lindberg 2019)</a:t>
            </a:r>
            <a:endParaRPr lang="en-SK" dirty="0"/>
          </a:p>
          <a:p>
            <a:pPr algn="just"/>
            <a:r>
              <a:rPr lang="en-GB" dirty="0"/>
              <a:t>some two-thirds of the </a:t>
            </a:r>
            <a:r>
              <a:rPr lang="en-GB" dirty="0" err="1"/>
              <a:t>autocratization</a:t>
            </a:r>
            <a:r>
              <a:rPr lang="en-GB" dirty="0"/>
              <a:t> episodes (N = 142, </a:t>
            </a:r>
            <a:r>
              <a:rPr lang="en-GB" b="1" dirty="0"/>
              <a:t>65%</a:t>
            </a:r>
            <a:r>
              <a:rPr lang="en-GB" dirty="0"/>
              <a:t>) took place in </a:t>
            </a:r>
            <a:r>
              <a:rPr lang="en-GB" b="1" dirty="0"/>
              <a:t>already authoritarian </a:t>
            </a:r>
            <a:r>
              <a:rPr lang="en-GB" dirty="0"/>
              <a:t>states</a:t>
            </a:r>
            <a:endParaRPr lang="en-SK" dirty="0"/>
          </a:p>
          <a:p>
            <a:pPr algn="just"/>
            <a:r>
              <a:rPr lang="en-GB" dirty="0"/>
              <a:t>about </a:t>
            </a:r>
            <a:r>
              <a:rPr lang="en-GB" b="1" dirty="0"/>
              <a:t>a third </a:t>
            </a:r>
            <a:r>
              <a:rPr lang="en-GB" dirty="0"/>
              <a:t>of all </a:t>
            </a:r>
            <a:r>
              <a:rPr lang="en-GB" dirty="0" err="1"/>
              <a:t>autocratization</a:t>
            </a:r>
            <a:r>
              <a:rPr lang="en-GB" dirty="0"/>
              <a:t> episodes (N = 75) started in </a:t>
            </a:r>
            <a:r>
              <a:rPr lang="en-GB" b="1" dirty="0"/>
              <a:t>democratic</a:t>
            </a:r>
            <a:r>
              <a:rPr lang="en-GB" dirty="0"/>
              <a:t> regimes</a:t>
            </a:r>
            <a:endParaRPr lang="en-SK" dirty="0"/>
          </a:p>
          <a:p>
            <a:pPr algn="just"/>
            <a:r>
              <a:rPr lang="en-GB" dirty="0"/>
              <a:t>almost all of them (80%) led to the country turning into an autocracy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4092377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80BFC-ED23-0940-8860-65E77E28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312" y="476672"/>
            <a:ext cx="7924800" cy="1143000"/>
          </a:xfrm>
        </p:spPr>
        <p:txBody>
          <a:bodyPr/>
          <a:lstStyle/>
          <a:p>
            <a:pPr algn="ctr"/>
            <a:r>
              <a:rPr lang="en-US" b="1" dirty="0"/>
              <a:t>The third wave of </a:t>
            </a:r>
            <a:r>
              <a:rPr lang="en-US" b="1" dirty="0" err="1"/>
              <a:t>autocratization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EFC56-0660-4E48-AE5A-B31A90DAA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916832"/>
            <a:ext cx="9156032" cy="4680520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started in 1994 and by 2017, it dominated with the </a:t>
            </a:r>
            <a:r>
              <a:rPr lang="en-GB" b="1" dirty="0"/>
              <a:t>reversals outnumbering </a:t>
            </a:r>
            <a:r>
              <a:rPr lang="en-GB" dirty="0"/>
              <a:t>the countries making progress</a:t>
            </a:r>
            <a:endParaRPr lang="en-SK" dirty="0"/>
          </a:p>
          <a:p>
            <a:pPr algn="just"/>
            <a:r>
              <a:rPr lang="en-GB" dirty="0"/>
              <a:t>the first reversed wave affected both democracies and autocracies, and the second reversal period almost only worsened electoral autocracies, </a:t>
            </a:r>
          </a:p>
          <a:p>
            <a:pPr algn="just"/>
            <a:r>
              <a:rPr lang="en-GB" dirty="0"/>
              <a:t>almost all </a:t>
            </a:r>
            <a:r>
              <a:rPr lang="en-GB" b="1" dirty="0"/>
              <a:t>contemporary </a:t>
            </a:r>
            <a:r>
              <a:rPr lang="en-GB" b="1" dirty="0" err="1"/>
              <a:t>autocratization</a:t>
            </a:r>
            <a:r>
              <a:rPr lang="en-GB" b="1" dirty="0"/>
              <a:t> </a:t>
            </a:r>
            <a:r>
              <a:rPr lang="en-GB" dirty="0"/>
              <a:t>episodes </a:t>
            </a:r>
            <a:r>
              <a:rPr lang="en-GB" b="1" dirty="0"/>
              <a:t>affect democracies</a:t>
            </a:r>
            <a:endParaRPr lang="en-SK" b="1" dirty="0"/>
          </a:p>
          <a:p>
            <a:pPr algn="just"/>
            <a:r>
              <a:rPr lang="en-GB" dirty="0"/>
              <a:t>the share of democracies remains close to its highest ever – 53%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149846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FC5A0-B34B-714C-BBED-07E49E22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Alternatives to Institutional Indices of Democracy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C878A-919C-6547-B107-6A45E6B25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democratic scores depend on our definition and operationalization of democratic regime</a:t>
            </a:r>
          </a:p>
          <a:p>
            <a:pPr algn="just"/>
            <a:r>
              <a:rPr lang="en-US" dirty="0"/>
              <a:t>comparative indicators (e.g. by Freedom House or V-Dem project) emphasize </a:t>
            </a:r>
            <a:r>
              <a:rPr lang="en-US" b="1" dirty="0"/>
              <a:t>institutions and their stability </a:t>
            </a:r>
            <a:r>
              <a:rPr lang="en-US" dirty="0"/>
              <a:t>(elections, courts, constitutions, etc.)</a:t>
            </a:r>
          </a:p>
          <a:p>
            <a:pPr algn="just"/>
            <a:r>
              <a:rPr lang="en-US" dirty="0"/>
              <a:t>however, contemporary debates about democratic governance revolved around issues such as </a:t>
            </a:r>
            <a:r>
              <a:rPr lang="en-US" b="1" dirty="0"/>
              <a:t>deliberation</a:t>
            </a:r>
            <a:r>
              <a:rPr lang="en-US" dirty="0"/>
              <a:t> and </a:t>
            </a:r>
            <a:r>
              <a:rPr lang="en-US" b="1" dirty="0"/>
              <a:t>internalization</a:t>
            </a:r>
            <a:r>
              <a:rPr lang="en-US" dirty="0"/>
              <a:t> of liberal democratic values</a:t>
            </a:r>
          </a:p>
          <a:p>
            <a:pPr algn="just"/>
            <a:r>
              <a:rPr lang="en-US" dirty="0"/>
              <a:t>institutional indicators </a:t>
            </a:r>
            <a:r>
              <a:rPr lang="en-US" b="1" dirty="0"/>
              <a:t>do not include </a:t>
            </a:r>
            <a:r>
              <a:rPr lang="en-US" dirty="0"/>
              <a:t>questions of </a:t>
            </a:r>
            <a:r>
              <a:rPr lang="en-US" b="1" dirty="0"/>
              <a:t>economic</a:t>
            </a:r>
            <a:r>
              <a:rPr lang="en-US" dirty="0"/>
              <a:t> equality and those of capacities to </a:t>
            </a:r>
            <a:r>
              <a:rPr lang="en-US" b="1" dirty="0"/>
              <a:t>effectively exercise civil rights </a:t>
            </a:r>
            <a:r>
              <a:rPr lang="en-US" dirty="0"/>
              <a:t>and freedoms</a:t>
            </a:r>
          </a:p>
        </p:txBody>
      </p:sp>
    </p:spTree>
    <p:extLst>
      <p:ext uri="{BB962C8B-B14F-4D97-AF65-F5344CB8AC3E}">
        <p14:creationId xmlns:p14="http://schemas.microsoft.com/office/powerpoint/2010/main" val="1007986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9A8A8-3CCB-434E-97BE-B9CDF3C92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Alternatives to Institutional Indices of Democracy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FB230-7A3E-B942-8DDA-DE6E0E52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000" b="1" dirty="0"/>
              <a:t>a culturalist</a:t>
            </a:r>
            <a:r>
              <a:rPr lang="en-US" sz="3000" dirty="0"/>
              <a:t> critique points out the low level of acceptance of liberal democratic norms in the post-communist region</a:t>
            </a:r>
          </a:p>
          <a:p>
            <a:pPr algn="just"/>
            <a:r>
              <a:rPr lang="en-US" sz="3000" b="1" dirty="0"/>
              <a:t>a political-economic</a:t>
            </a:r>
            <a:r>
              <a:rPr lang="en-US" sz="3000" dirty="0"/>
              <a:t> critique: focuses on the relations between state and society, points out the uneven access to wealth and power of different groups of citizens/inhabitants</a:t>
            </a:r>
          </a:p>
          <a:p>
            <a:pPr algn="just"/>
            <a:r>
              <a:rPr lang="en-US" sz="3000" dirty="0"/>
              <a:t>it also emphasizes the risk of </a:t>
            </a:r>
            <a:r>
              <a:rPr lang="en-US" sz="3000" i="1" dirty="0"/>
              <a:t>state capture, </a:t>
            </a:r>
            <a:r>
              <a:rPr lang="en-US" sz="3000" dirty="0"/>
              <a:t>a situation the state institutions are captured by powerful economic interests who use them to enrich themselves</a:t>
            </a:r>
          </a:p>
        </p:txBody>
      </p:sp>
    </p:spTree>
    <p:extLst>
      <p:ext uri="{BB962C8B-B14F-4D97-AF65-F5344CB8AC3E}">
        <p14:creationId xmlns:p14="http://schemas.microsoft.com/office/powerpoint/2010/main" val="908330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D1306-2AEC-6D47-AEC9-3657308B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Alternatives to Institutional Indices of Democracy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BADBC-E93B-9F4D-99E8-936D8B7D2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both types of criticism reject the notion of de</a:t>
            </a:r>
            <a:r>
              <a:rPr lang="en-US" b="1" dirty="0"/>
              <a:t>mocratic backsliding as misleading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most post-communist countries have </a:t>
            </a:r>
            <a:r>
              <a:rPr lang="en-US" b="1" dirty="0"/>
              <a:t>never been liberal </a:t>
            </a:r>
            <a:r>
              <a:rPr lang="en-US" dirty="0"/>
              <a:t>democracies in the first place, i.e. there is logically no process of sliding back </a:t>
            </a:r>
          </a:p>
          <a:p>
            <a:pPr algn="just"/>
            <a:r>
              <a:rPr lang="en-US" dirty="0"/>
              <a:t>some authors claim that Serbia, Macedonia or Montenegro (the Western Balkans) have </a:t>
            </a:r>
            <a:r>
              <a:rPr lang="en-US" b="1" dirty="0"/>
              <a:t>never been consolidated </a:t>
            </a:r>
            <a:r>
              <a:rPr lang="en-US" dirty="0"/>
              <a:t>democracies embedded in a democratic political culture</a:t>
            </a:r>
          </a:p>
          <a:p>
            <a:pPr algn="just"/>
            <a:r>
              <a:rPr lang="en-US" dirty="0"/>
              <a:t>in all these (and other) countries </a:t>
            </a:r>
            <a:r>
              <a:rPr lang="en-US" b="1" dirty="0"/>
              <a:t>illiberal norms prevail </a:t>
            </a:r>
            <a:r>
              <a:rPr lang="en-US" dirty="0"/>
              <a:t>(not true that a majority of citizens would support and practice them)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2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48134-C372-EE40-9199-07578904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Alternatives to Institutional Indices of Democracy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86A9-ED69-424B-BD0B-A748756A1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41582"/>
          </a:xfrm>
        </p:spPr>
        <p:txBody>
          <a:bodyPr>
            <a:noAutofit/>
          </a:bodyPr>
          <a:lstStyle/>
          <a:p>
            <a:pPr algn="just"/>
            <a:r>
              <a:rPr lang="en-US" sz="2700" b="1" dirty="0"/>
              <a:t>state capture </a:t>
            </a:r>
            <a:r>
              <a:rPr lang="en-US" sz="2700" dirty="0"/>
              <a:t>is the fact of the day in several countries of the region</a:t>
            </a:r>
          </a:p>
          <a:p>
            <a:pPr algn="just"/>
            <a:r>
              <a:rPr lang="en-US" sz="2700" dirty="0"/>
              <a:t>three decades of post-communist development may be too short a period to definitively evaluate the end results of democratic transition: </a:t>
            </a:r>
          </a:p>
          <a:p>
            <a:pPr algn="just"/>
            <a:r>
              <a:rPr lang="en-US" sz="2700" dirty="0"/>
              <a:t>historically, stable democracies emerged as a result of mobilization effort of, and struggles between, political movements – affecting the patterns of party competition</a:t>
            </a:r>
          </a:p>
          <a:p>
            <a:pPr algn="just"/>
            <a:r>
              <a:rPr lang="en-US" sz="2700" dirty="0"/>
              <a:t>illiberal populist movements: democratic regress should not be surprising; they may even be signs of positive political development</a:t>
            </a:r>
          </a:p>
          <a:p>
            <a:pPr algn="just"/>
            <a:r>
              <a:rPr lang="en-US" sz="2700" dirty="0"/>
              <a:t>as attempts to calibrate mobilization mechanisms seeking control of political elites who should be accountable to their voters</a:t>
            </a:r>
          </a:p>
        </p:txBody>
      </p:sp>
    </p:spTree>
    <p:extLst>
      <p:ext uri="{BB962C8B-B14F-4D97-AF65-F5344CB8AC3E}">
        <p14:creationId xmlns:p14="http://schemas.microsoft.com/office/powerpoint/2010/main" val="144285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AFC8-5AA2-0C4C-8DC6-1F9D9BB7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Results of the Third Wave of Democratization</a:t>
            </a:r>
            <a:br>
              <a:rPr lang="en-US" sz="4000" b="1" dirty="0"/>
            </a:br>
            <a:r>
              <a:rPr lang="en-US" sz="4000" b="1" dirty="0"/>
              <a:t>(1974-2017)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162A5-4528-FB44-B9E9-3789C007D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enormous differences in the quality of democracy</a:t>
            </a:r>
            <a:endParaRPr lang="en-US" dirty="0">
              <a:effectLst/>
            </a:endParaRPr>
          </a:p>
          <a:p>
            <a:r>
              <a:rPr lang="en-US" dirty="0"/>
              <a:t>Mainwaring and </a:t>
            </a:r>
            <a:r>
              <a:rPr lang="en-US" dirty="0" err="1"/>
              <a:t>Bizzaro</a:t>
            </a:r>
            <a:r>
              <a:rPr lang="en-US" dirty="0"/>
              <a:t> (2018): indicators of democracy taken from the V-Dem index</a:t>
            </a:r>
          </a:p>
          <a:p>
            <a:r>
              <a:rPr lang="en-US" dirty="0"/>
              <a:t>91 countries embarked upon democratic transition</a:t>
            </a:r>
            <a:endParaRPr lang="en-US" dirty="0">
              <a:effectLst/>
            </a:endParaRPr>
          </a:p>
          <a:p>
            <a:r>
              <a:rPr lang="en-US" dirty="0"/>
              <a:t>depending on the </a:t>
            </a:r>
            <a:r>
              <a:rPr lang="en-US" b="1" dirty="0"/>
              <a:t>transition path</a:t>
            </a:r>
            <a:r>
              <a:rPr lang="en-US" dirty="0"/>
              <a:t> they identify </a:t>
            </a:r>
            <a:r>
              <a:rPr lang="en-US" b="1" dirty="0"/>
              <a:t>five</a:t>
            </a:r>
            <a:r>
              <a:rPr lang="en-US" dirty="0"/>
              <a:t> categories:</a:t>
            </a:r>
          </a:p>
          <a:p>
            <a:r>
              <a:rPr lang="en-US" b="1" dirty="0"/>
              <a:t>collapse</a:t>
            </a:r>
            <a:r>
              <a:rPr lang="en-US" dirty="0"/>
              <a:t>, </a:t>
            </a:r>
            <a:r>
              <a:rPr lang="en-US" b="1" dirty="0"/>
              <a:t>erosion</a:t>
            </a:r>
            <a:r>
              <a:rPr lang="en-US" dirty="0"/>
              <a:t>, </a:t>
            </a:r>
            <a:r>
              <a:rPr lang="en-US" b="1" dirty="0"/>
              <a:t>stagnation</a:t>
            </a:r>
            <a:r>
              <a:rPr lang="en-US" dirty="0"/>
              <a:t>, </a:t>
            </a:r>
            <a:r>
              <a:rPr lang="en-US" b="1" dirty="0"/>
              <a:t>improvement</a:t>
            </a:r>
            <a:r>
              <a:rPr lang="en-US" dirty="0"/>
              <a:t> and a consistently </a:t>
            </a:r>
            <a:r>
              <a:rPr lang="en-US" b="1" dirty="0"/>
              <a:t>high quality</a:t>
            </a:r>
            <a:r>
              <a:rPr lang="en-US" dirty="0"/>
              <a:t> of democracy</a:t>
            </a:r>
          </a:p>
          <a:p>
            <a:r>
              <a:rPr lang="en-US" dirty="0"/>
              <a:t>they compare the scores at the beginning of each country’s transition and in 2017</a:t>
            </a:r>
          </a:p>
        </p:txBody>
      </p:sp>
    </p:spTree>
    <p:extLst>
      <p:ext uri="{BB962C8B-B14F-4D97-AF65-F5344CB8AC3E}">
        <p14:creationId xmlns:p14="http://schemas.microsoft.com/office/powerpoint/2010/main" val="2493614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4D3C-1EB2-A24A-B682-C184201A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Hollowing out and Backsliding of Democracy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29B7-B987-A441-92F7-CA670C38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thus, Hungary and Poland </a:t>
            </a:r>
            <a:r>
              <a:rPr lang="en-US" b="1" dirty="0"/>
              <a:t>may not be typical </a:t>
            </a:r>
            <a:r>
              <a:rPr lang="en-US" dirty="0"/>
              <a:t>cases of a troubled democratic development of the CEE region</a:t>
            </a:r>
          </a:p>
          <a:p>
            <a:pPr algn="just"/>
            <a:r>
              <a:rPr lang="en-US" dirty="0"/>
              <a:t>a victory of previously opposition parties that misuse their newly acquired governmental status to bend the rules (</a:t>
            </a:r>
            <a:r>
              <a:rPr lang="en-US" dirty="0" err="1"/>
              <a:t>Fidesz</a:t>
            </a:r>
            <a:r>
              <a:rPr lang="en-US" dirty="0"/>
              <a:t>, </a:t>
            </a:r>
            <a:r>
              <a:rPr lang="en-US" dirty="0" err="1"/>
              <a:t>PiS</a:t>
            </a:r>
            <a:r>
              <a:rPr lang="en-US" dirty="0"/>
              <a:t>) are quite exceptional in the region</a:t>
            </a:r>
          </a:p>
          <a:p>
            <a:pPr algn="just"/>
            <a:r>
              <a:rPr lang="en-US" dirty="0"/>
              <a:t>B. </a:t>
            </a:r>
            <a:r>
              <a:rPr lang="en-US" dirty="0" err="1"/>
              <a:t>Greskovits</a:t>
            </a:r>
            <a:r>
              <a:rPr lang="en-US" dirty="0"/>
              <a:t> (2015) identified two mechanisms of democratic decay: hollowing out and backsliding</a:t>
            </a:r>
          </a:p>
          <a:p>
            <a:pPr algn="just"/>
            <a:r>
              <a:rPr lang="en-US" b="1" dirty="0"/>
              <a:t>hollowing out </a:t>
            </a:r>
            <a:r>
              <a:rPr lang="en-US" dirty="0"/>
              <a:t>is a general trend in many democracies and signifies a decline of public participation in political decision-making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00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448A5-6E59-AE46-AA9D-1C8D7F5F5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591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Hollowing out and Backsliding of Democracy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E1408-060C-CB40-B8EB-02A1A9A72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195"/>
            <a:ext cx="10515600" cy="4415464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/>
              <a:t>backsliding</a:t>
            </a:r>
            <a:r>
              <a:rPr lang="en-US" sz="3000" dirty="0"/>
              <a:t> signifies radicalization of a large segment of politically active society that supports the illiberal political elites</a:t>
            </a:r>
          </a:p>
          <a:p>
            <a:pPr algn="just"/>
            <a:r>
              <a:rPr lang="en-US" sz="3000" dirty="0"/>
              <a:t>democratic regimes in central and eastern Europe emerged in the early 1990s as “hollowed out”</a:t>
            </a:r>
          </a:p>
          <a:p>
            <a:pPr algn="just"/>
            <a:r>
              <a:rPr lang="en-US" sz="3000" dirty="0"/>
              <a:t>they were weakly rooted in political and civil society and displayed low levels of participation of socio-economically defined groups (trade unions etc.)</a:t>
            </a:r>
          </a:p>
        </p:txBody>
      </p:sp>
    </p:spTree>
    <p:extLst>
      <p:ext uri="{BB962C8B-B14F-4D97-AF65-F5344CB8AC3E}">
        <p14:creationId xmlns:p14="http://schemas.microsoft.com/office/powerpoint/2010/main" val="1779000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7D1EC-1DED-3345-B563-8A69396BB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Stability of Hollowed-Out Democracies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2794A-E9B2-1440-BEE4-208669B94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Estonia and Latvia: ethnically exclusivist political elites are obstacles to democratic improvement without threatening stability of the existing political institutions</a:t>
            </a:r>
          </a:p>
          <a:p>
            <a:pPr algn="just"/>
            <a:r>
              <a:rPr lang="en-US" dirty="0"/>
              <a:t>as a result, we have a stable democracy (institutionally defined) where ethnonational minorities are excluded from political participation, and other groups of citizens are pacified (manual workers, pensioners) – hollowing out without democratic decay</a:t>
            </a:r>
          </a:p>
          <a:p>
            <a:pPr algn="just"/>
            <a:r>
              <a:rPr lang="en-US" dirty="0"/>
              <a:t>stability of institutions does not mean a good democracy, because </a:t>
            </a:r>
            <a:r>
              <a:rPr lang="en-US" b="1" dirty="0"/>
              <a:t>stability may be achieved </a:t>
            </a:r>
            <a:r>
              <a:rPr lang="en-US" dirty="0"/>
              <a:t>by exclusion, public apathy, and by elite control</a:t>
            </a:r>
          </a:p>
        </p:txBody>
      </p:sp>
    </p:spTree>
    <p:extLst>
      <p:ext uri="{BB962C8B-B14F-4D97-AF65-F5344CB8AC3E}">
        <p14:creationId xmlns:p14="http://schemas.microsoft.com/office/powerpoint/2010/main" val="986157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1FFE-49D2-E649-8B68-E82BC8443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Predatorial Economic Elites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6B09B-24A6-9148-A40D-8D3C1C66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in hybrid regimes, stability often results from an equilibrium between a (small) public demanding more democracy, and the intransigence of political elites who, among themselves, compete over who will control the state and its institutions</a:t>
            </a:r>
          </a:p>
          <a:p>
            <a:pPr algn="just"/>
            <a:r>
              <a:rPr lang="en-US" dirty="0"/>
              <a:t>oligarchs in Moldova, Ukraine or Latvia managed to take control of political parties that essentially became the political wing of their business interests (pocket parties)</a:t>
            </a:r>
          </a:p>
          <a:p>
            <a:pPr algn="just"/>
            <a:r>
              <a:rPr lang="en-US" dirty="0"/>
              <a:t>private economic interests’ embeddedness in the state and in political parties is an alternative way of democratic decay, e.g. in Slovenia, Czech Republic and Slovakia</a:t>
            </a:r>
          </a:p>
        </p:txBody>
      </p:sp>
    </p:spTree>
    <p:extLst>
      <p:ext uri="{BB962C8B-B14F-4D97-AF65-F5344CB8AC3E}">
        <p14:creationId xmlns:p14="http://schemas.microsoft.com/office/powerpoint/2010/main" val="2266425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ADF0-FC09-D640-A17C-B77F8EAE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Predatorial Economic Elites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01A13-C435-A14E-A6F1-EA2ED1D90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Czech case is a good illustration of the phenomenon of cyclical emergence of new anti-establishment parties led to their replacement of the previously dominant political players</a:t>
            </a:r>
          </a:p>
          <a:p>
            <a:pPr algn="just"/>
            <a:r>
              <a:rPr lang="en-US" dirty="0"/>
              <a:t>anti-establishment parties often pursue an anti-corruption agenda, however, the case of Andrej </a:t>
            </a:r>
            <a:r>
              <a:rPr lang="en-US" dirty="0" err="1"/>
              <a:t>Babiš</a:t>
            </a:r>
            <a:r>
              <a:rPr lang="en-US" dirty="0"/>
              <a:t> and the ANO indicate that such parties may serve as agents of other economic interests</a:t>
            </a:r>
          </a:p>
          <a:p>
            <a:pPr algn="just"/>
            <a:r>
              <a:rPr lang="en-US" dirty="0"/>
              <a:t>a direct participation of oligarchs in political competition is rare, however, and </a:t>
            </a:r>
            <a:r>
              <a:rPr lang="en-US" dirty="0" err="1"/>
              <a:t>Babiš</a:t>
            </a:r>
            <a:r>
              <a:rPr lang="en-US" dirty="0"/>
              <a:t>/ANO case also show the risks and limits of such a strategy</a:t>
            </a:r>
          </a:p>
        </p:txBody>
      </p:sp>
    </p:spTree>
    <p:extLst>
      <p:ext uri="{BB962C8B-B14F-4D97-AF65-F5344CB8AC3E}">
        <p14:creationId xmlns:p14="http://schemas.microsoft.com/office/powerpoint/2010/main" val="284089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133EA-C436-8A47-8557-2207A1D26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Results of the Third Way of Democratization</a:t>
            </a:r>
            <a:br>
              <a:rPr lang="en-US" sz="4000" b="1" dirty="0"/>
            </a:br>
            <a:r>
              <a:rPr lang="en-US" sz="4000" b="1" dirty="0"/>
              <a:t>(1974-2017) 1/2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846B-9CCF-524B-9A33-2336B32F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more than a third new democracies collapsed </a:t>
            </a:r>
            <a:r>
              <a:rPr lang="en-US" b="1" dirty="0"/>
              <a:t>(34)</a:t>
            </a:r>
            <a:r>
              <a:rPr lang="en-US" dirty="0"/>
              <a:t>, typically within a short time period</a:t>
            </a:r>
          </a:p>
          <a:p>
            <a:pPr algn="just"/>
            <a:r>
              <a:rPr lang="en-US" dirty="0"/>
              <a:t>they noticed </a:t>
            </a:r>
            <a:r>
              <a:rPr lang="en-US" b="1" dirty="0"/>
              <a:t>2 cases of democratic erosion</a:t>
            </a:r>
            <a:r>
              <a:rPr lang="en-US" dirty="0"/>
              <a:t> (when democratic score was significantly higher at the outset of transition than in 2017)</a:t>
            </a:r>
          </a:p>
          <a:p>
            <a:pPr algn="just"/>
            <a:r>
              <a:rPr lang="en-US" b="1" dirty="0"/>
              <a:t>28 cases of stagnation</a:t>
            </a:r>
            <a:r>
              <a:rPr lang="en-US" dirty="0"/>
              <a:t>, i.e., situations with a relatively low score of democracy both in the early period of transition and in 2017</a:t>
            </a:r>
          </a:p>
          <a:p>
            <a:pPr algn="just"/>
            <a:r>
              <a:rPr lang="en-US" b="1" dirty="0"/>
              <a:t>improvement</a:t>
            </a:r>
            <a:r>
              <a:rPr lang="en-US" dirty="0"/>
              <a:t> was recorded in </a:t>
            </a:r>
            <a:r>
              <a:rPr lang="en-US" b="1" dirty="0"/>
              <a:t>23 cases</a:t>
            </a:r>
          </a:p>
          <a:p>
            <a:pPr algn="just"/>
            <a:r>
              <a:rPr lang="en-US" dirty="0"/>
              <a:t>only </a:t>
            </a:r>
            <a:r>
              <a:rPr lang="en-US" b="1" dirty="0"/>
              <a:t>4 cases </a:t>
            </a:r>
            <a:r>
              <a:rPr lang="en-US" dirty="0"/>
              <a:t>where a relatively well-developed democracy persisted until 2017</a:t>
            </a:r>
          </a:p>
        </p:txBody>
      </p:sp>
    </p:spTree>
    <p:extLst>
      <p:ext uri="{BB962C8B-B14F-4D97-AF65-F5344CB8AC3E}">
        <p14:creationId xmlns:p14="http://schemas.microsoft.com/office/powerpoint/2010/main" val="415936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FAB16-E69D-3045-8B64-2E84056C2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Collapse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A6425-05F2-AA44-946C-FDA1DD6F4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collapse typically comes gradually with not clear point of break:</a:t>
            </a:r>
          </a:p>
          <a:p>
            <a:r>
              <a:rPr lang="en-US" dirty="0"/>
              <a:t>Russia, Turkey or Nicaragua</a:t>
            </a:r>
          </a:p>
          <a:p>
            <a:r>
              <a:rPr lang="en-US" dirty="0"/>
              <a:t>military coups rare (Mali) </a:t>
            </a:r>
          </a:p>
          <a:p>
            <a:r>
              <a:rPr lang="en-US" dirty="0"/>
              <a:t>a case of usurpation of power by a single individual (Fujimori v Peru)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6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5114-0F73-334E-9FD1-AC7C9CB8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Erosion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D5F9E-0609-7743-BC5D-2441D6C74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4558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cases of Ecuador and Poland</a:t>
            </a:r>
          </a:p>
          <a:p>
            <a:pPr algn="just"/>
            <a:r>
              <a:rPr lang="en-US" dirty="0"/>
              <a:t>the level of liberal democracy decreased, however, due to free elections the regime basically remains democratic</a:t>
            </a:r>
          </a:p>
          <a:p>
            <a:pPr algn="just"/>
            <a:r>
              <a:rPr lang="en-US" dirty="0"/>
              <a:t>in contrast to the early periods of transition, levels of democracy in 2017 declined</a:t>
            </a:r>
          </a:p>
        </p:txBody>
      </p:sp>
    </p:spTree>
    <p:extLst>
      <p:ext uri="{BB962C8B-B14F-4D97-AF65-F5344CB8AC3E}">
        <p14:creationId xmlns:p14="http://schemas.microsoft.com/office/powerpoint/2010/main" val="44305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4B2A7-071F-D04F-85BB-0CA265BB8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Stagnation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8B18F-E2B9-5A47-A943-1A1DA4BBC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cases of regimes that still </a:t>
            </a:r>
            <a:r>
              <a:rPr lang="en-US" b="1" dirty="0"/>
              <a:t>remain democratic</a:t>
            </a:r>
            <a:r>
              <a:rPr lang="en-US" dirty="0"/>
              <a:t> (not competitive autocracies) </a:t>
            </a:r>
          </a:p>
          <a:p>
            <a:pPr algn="just"/>
            <a:r>
              <a:rPr lang="en-US" dirty="0"/>
              <a:t>elections matter for who rules but the rights of the opposition are sometimes violated, and the electoral game is tilted in favor of the incumbents</a:t>
            </a:r>
          </a:p>
          <a:p>
            <a:pPr algn="just"/>
            <a:r>
              <a:rPr lang="en-US" dirty="0"/>
              <a:t>civic rights are not available to all groups of citizens in an equally consistent manner</a:t>
            </a:r>
          </a:p>
          <a:p>
            <a:pPr algn="just"/>
            <a:r>
              <a:rPr lang="en-US" dirty="0"/>
              <a:t>some regimes (e.g. Lebanon) stagnated at a very low level</a:t>
            </a:r>
          </a:p>
          <a:p>
            <a:pPr algn="just"/>
            <a:r>
              <a:rPr lang="en-US" dirty="0"/>
              <a:t>other, e.g. Greece, stagnated at a considerably higher level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52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B9A41-BBB4-9241-907B-222F40059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96FF3-B6BB-0E45-B9C1-51B2AB519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is a logical opposite to erosion (e.g. Latvia, Slovakia, Romania, Mongolia)</a:t>
            </a:r>
          </a:p>
          <a:p>
            <a:pPr algn="just"/>
            <a:r>
              <a:rPr lang="en-US" dirty="0"/>
              <a:t>the rights are more respected, the system of checks and balances is stronger, and the elections are more competitive, free and fair</a:t>
            </a:r>
          </a:p>
          <a:p>
            <a:pPr algn="just"/>
            <a:r>
              <a:rPr lang="en-US" dirty="0"/>
              <a:t>some democracies with low score improved in this way (El Salvador, Romania)</a:t>
            </a:r>
          </a:p>
          <a:p>
            <a:pPr algn="just"/>
            <a:r>
              <a:rPr lang="en-US" dirty="0"/>
              <a:t>other have become more robust over time (Spain, Uruguay)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4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76ECA-501C-AC4C-B1CE-31AFD2934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err="1"/>
              <a:t>Consistently</a:t>
            </a:r>
            <a:r>
              <a:rPr lang="sk-SK" b="1" dirty="0"/>
              <a:t> </a:t>
            </a:r>
            <a:r>
              <a:rPr lang="sk-SK" b="1" dirty="0" err="1"/>
              <a:t>strong</a:t>
            </a:r>
            <a:r>
              <a:rPr lang="sk-SK" b="1" dirty="0"/>
              <a:t> </a:t>
            </a:r>
            <a:r>
              <a:rPr lang="sk-SK" b="1" dirty="0" err="1"/>
              <a:t>democracies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A776E-D11E-C24D-8E3D-B344DDCAF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91995"/>
          </a:xfrm>
        </p:spPr>
        <p:txBody>
          <a:bodyPr/>
          <a:lstStyle/>
          <a:p>
            <a:pPr algn="just"/>
            <a:r>
              <a:rPr lang="en-US" dirty="0"/>
              <a:t>the originally high score of democracy remained intact over time: Lithuania, Slovenia, the Czech Republic, Estonia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36EB61-5B5D-EF45-B829-1EB1EB8F4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540760"/>
            <a:ext cx="88392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33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691CF-9B0E-3F42-AAB1-4EE71DFD3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Broader Context of Democratization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50979-5AF8-D042-B6E4-32B4E20E3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countries where democracy levels increased or remained consistently high (groups 4 and 5) systematically differ from the other groups in their high levels of economic growth</a:t>
            </a:r>
            <a:endParaRPr lang="en-US" b="1" dirty="0"/>
          </a:p>
          <a:p>
            <a:pPr algn="just"/>
            <a:r>
              <a:rPr lang="en-US" dirty="0"/>
              <a:t>democracy tended to </a:t>
            </a:r>
            <a:r>
              <a:rPr lang="en-US" b="1" dirty="0"/>
              <a:t>improve</a:t>
            </a:r>
            <a:r>
              <a:rPr lang="en-US" dirty="0"/>
              <a:t> in the </a:t>
            </a:r>
            <a:r>
              <a:rPr lang="en-US" b="1" dirty="0"/>
              <a:t>richer</a:t>
            </a:r>
            <a:r>
              <a:rPr lang="en-US" dirty="0"/>
              <a:t> countries</a:t>
            </a:r>
          </a:p>
          <a:p>
            <a:pPr algn="just"/>
            <a:r>
              <a:rPr lang="en-US" dirty="0"/>
              <a:t>democratic </a:t>
            </a:r>
            <a:r>
              <a:rPr lang="en-US" b="1" dirty="0"/>
              <a:t>collapse</a:t>
            </a:r>
            <a:r>
              <a:rPr lang="en-US" dirty="0"/>
              <a:t> was </a:t>
            </a:r>
            <a:r>
              <a:rPr lang="en-US" b="1" dirty="0"/>
              <a:t>less likely </a:t>
            </a:r>
            <a:r>
              <a:rPr lang="en-US" dirty="0"/>
              <a:t>in the countries surrounded by other </a:t>
            </a:r>
            <a:r>
              <a:rPr lang="en-US" b="1" dirty="0"/>
              <a:t>democracies</a:t>
            </a:r>
          </a:p>
          <a:p>
            <a:pPr algn="just"/>
            <a:r>
              <a:rPr lang="en-US" dirty="0"/>
              <a:t>the higher the </a:t>
            </a:r>
            <a:r>
              <a:rPr lang="en-US" b="1" dirty="0"/>
              <a:t>initial levels </a:t>
            </a:r>
            <a:r>
              <a:rPr lang="en-US" dirty="0"/>
              <a:t>of democracy, the more likely it is that democracy will survive</a:t>
            </a:r>
          </a:p>
        </p:txBody>
      </p:sp>
    </p:spTree>
    <p:extLst>
      <p:ext uri="{BB962C8B-B14F-4D97-AF65-F5344CB8AC3E}">
        <p14:creationId xmlns:p14="http://schemas.microsoft.com/office/powerpoint/2010/main" val="277551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1724</Words>
  <Application>Microsoft Macintosh PowerPoint</Application>
  <PresentationFormat>Widescreen</PresentationFormat>
  <Paragraphs>168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Democracy and Democratic Backsliding</vt:lpstr>
      <vt:lpstr>Results of the Third Wave of Democratization (1974-2017) 1/2</vt:lpstr>
      <vt:lpstr>Results of the Third Way of Democratization (1974-2017) 1/2</vt:lpstr>
      <vt:lpstr>Collapse</vt:lpstr>
      <vt:lpstr>Erosion</vt:lpstr>
      <vt:lpstr>Stagnation</vt:lpstr>
      <vt:lpstr>Improvement</vt:lpstr>
      <vt:lpstr>Consistently strong democracies</vt:lpstr>
      <vt:lpstr>Broader Context of Democratization</vt:lpstr>
      <vt:lpstr>Political Tranformation 1/2 (BTI data 2022)</vt:lpstr>
      <vt:lpstr>Political Tranformation 2/2</vt:lpstr>
      <vt:lpstr>Economic Transformation (BTI data 2022) (economic growth, fiscal and monetary situation, national debt, etc.)</vt:lpstr>
      <vt:lpstr>Autocratization </vt:lpstr>
      <vt:lpstr>Waves of autocratization</vt:lpstr>
      <vt:lpstr>The third wave of autocratization</vt:lpstr>
      <vt:lpstr>Alternatives to Institutional Indices of Democracy</vt:lpstr>
      <vt:lpstr>Alternatives to Institutional Indices of Democracy</vt:lpstr>
      <vt:lpstr>Alternatives to Institutional Indices of Democracy</vt:lpstr>
      <vt:lpstr>Alternatives to Institutional Indices of Democracy</vt:lpstr>
      <vt:lpstr>Hollowing out and Backsliding of Democracy</vt:lpstr>
      <vt:lpstr>Hollowing out and Backsliding of Democracy</vt:lpstr>
      <vt:lpstr>Stability of Hollowed-Out Democracies</vt:lpstr>
      <vt:lpstr>Predatorial Economic Elites</vt:lpstr>
      <vt:lpstr>Predatorial Economic Elites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Dekonsolidácia demokracie? Komparatívne súvislosti</dc:title>
  <dc:creator>Marek Rybar</dc:creator>
  <cp:lastModifiedBy>Marek Rybar</cp:lastModifiedBy>
  <cp:revision>71</cp:revision>
  <dcterms:created xsi:type="dcterms:W3CDTF">2019-12-11T13:20:38Z</dcterms:created>
  <dcterms:modified xsi:type="dcterms:W3CDTF">2024-10-24T09:44:07Z</dcterms:modified>
</cp:coreProperties>
</file>