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27"/>
  </p:notesMasterIdLst>
  <p:sldIdLst>
    <p:sldId id="256" r:id="rId2"/>
    <p:sldId id="318" r:id="rId3"/>
    <p:sldId id="319" r:id="rId4"/>
    <p:sldId id="340" r:id="rId5"/>
    <p:sldId id="323" r:id="rId6"/>
    <p:sldId id="329" r:id="rId7"/>
    <p:sldId id="330" r:id="rId8"/>
    <p:sldId id="331" r:id="rId9"/>
    <p:sldId id="341" r:id="rId10"/>
    <p:sldId id="342" r:id="rId11"/>
    <p:sldId id="351" r:id="rId12"/>
    <p:sldId id="352" r:id="rId13"/>
    <p:sldId id="353" r:id="rId14"/>
    <p:sldId id="354" r:id="rId15"/>
    <p:sldId id="349" r:id="rId16"/>
    <p:sldId id="350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286" r:id="rId25"/>
    <p:sldId id="348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555"/>
  </p:normalViewPr>
  <p:slideViewPr>
    <p:cSldViewPr>
      <p:cViewPr varScale="1">
        <p:scale>
          <a:sx n="106" d="100"/>
          <a:sy n="106" d="100"/>
        </p:scale>
        <p:origin x="15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F278B2-17F8-3F46-85BC-35C20FE01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5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DD6E9248-0236-8842-A129-398ED1794C4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954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1F53-E5F3-6147-A5A4-7A2A0340415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337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FC6A5-C7FB-3942-B8F7-50238CBDF08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584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828EF-5628-964A-99BD-85312424BE5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749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24055-2A67-9B4F-9635-50B882721C1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39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19FDB-3013-274E-AA51-010DA459A31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860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96554-DA94-7649-A77A-215A7A412F2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202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5B283-0E83-D54A-B193-9939CAFA38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519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B1C8E-0349-1644-9220-24FA7F14266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851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F070A-AFC8-3A4A-905B-A0DBADC11FC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025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C5DF4-589F-AE40-AA34-37AC44D708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049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A2B8B414-9900-FA4E-BBE1-F230DADFAEE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Governments and Bureaucracies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79450" y="5445224"/>
            <a:ext cx="6800850" cy="10325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Post-</a:t>
            </a:r>
            <a:r>
              <a:rPr lang="sk-SK" sz="2400" dirty="0" err="1">
                <a:cs typeface="+mn-cs"/>
              </a:rPr>
              <a:t>Communist</a:t>
            </a:r>
            <a:r>
              <a:rPr lang="sk-SK" sz="2400" dirty="0">
                <a:cs typeface="+mn-cs"/>
              </a:rPr>
              <a:t> </a:t>
            </a:r>
            <a:r>
              <a:rPr lang="sk-SK" sz="2400" dirty="0" err="1">
                <a:cs typeface="+mn-cs"/>
              </a:rPr>
              <a:t>Politics</a:t>
            </a:r>
            <a:r>
              <a:rPr lang="sk-SK" sz="2400" dirty="0">
                <a:cs typeface="+mn-cs"/>
              </a:rPr>
              <a:t> PMCb1109,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Rybář, PhD.</a:t>
            </a:r>
            <a:endParaRPr lang="en-US" sz="2400" dirty="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Regional variation of executive systems in CEE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Europe and the Baltics</a:t>
            </a:r>
          </a:p>
          <a:p>
            <a:r>
              <a:rPr lang="en-US" dirty="0"/>
              <a:t>the Balkans</a:t>
            </a:r>
          </a:p>
          <a:p>
            <a:r>
              <a:rPr lang="en-US" dirty="0"/>
              <a:t>Caucasus and Central Asia </a:t>
            </a:r>
          </a:p>
          <a:p>
            <a:r>
              <a:rPr lang="en-US" dirty="0"/>
              <a:t>the rest of the former Soviet Union</a:t>
            </a:r>
          </a:p>
        </p:txBody>
      </p:sp>
    </p:spTree>
    <p:extLst>
      <p:ext uri="{BB962C8B-B14F-4D97-AF65-F5344CB8AC3E}">
        <p14:creationId xmlns:p14="http://schemas.microsoft.com/office/powerpoint/2010/main" val="1760582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B114-FC7C-BF43-A2DD-8C676912A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Central Europe and the Baltics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EBA42-5A52-A743-BD77-DC21D80D9D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no pure presidentialism, no presidential-parliamentary systems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 dirty="0"/>
              <a:t>premier-presidential systems: BUL, LIT, POL, ROM, SVK 1999-, CZE 2012-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 dirty="0"/>
              <a:t>parliamentarism: LAT, pre-1999 SVK, pre-2012 CZE, EST, HUN </a:t>
            </a: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  <p:pic>
        <p:nvPicPr>
          <p:cNvPr id="6" name="Content Placeholder 5" descr="Map&#10;&#10;Description automatically generated">
            <a:extLst>
              <a:ext uri="{FF2B5EF4-FFF2-40B4-BE49-F238E27FC236}">
                <a16:creationId xmlns:a16="http://schemas.microsoft.com/office/drawing/2014/main" id="{05B9CBF9-5349-CB46-A23F-0EE2B33B17D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0912" y="2626668"/>
            <a:ext cx="4082369" cy="3459807"/>
          </a:xfrm>
          <a:noFill/>
        </p:spPr>
      </p:pic>
    </p:spTree>
    <p:extLst>
      <p:ext uri="{BB962C8B-B14F-4D97-AF65-F5344CB8AC3E}">
        <p14:creationId xmlns:p14="http://schemas.microsoft.com/office/powerpoint/2010/main" val="1226647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95F0D-47F4-0543-BCA5-647550FB4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 dirty="0"/>
              <a:t>The Balkans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DF260-9D66-EF4C-BDD7-BB795086CD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/>
              <a:t>no pure presidentialism</a:t>
            </a:r>
          </a:p>
          <a:p>
            <a:pPr>
              <a:lnSpc>
                <a:spcPct val="90000"/>
              </a:lnSpc>
            </a:pPr>
            <a:r>
              <a:rPr lang="en-US" sz="2200" err="1"/>
              <a:t>pres-parl</a:t>
            </a:r>
            <a:r>
              <a:rPr lang="en-US" sz="2200"/>
              <a:t>: CRO 1990-2000, </a:t>
            </a:r>
          </a:p>
          <a:p>
            <a:pPr>
              <a:lnSpc>
                <a:spcPct val="90000"/>
              </a:lnSpc>
            </a:pPr>
            <a:r>
              <a:rPr lang="en-US" sz="2200"/>
              <a:t>premier-presidential : CRO 2000-, MAC, SRB 2007-2008, YUG 2000-2003, SLO</a:t>
            </a:r>
          </a:p>
          <a:p>
            <a:pPr>
              <a:lnSpc>
                <a:spcPct val="90000"/>
              </a:lnSpc>
            </a:pPr>
            <a:r>
              <a:rPr lang="en-US" sz="2200"/>
              <a:t>parliamentarism: ALB, BOS 1995-, MONT 2007- YUG -2000, SRB-MONT (2003-2007) </a:t>
            </a:r>
          </a:p>
          <a:p>
            <a:pPr>
              <a:lnSpc>
                <a:spcPct val="90000"/>
              </a:lnSpc>
            </a:pPr>
            <a:endParaRPr lang="en-US" sz="2200"/>
          </a:p>
        </p:txBody>
      </p:sp>
      <p:pic>
        <p:nvPicPr>
          <p:cNvPr id="6" name="Content Placeholder 5" descr="Map&#10;&#10;Description automatically generated">
            <a:extLst>
              <a:ext uri="{FF2B5EF4-FFF2-40B4-BE49-F238E27FC236}">
                <a16:creationId xmlns:a16="http://schemas.microsoft.com/office/drawing/2014/main" id="{13167875-2C92-D349-833C-6137B6B8091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63976" y="2492896"/>
            <a:ext cx="4467825" cy="3384376"/>
          </a:xfrm>
          <a:noFill/>
        </p:spPr>
      </p:pic>
    </p:spTree>
    <p:extLst>
      <p:ext uri="{BB962C8B-B14F-4D97-AF65-F5344CB8AC3E}">
        <p14:creationId xmlns:p14="http://schemas.microsoft.com/office/powerpoint/2010/main" val="2097673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2EBF4-CD29-BA46-863C-E3637DD18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Caucasus and Central Asia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8FEF0-68A5-D74C-9560-632AFEFF3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/>
              <a:t>pure presidential: AZE, GEO 1995-2004, UZB, TUR, TAJ, </a:t>
            </a:r>
          </a:p>
          <a:p>
            <a:pPr>
              <a:lnSpc>
                <a:spcPct val="90000"/>
              </a:lnSpc>
            </a:pPr>
            <a:r>
              <a:rPr lang="en-US" sz="2200"/>
              <a:t>president-parliamentary: ARM 1991-2005, GEO 2004-, KAZ</a:t>
            </a:r>
          </a:p>
          <a:p>
            <a:pPr>
              <a:lnSpc>
                <a:spcPct val="90000"/>
              </a:lnSpc>
            </a:pPr>
            <a:r>
              <a:rPr lang="en-US" sz="2200"/>
              <a:t>premier-presidential: ARM 2005-2015, MONG 1992-</a:t>
            </a:r>
          </a:p>
          <a:p>
            <a:pPr>
              <a:lnSpc>
                <a:spcPct val="90000"/>
              </a:lnSpc>
            </a:pPr>
            <a:r>
              <a:rPr lang="en-US" sz="2200"/>
              <a:t>pure parliamentary: ARM 2015-, </a:t>
            </a:r>
          </a:p>
        </p:txBody>
      </p:sp>
      <p:pic>
        <p:nvPicPr>
          <p:cNvPr id="6" name="Content Placeholder 5" descr="Map&#10;&#10;Description automatically generated">
            <a:extLst>
              <a:ext uri="{FF2B5EF4-FFF2-40B4-BE49-F238E27FC236}">
                <a16:creationId xmlns:a16="http://schemas.microsoft.com/office/drawing/2014/main" id="{1E72AA53-7995-774B-A58D-F7B95F7910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07636" y="2362200"/>
            <a:ext cx="4606106" cy="3443064"/>
          </a:xfrm>
          <a:noFill/>
        </p:spPr>
      </p:pic>
    </p:spTree>
    <p:extLst>
      <p:ext uri="{BB962C8B-B14F-4D97-AF65-F5344CB8AC3E}">
        <p14:creationId xmlns:p14="http://schemas.microsoft.com/office/powerpoint/2010/main" val="1984549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97359-E4CB-F449-A431-CF96C424A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The rest of the </a:t>
            </a:r>
            <a:r>
              <a:rPr lang="en-US" dirty="0" err="1"/>
              <a:t>frmr</a:t>
            </a:r>
            <a:r>
              <a:rPr lang="en-US" dirty="0"/>
              <a:t> Soviet Union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7152C-8C27-BD44-B5A4-FD8F74081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pure presidentialism: BLR 1994-1996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presidential-parliamentary: BLR 1996, RUS 1993-, UKR 1996-2004, 2010-2014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Premier-Presidential ones: MOLD 1994-2000, 2016- UKR 2004-, 2014-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pure parliamentarism: MOLD 2000-2016</a:t>
            </a:r>
          </a:p>
        </p:txBody>
      </p:sp>
      <p:pic>
        <p:nvPicPr>
          <p:cNvPr id="6" name="Content Placeholder 5" descr="Map&#10;&#10;Description automatically generated">
            <a:extLst>
              <a:ext uri="{FF2B5EF4-FFF2-40B4-BE49-F238E27FC236}">
                <a16:creationId xmlns:a16="http://schemas.microsoft.com/office/drawing/2014/main" id="{9A6BFCE7-6975-EF43-B70C-B5E94F1174C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64800" y="2492896"/>
            <a:ext cx="4469463" cy="3240360"/>
          </a:xfrm>
          <a:noFill/>
        </p:spPr>
      </p:pic>
    </p:spTree>
    <p:extLst>
      <p:ext uri="{BB962C8B-B14F-4D97-AF65-F5344CB8AC3E}">
        <p14:creationId xmlns:p14="http://schemas.microsoft.com/office/powerpoint/2010/main" val="968780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Semipresidencialism</a:t>
            </a:r>
            <a:r>
              <a:rPr lang="en-US" dirty="0"/>
              <a:t> and democracy in CEE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817" y="2276872"/>
            <a:ext cx="7693025" cy="4495800"/>
          </a:xfrm>
        </p:spPr>
        <p:txBody>
          <a:bodyPr/>
          <a:lstStyle/>
          <a:p>
            <a:pPr algn="just"/>
            <a:r>
              <a:rPr lang="en-US" dirty="0"/>
              <a:t>premier-presidential systems no worse than pure parliamentarism in democratic performance</a:t>
            </a:r>
          </a:p>
          <a:p>
            <a:pPr algn="just"/>
            <a:r>
              <a:rPr lang="en-US" dirty="0"/>
              <a:t>president-parliamentary systems far worse in democratic performance than parliamentarism AND premier-presidential systems</a:t>
            </a:r>
          </a:p>
          <a:p>
            <a:pPr algn="just"/>
            <a:r>
              <a:rPr lang="en-US" dirty="0"/>
              <a:t>presidential systems linked to worst levels of democracy (they have often never been democratic in the first place)</a:t>
            </a:r>
          </a:p>
        </p:txBody>
      </p:sp>
    </p:spTree>
    <p:extLst>
      <p:ext uri="{BB962C8B-B14F-4D97-AF65-F5344CB8AC3E}">
        <p14:creationId xmlns:p14="http://schemas.microsoft.com/office/powerpoint/2010/main" val="435433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president-parliamentary system undermine democracy?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1. Presidents often misuse decree powers in order to monopolize executive authority</a:t>
            </a:r>
          </a:p>
          <a:p>
            <a:pPr algn="just"/>
            <a:r>
              <a:rPr lang="en-US" dirty="0"/>
              <a:t>2. Presidents consciously undermine the creation of stable parties and stable party systems</a:t>
            </a:r>
          </a:p>
          <a:p>
            <a:pPr algn="just"/>
            <a:r>
              <a:rPr lang="en-US" dirty="0"/>
              <a:t>constitutionally strong presidents AND weak parties sustain/reproduce authoritarian government</a:t>
            </a:r>
          </a:p>
        </p:txBody>
      </p:sp>
    </p:spTree>
    <p:extLst>
      <p:ext uri="{BB962C8B-B14F-4D97-AF65-F5344CB8AC3E}">
        <p14:creationId xmlns:p14="http://schemas.microsoft.com/office/powerpoint/2010/main" val="892604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>
                <a:cs typeface="+mj-cs"/>
              </a:rPr>
              <a:t>Creating the Presidency: Poland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an outcome of the roundtable negotiations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elected for 6 years, the right to dissolve the parliament and veto the legislature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later (in 1990) reduced to 5-year term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the Little Constitution of 1992 – presidential prerogatives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the new constitution of 1997 – further reduction of presidential powers and the strengthening of the PM (a constructive vote of no confidence)</a:t>
            </a:r>
          </a:p>
        </p:txBody>
      </p:sp>
    </p:spTree>
    <p:extLst>
      <p:ext uri="{BB962C8B-B14F-4D97-AF65-F5344CB8AC3E}">
        <p14:creationId xmlns:p14="http://schemas.microsoft.com/office/powerpoint/2010/main" val="783566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/>
              <a:t>Creating the Presidency: Hungary</a:t>
            </a:r>
            <a:endParaRPr lang="sk-SK" sz="3200" dirty="0">
              <a:cs typeface="+mj-cs"/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the roundtable negotiations failed to agree on presidency – a referendum in 11/1989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the Communists – a strong president elected before the parliamentary elections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the opposition – a weak president elected by a democratically newly elected parliament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weak presidency, the Constitutional Court further reduced its powers in a few landmark rulings</a:t>
            </a:r>
          </a:p>
        </p:txBody>
      </p:sp>
    </p:spTree>
    <p:extLst>
      <p:ext uri="{BB962C8B-B14F-4D97-AF65-F5344CB8AC3E}">
        <p14:creationId xmlns:p14="http://schemas.microsoft.com/office/powerpoint/2010/main" val="1026122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The presidency: other countries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400" dirty="0">
                <a:cs typeface="+mn-cs"/>
              </a:rPr>
              <a:t>Romania and Serbia/Yugoslavia: examples of how the political context and the personal factors may influence the functioning of intra-executive relations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dirty="0">
                <a:cs typeface="+mn-cs"/>
              </a:rPr>
              <a:t>Slovenia – weak &amp; directly elected president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dirty="0">
                <a:cs typeface="+mn-cs"/>
              </a:rPr>
              <a:t>Lithuania – </a:t>
            </a:r>
            <a:r>
              <a:rPr lang="en-US" sz="2400" dirty="0" err="1">
                <a:cs typeface="+mn-cs"/>
              </a:rPr>
              <a:t>semipresidential</a:t>
            </a:r>
            <a:r>
              <a:rPr lang="en-US" sz="2400" dirty="0">
                <a:cs typeface="+mn-cs"/>
              </a:rPr>
              <a:t> system as a compromise, as both presidentialism and parliamentary governments existed in the pre-1940 history of the country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dirty="0">
                <a:cs typeface="+mn-cs"/>
              </a:rPr>
              <a:t>a formally strong role of the directly elected president but the system works as a de facto parliamentarism (the only impeached president in Europe)</a:t>
            </a:r>
          </a:p>
        </p:txBody>
      </p:sp>
    </p:spTree>
    <p:extLst>
      <p:ext uri="{BB962C8B-B14F-4D97-AF65-F5344CB8AC3E}">
        <p14:creationId xmlns:p14="http://schemas.microsoft.com/office/powerpoint/2010/main" val="174992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>
                <a:cs typeface="+mj-cs"/>
              </a:rPr>
              <a:t>The executive branch of power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799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historically the oldest branch of power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following the breakdown of communism, the executive power was the most experimented with in the region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before 1989, only Czechoslovakia and Romania had a presidential office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POL – a collective head of state (the State Council)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after 1989: strong powers of the presidents especially in the post-Soviet space</a:t>
            </a:r>
          </a:p>
        </p:txBody>
      </p:sp>
    </p:spTree>
    <p:extLst>
      <p:ext uri="{BB962C8B-B14F-4D97-AF65-F5344CB8AC3E}">
        <p14:creationId xmlns:p14="http://schemas.microsoft.com/office/powerpoint/2010/main" val="120823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>
                <a:cs typeface="+mj-cs"/>
              </a:rPr>
              <a:t>Russia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extremely strong role of the president had pacified the PM and the government even without a parliamentary majority backing the president 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some conflicts (Yeltsin vs. Primakov, </a:t>
            </a:r>
            <a:r>
              <a:rPr lang="en-US" dirty="0" err="1">
                <a:cs typeface="+mn-cs"/>
              </a:rPr>
              <a:t>Stepashin</a:t>
            </a:r>
            <a:r>
              <a:rPr lang="en-US" dirty="0">
                <a:cs typeface="+mn-cs"/>
              </a:rPr>
              <a:t> &amp;Putin vs. Medvedev)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Putin in presidency = a consolidation of the parliamentary support of the president, his PMs as administrators (</a:t>
            </a:r>
            <a:r>
              <a:rPr lang="en-US" dirty="0" err="1">
                <a:cs typeface="+mn-cs"/>
              </a:rPr>
              <a:t>Zubkov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Mishustin</a:t>
            </a:r>
            <a:r>
              <a:rPr lang="en-US" dirty="0"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58711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>
                <a:cs typeface="+mj-cs"/>
              </a:rPr>
              <a:t>Russia</a:t>
            </a:r>
            <a:r>
              <a:rPr lang="sk-SK" dirty="0">
                <a:cs typeface="+mj-cs"/>
              </a:rPr>
              <a:t> &amp; </a:t>
            </a:r>
            <a:r>
              <a:rPr lang="sk-SK" dirty="0" err="1">
                <a:cs typeface="+mj-cs"/>
              </a:rPr>
              <a:t>Ukraine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b="1" dirty="0">
                <a:cs typeface="+mn-cs"/>
              </a:rPr>
              <a:t>RUS</a:t>
            </a:r>
            <a:r>
              <a:rPr lang="en-US" dirty="0">
                <a:cs typeface="+mn-cs"/>
              </a:rPr>
              <a:t>: tandem Putin-Medvedev, the level of conflicts depended on who held the presidency, constitutional changes in 2020</a:t>
            </a:r>
          </a:p>
          <a:p>
            <a:pPr algn="just" eaLnBrk="1" hangingPunct="1">
              <a:defRPr/>
            </a:pPr>
            <a:r>
              <a:rPr lang="en-US" b="1" dirty="0">
                <a:cs typeface="+mn-cs"/>
              </a:rPr>
              <a:t>Ukraine: </a:t>
            </a:r>
            <a:r>
              <a:rPr lang="en-US" dirty="0">
                <a:cs typeface="+mn-cs"/>
              </a:rPr>
              <a:t>extreme intra-executive conflicts, manipulation of the constitutional norms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constitutional amendments tailored to put the office holders into an advantageous position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President Kuchma – preferred strong presidency while in office</a:t>
            </a:r>
          </a:p>
          <a:p>
            <a:pPr algn="just"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832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>
                <a:cs typeface="+mj-cs"/>
              </a:rPr>
              <a:t>Ukraine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394712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2004 – constitutional amendments to weaken the presidency (in anticipation of </a:t>
            </a:r>
            <a:r>
              <a:rPr lang="en-US" dirty="0" err="1">
                <a:cs typeface="+mn-cs"/>
              </a:rPr>
              <a:t>Yushtchenko’s</a:t>
            </a:r>
            <a:r>
              <a:rPr lang="en-US" dirty="0">
                <a:cs typeface="+mn-cs"/>
              </a:rPr>
              <a:t> victory)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President </a:t>
            </a:r>
            <a:r>
              <a:rPr lang="en-US" dirty="0" err="1"/>
              <a:t>Yushchenko</a:t>
            </a:r>
            <a:r>
              <a:rPr lang="en-US" dirty="0">
                <a:cs typeface="+mn-cs"/>
              </a:rPr>
              <a:t> – could not/did not prevent further weakening of presidency President </a:t>
            </a:r>
            <a:r>
              <a:rPr lang="en-US" dirty="0" err="1">
                <a:cs typeface="+mn-cs"/>
              </a:rPr>
              <a:t>Yanukovich</a:t>
            </a:r>
            <a:r>
              <a:rPr lang="en-US" dirty="0">
                <a:cs typeface="+mn-cs"/>
              </a:rPr>
              <a:t> (2010) – after taking control of the presidency, he objected the reduction of presidential powers that he himself had advocated before</a:t>
            </a:r>
          </a:p>
        </p:txBody>
      </p:sp>
    </p:spTree>
    <p:extLst>
      <p:ext uri="{BB962C8B-B14F-4D97-AF65-F5344CB8AC3E}">
        <p14:creationId xmlns:p14="http://schemas.microsoft.com/office/powerpoint/2010/main" val="457932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/>
              <a:t>Ukraine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the Constitutional Court ruled in 2010 that the 2004 weakening of the presidency was unconstitutional (i.e. the return to the 1996 Kuchma’s strong presidency)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2014: the parliament passed a constitutional amendment reinstalling the 2004 reforms (a weaker presidency)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Zelenskyy: strengthening the powers of presidency due to the state of war</a:t>
            </a:r>
          </a:p>
        </p:txBody>
      </p:sp>
    </p:spTree>
    <p:extLst>
      <p:ext uri="{BB962C8B-B14F-4D97-AF65-F5344CB8AC3E}">
        <p14:creationId xmlns:p14="http://schemas.microsoft.com/office/powerpoint/2010/main" val="2030006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Models of parliamentarism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>
              <a:defRPr/>
            </a:pPr>
            <a:r>
              <a:rPr lang="en-US" dirty="0"/>
              <a:t>parliamentary systems do not function in a uniform manner:</a:t>
            </a:r>
          </a:p>
          <a:p>
            <a:pPr algn="just">
              <a:defRPr/>
            </a:pPr>
            <a:r>
              <a:rPr lang="en-US" dirty="0"/>
              <a:t>often a de facto fusion of parliament and government, because of:</a:t>
            </a:r>
          </a:p>
          <a:p>
            <a:pPr algn="just">
              <a:defRPr/>
            </a:pPr>
            <a:r>
              <a:rPr lang="en-US" dirty="0"/>
              <a:t>the compatibility of the parliamentary and ministerial posts (ministers also hold parliamentary seats</a:t>
            </a:r>
          </a:p>
          <a:p>
            <a:pPr algn="just">
              <a:defRPr/>
            </a:pPr>
            <a:r>
              <a:rPr lang="en-US" dirty="0"/>
              <a:t>PM is usually an MP</a:t>
            </a:r>
          </a:p>
          <a:p>
            <a:pPr algn="just">
              <a:defRPr/>
            </a:pPr>
            <a:r>
              <a:rPr lang="en-US" dirty="0"/>
              <a:t>a strong and disciplined political parties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548680"/>
            <a:ext cx="7924800" cy="1143000"/>
          </a:xfrm>
        </p:spPr>
        <p:txBody>
          <a:bodyPr/>
          <a:lstStyle/>
          <a:p>
            <a:pPr algn="ctr"/>
            <a:r>
              <a:rPr lang="en-US" dirty="0"/>
              <a:t>Prime Ministers in CEE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204864"/>
            <a:ext cx="7693025" cy="4653136"/>
          </a:xfrm>
        </p:spPr>
        <p:txBody>
          <a:bodyPr/>
          <a:lstStyle/>
          <a:p>
            <a:pPr algn="just"/>
            <a:r>
              <a:rPr lang="en-US" sz="2600" dirty="0"/>
              <a:t>a comparatively weak position – given their short tenure</a:t>
            </a:r>
          </a:p>
          <a:p>
            <a:pPr algn="just"/>
            <a:r>
              <a:rPr lang="en-US" sz="2600" dirty="0"/>
              <a:t>a link between party system instability and low durability of the PMs</a:t>
            </a:r>
          </a:p>
          <a:p>
            <a:pPr algn="just"/>
            <a:r>
              <a:rPr lang="en-US" sz="2600" dirty="0"/>
              <a:t>major exceptions: </a:t>
            </a:r>
            <a:r>
              <a:rPr lang="en-US" sz="2600" dirty="0" err="1"/>
              <a:t>Drnovšek</a:t>
            </a:r>
            <a:r>
              <a:rPr lang="en-US" sz="2600" dirty="0"/>
              <a:t> (1992-2002), </a:t>
            </a:r>
            <a:r>
              <a:rPr lang="en-US" sz="2600" dirty="0" err="1"/>
              <a:t>Orbán</a:t>
            </a:r>
            <a:r>
              <a:rPr lang="en-US" sz="2600" dirty="0"/>
              <a:t> (1998-2002, 2010-), Klaus, </a:t>
            </a:r>
            <a:r>
              <a:rPr lang="en-US" sz="2600" dirty="0" err="1"/>
              <a:t>Dzurinda</a:t>
            </a:r>
            <a:r>
              <a:rPr lang="en-US" sz="2600" dirty="0"/>
              <a:t> (1998-2006), Fico (2006-2010, 2012-2018, 2023-), Tusk (2007-2014, 2023-)</a:t>
            </a:r>
          </a:p>
          <a:p>
            <a:pPr algn="just"/>
            <a:r>
              <a:rPr lang="en-US" sz="2600" dirty="0"/>
              <a:t>However: PMs have a strong leader effect in elections – they shape voters’ electoral choices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9135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Presidential regimes and democracy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presidential regimes </a:t>
            </a:r>
            <a:r>
              <a:rPr lang="en-GB" sz="2400" dirty="0"/>
              <a:t>less likely than parliamentarism to sustain democratic government </a:t>
            </a:r>
            <a:r>
              <a:rPr lang="en-US" sz="2400" dirty="0">
                <a:cs typeface="+mn-cs"/>
              </a:rPr>
              <a:t>(Linz, Stepan, Mainwaring) because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1. </a:t>
            </a:r>
            <a:r>
              <a:rPr lang="en-GB" sz="2400" dirty="0"/>
              <a:t>Presidential elections become “zero-sum games”, they exclude minorities</a:t>
            </a:r>
            <a:endParaRPr lang="en-US" sz="24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2. </a:t>
            </a:r>
            <a:r>
              <a:rPr lang="en-GB" sz="2400" dirty="0"/>
              <a:t>Produce competing claims of political legitimacy</a:t>
            </a:r>
            <a:endParaRPr lang="en-US" sz="2400" dirty="0">
              <a:cs typeface="+mn-cs"/>
            </a:endParaRPr>
          </a:p>
          <a:p>
            <a:pPr algn="just" eaLnBrk="1" hangingPunct="1">
              <a:defRPr/>
            </a:pPr>
            <a:r>
              <a:rPr lang="en-GB" sz="2400" dirty="0"/>
              <a:t>3. Presidential democracies foster personalism of the executive</a:t>
            </a:r>
            <a:endParaRPr lang="en-US" sz="2400" dirty="0">
              <a:cs typeface="+mn-cs"/>
            </a:endParaRPr>
          </a:p>
          <a:p>
            <a:pPr algn="just" eaLnBrk="1" hangingPunct="1">
              <a:defRPr/>
            </a:pPr>
            <a:r>
              <a:rPr lang="en-GB" sz="2400" dirty="0"/>
              <a:t>4. An outsider demagogue can capture the system and ignore the existing division of powers</a:t>
            </a:r>
            <a:endParaRPr lang="en-US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04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political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799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just"/>
            <a:r>
              <a:rPr lang="en-US" b="1" dirty="0"/>
              <a:t>parliamentary</a:t>
            </a:r>
            <a:r>
              <a:rPr lang="en-US" dirty="0"/>
              <a:t> (a system of dependency between the executive and legislative branches of powers)</a:t>
            </a:r>
          </a:p>
          <a:p>
            <a:pPr algn="just"/>
            <a:r>
              <a:rPr lang="en-US" b="1" dirty="0"/>
              <a:t>presidential</a:t>
            </a:r>
            <a:r>
              <a:rPr lang="en-US" dirty="0"/>
              <a:t> (a system of mutual independence of the executive and legislative branches)</a:t>
            </a:r>
          </a:p>
          <a:p>
            <a:pPr algn="just"/>
            <a:r>
              <a:rPr lang="en-US" b="1" dirty="0" err="1"/>
              <a:t>semipresidential</a:t>
            </a:r>
            <a:r>
              <a:rPr lang="en-US" dirty="0"/>
              <a:t> (directly elected president and a prime minister accountable to the parliament)</a:t>
            </a:r>
          </a:p>
        </p:txBody>
      </p:sp>
    </p:spTree>
    <p:extLst>
      <p:ext uri="{BB962C8B-B14F-4D97-AF65-F5344CB8AC3E}">
        <p14:creationId xmlns:p14="http://schemas.microsoft.com/office/powerpoint/2010/main" val="131240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>
                <a:cs typeface="+mj-cs"/>
              </a:rPr>
              <a:t>Duverger: </a:t>
            </a:r>
            <a:r>
              <a:rPr lang="en-US" sz="3200" dirty="0" err="1">
                <a:cs typeface="+mj-cs"/>
              </a:rPr>
              <a:t>semipresidential</a:t>
            </a:r>
            <a:r>
              <a:rPr lang="en-US" sz="3200" dirty="0">
                <a:cs typeface="+mj-cs"/>
              </a:rPr>
              <a:t> systems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President is directly elected by voters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Not accountable to parliament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Prime Minister is the head of government accountable to parliament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Prime Minister and President share some executive powers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president has “quite considerable powers”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system is open to “cohabitation”</a:t>
            </a:r>
          </a:p>
        </p:txBody>
      </p:sp>
    </p:spTree>
    <p:extLst>
      <p:ext uri="{BB962C8B-B14F-4D97-AF65-F5344CB8AC3E}">
        <p14:creationId xmlns:p14="http://schemas.microsoft.com/office/powerpoint/2010/main" val="841784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Two types of </a:t>
            </a:r>
            <a:r>
              <a:rPr lang="en-US" dirty="0" err="1">
                <a:cs typeface="+mj-cs"/>
              </a:rPr>
              <a:t>semipresidentialism</a:t>
            </a:r>
            <a:r>
              <a:rPr lang="en-US" dirty="0">
                <a:cs typeface="+mj-cs"/>
              </a:rPr>
              <a:t> 1/3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b="1" dirty="0"/>
              <a:t>A premier</a:t>
            </a:r>
            <a:r>
              <a:rPr lang="en-US" dirty="0"/>
              <a:t>-presidential subtype</a:t>
            </a:r>
          </a:p>
          <a:p>
            <a:pPr algn="just" eaLnBrk="1" hangingPunct="1">
              <a:defRPr/>
            </a:pPr>
            <a:r>
              <a:rPr lang="en-US" dirty="0"/>
              <a:t>the prime minister and cabinet are formally accountable </a:t>
            </a:r>
            <a:r>
              <a:rPr lang="en-US" i="1" dirty="0"/>
              <a:t>only</a:t>
            </a:r>
            <a:r>
              <a:rPr lang="en-US" dirty="0"/>
              <a:t> to the assembly, </a:t>
            </a:r>
            <a:r>
              <a:rPr lang="en-US" i="1" dirty="0"/>
              <a:t>not </a:t>
            </a:r>
            <a:r>
              <a:rPr lang="en-US" dirty="0"/>
              <a:t>to the president</a:t>
            </a:r>
          </a:p>
          <a:p>
            <a:pPr algn="just" eaLnBrk="1" hangingPunct="1">
              <a:defRPr/>
            </a:pPr>
            <a:r>
              <a:rPr lang="en-US" dirty="0"/>
              <a:t>president appoints the prime minister who heads the governments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only the parliament can remove the PM/government from office</a:t>
            </a:r>
          </a:p>
        </p:txBody>
      </p:sp>
    </p:spTree>
    <p:extLst>
      <p:ext uri="{BB962C8B-B14F-4D97-AF65-F5344CB8AC3E}">
        <p14:creationId xmlns:p14="http://schemas.microsoft.com/office/powerpoint/2010/main" val="1119994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Two types of </a:t>
            </a:r>
            <a:r>
              <a:rPr lang="en-US" dirty="0" err="1"/>
              <a:t>semipresidentialism</a:t>
            </a:r>
            <a:r>
              <a:rPr lang="en-US" dirty="0"/>
              <a:t> 2/3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b="1" dirty="0"/>
              <a:t>a president-parliamentary subtype</a:t>
            </a:r>
          </a:p>
          <a:p>
            <a:pPr algn="just" eaLnBrk="1" hangingPunct="1">
              <a:defRPr/>
            </a:pPr>
            <a:r>
              <a:rPr lang="en-US" dirty="0"/>
              <a:t>the prime minister and cabinet</a:t>
            </a:r>
            <a:r>
              <a:rPr lang="en-US" i="1" dirty="0"/>
              <a:t> </a:t>
            </a:r>
            <a:r>
              <a:rPr lang="en-US" dirty="0"/>
              <a:t>are </a:t>
            </a:r>
            <a:r>
              <a:rPr lang="en-US" i="1" dirty="0"/>
              <a:t>dually</a:t>
            </a:r>
            <a:r>
              <a:rPr lang="en-US" dirty="0"/>
              <a:t> accountable to the president and the assembly majority </a:t>
            </a:r>
            <a:endParaRPr lang="en-US" b="1" dirty="0"/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president appoints and recalls the PM and government ministers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the PM and ministers are accountable to both the president and the parliament</a:t>
            </a:r>
          </a:p>
        </p:txBody>
      </p:sp>
    </p:spTree>
    <p:extLst>
      <p:ext uri="{BB962C8B-B14F-4D97-AF65-F5344CB8AC3E}">
        <p14:creationId xmlns:p14="http://schemas.microsoft.com/office/powerpoint/2010/main" val="1045597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Two types of </a:t>
            </a:r>
            <a:r>
              <a:rPr lang="en-US" dirty="0" err="1"/>
              <a:t>semipresidentialism</a:t>
            </a:r>
            <a:r>
              <a:rPr lang="en-US" dirty="0"/>
              <a:t> 3/3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b="1" dirty="0">
                <a:cs typeface="+mn-cs"/>
              </a:rPr>
              <a:t>president</a:t>
            </a:r>
            <a:r>
              <a:rPr lang="en-US" dirty="0">
                <a:cs typeface="+mn-cs"/>
              </a:rPr>
              <a:t>-parliamentary systems tend to be less democratic than premier-presidential ones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the key variable is a dependent and uncertain position of the PM and the cabinet between president and the parliament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if president does not have support of a parliamentary majority, conflicts </a:t>
            </a:r>
            <a:r>
              <a:rPr lang="en-US" dirty="0" err="1">
                <a:cs typeface="+mn-cs"/>
              </a:rPr>
              <a:t>abund</a:t>
            </a:r>
            <a:endParaRPr lang="en-US" dirty="0">
              <a:cs typeface="+mn-cs"/>
            </a:endParaRPr>
          </a:p>
          <a:p>
            <a:pPr algn="just"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725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Executive systems in an early phase of post-communism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dirty="0"/>
              <a:t>8 pure parliamentary systems (ALB, BOS, YUG, LAT, CZE, EST, HUN, SVK)</a:t>
            </a:r>
          </a:p>
          <a:p>
            <a:r>
              <a:rPr lang="en-US" dirty="0"/>
              <a:t>6 pure presidential systems (AZE, BLR, GEO, TAJ, TURK, UZB)</a:t>
            </a:r>
          </a:p>
          <a:p>
            <a:r>
              <a:rPr lang="en-US" dirty="0"/>
              <a:t>other countries were </a:t>
            </a:r>
            <a:r>
              <a:rPr lang="en-US" dirty="0" err="1"/>
              <a:t>semipresidential</a:t>
            </a:r>
            <a:endParaRPr lang="en-US" dirty="0"/>
          </a:p>
          <a:p>
            <a:r>
              <a:rPr lang="en-US" dirty="0"/>
              <a:t>a few countries switched from one system to another</a:t>
            </a:r>
          </a:p>
          <a:p>
            <a:r>
              <a:rPr lang="en-US" dirty="0" err="1"/>
              <a:t>semipresidentialism</a:t>
            </a:r>
            <a:r>
              <a:rPr lang="en-US" dirty="0"/>
              <a:t> is a prevailing form of government in the CEE region</a:t>
            </a:r>
          </a:p>
        </p:txBody>
      </p:sp>
    </p:spTree>
    <p:extLst>
      <p:ext uri="{BB962C8B-B14F-4D97-AF65-F5344CB8AC3E}">
        <p14:creationId xmlns:p14="http://schemas.microsoft.com/office/powerpoint/2010/main" val="6956798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9|3.2|0.2"/>
</p:tagLst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4351</TotalTime>
  <Words>1289</Words>
  <Application>Microsoft Macintosh PowerPoint</Application>
  <PresentationFormat>On-screen Show (4:3)</PresentationFormat>
  <Paragraphs>122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Wingdings</vt:lpstr>
      <vt:lpstr>Capsules</vt:lpstr>
      <vt:lpstr>Governments and Bureaucracies</vt:lpstr>
      <vt:lpstr>The executive branch of power</vt:lpstr>
      <vt:lpstr>Presidential regimes and democracy</vt:lpstr>
      <vt:lpstr>Types of political systems</vt:lpstr>
      <vt:lpstr>Duverger: semipresidential systems</vt:lpstr>
      <vt:lpstr>Two types of semipresidentialism 1/3</vt:lpstr>
      <vt:lpstr>Two types of semipresidentialism 2/3</vt:lpstr>
      <vt:lpstr>Two types of semipresidentialism 3/3</vt:lpstr>
      <vt:lpstr>Executive systems in an early phase of post-communism</vt:lpstr>
      <vt:lpstr>Regional variation of executive systems in CEE</vt:lpstr>
      <vt:lpstr>Central Europe and the Baltics</vt:lpstr>
      <vt:lpstr>The Balkans</vt:lpstr>
      <vt:lpstr>Caucasus and Central Asia </vt:lpstr>
      <vt:lpstr>The rest of the frmr Soviet Union</vt:lpstr>
      <vt:lpstr>Semipresidencialism and democracy in CEE</vt:lpstr>
      <vt:lpstr>How do president-parliamentary system undermine democracy?</vt:lpstr>
      <vt:lpstr>Creating the Presidency: Poland</vt:lpstr>
      <vt:lpstr>Creating the Presidency: Hungary</vt:lpstr>
      <vt:lpstr>The presidency: other countries</vt:lpstr>
      <vt:lpstr>Russia</vt:lpstr>
      <vt:lpstr>Russia &amp; Ukraine</vt:lpstr>
      <vt:lpstr>Ukraine</vt:lpstr>
      <vt:lpstr>Ukraine</vt:lpstr>
      <vt:lpstr>Models of parliamentarism</vt:lpstr>
      <vt:lpstr>Prime Ministers in CEE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150</cp:revision>
  <dcterms:created xsi:type="dcterms:W3CDTF">2005-06-20T08:50:09Z</dcterms:created>
  <dcterms:modified xsi:type="dcterms:W3CDTF">2024-11-21T09:37:05Z</dcterms:modified>
</cp:coreProperties>
</file>