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0" r:id="rId1"/>
  </p:sldMasterIdLst>
  <p:notesMasterIdLst>
    <p:notesMasterId r:id="rId26"/>
  </p:notesMasterIdLst>
  <p:handoutMasterIdLst>
    <p:handoutMasterId r:id="rId27"/>
  </p:handoutMasterIdLst>
  <p:sldIdLst>
    <p:sldId id="256" r:id="rId2"/>
    <p:sldId id="277" r:id="rId3"/>
    <p:sldId id="278" r:id="rId4"/>
    <p:sldId id="281" r:id="rId5"/>
    <p:sldId id="298" r:id="rId6"/>
    <p:sldId id="299" r:id="rId7"/>
    <p:sldId id="279" r:id="rId8"/>
    <p:sldId id="280" r:id="rId9"/>
    <p:sldId id="282" r:id="rId10"/>
    <p:sldId id="283" r:id="rId11"/>
    <p:sldId id="284" r:id="rId12"/>
    <p:sldId id="285" r:id="rId13"/>
    <p:sldId id="286" r:id="rId14"/>
    <p:sldId id="287" r:id="rId15"/>
    <p:sldId id="288" r:id="rId16"/>
    <p:sldId id="289" r:id="rId17"/>
    <p:sldId id="290" r:id="rId18"/>
    <p:sldId id="291" r:id="rId19"/>
    <p:sldId id="292" r:id="rId20"/>
    <p:sldId id="293" r:id="rId21"/>
    <p:sldId id="294" r:id="rId22"/>
    <p:sldId id="295" r:id="rId23"/>
    <p:sldId id="296" r:id="rId24"/>
    <p:sldId id="297" r:id="rId25"/>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15"/>
  </p:normalViewPr>
  <p:slideViewPr>
    <p:cSldViewPr>
      <p:cViewPr varScale="1">
        <p:scale>
          <a:sx n="106" d="100"/>
          <a:sy n="106" d="100"/>
        </p:scale>
        <p:origin x="1800"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B825BF92-41CF-4B09-ABB7-1A03E6E22E30}" type="datetimeFigureOut">
              <a:rPr lang="cs-CZ" smtClean="0"/>
              <a:t>12.12.2024</a:t>
            </a:fld>
            <a:endParaRPr lang="cs-CZ"/>
          </a:p>
        </p:txBody>
      </p:sp>
      <p:sp>
        <p:nvSpPr>
          <p:cNvPr id="4" name="Zástupný symbol pro zápatí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DA4EF0DD-5812-4DBC-A234-ABE48E26F662}" type="slidenum">
              <a:rPr lang="cs-CZ" smtClean="0"/>
              <a:t>‹#›</a:t>
            </a:fld>
            <a:endParaRPr lang="cs-CZ"/>
          </a:p>
        </p:txBody>
      </p:sp>
    </p:spTree>
    <p:extLst>
      <p:ext uri="{BB962C8B-B14F-4D97-AF65-F5344CB8AC3E}">
        <p14:creationId xmlns:p14="http://schemas.microsoft.com/office/powerpoint/2010/main" val="31789351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5659" cy="496332"/>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9219" name="Rectangle 3"/>
          <p:cNvSpPr>
            <a:spLocks noGrp="1" noChangeArrowheads="1"/>
          </p:cNvSpPr>
          <p:nvPr>
            <p:ph type="dt" idx="1"/>
          </p:nvPr>
        </p:nvSpPr>
        <p:spPr bwMode="auto">
          <a:xfrm>
            <a:off x="3850443" y="0"/>
            <a:ext cx="2945659" cy="496332"/>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922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9221"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9428583"/>
            <a:ext cx="2945659" cy="496332"/>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9223"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B2E55F68-2B6C-D94F-81EB-FF493D1C99EF}" type="slidenum">
              <a:rPr lang="en-US"/>
              <a:pPr>
                <a:defRPr/>
              </a:pPr>
              <a:t>‹#›</a:t>
            </a:fld>
            <a:endParaRPr lang="en-US"/>
          </a:p>
        </p:txBody>
      </p:sp>
    </p:spTree>
    <p:extLst>
      <p:ext uri="{BB962C8B-B14F-4D97-AF65-F5344CB8AC3E}">
        <p14:creationId xmlns:p14="http://schemas.microsoft.com/office/powerpoint/2010/main" val="10192014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B2E55F68-2B6C-D94F-81EB-FF493D1C99EF}" type="slidenum">
              <a:rPr lang="en-US" smtClean="0"/>
              <a:pPr>
                <a:defRPr/>
              </a:pPr>
              <a:t>7</a:t>
            </a:fld>
            <a:endParaRPr lang="en-US"/>
          </a:p>
        </p:txBody>
      </p:sp>
    </p:spTree>
    <p:extLst>
      <p:ext uri="{BB962C8B-B14F-4D97-AF65-F5344CB8AC3E}">
        <p14:creationId xmlns:p14="http://schemas.microsoft.com/office/powerpoint/2010/main" val="2855825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kumimoji="1" lang="sk-SK" sz="2400">
                <a:latin typeface="Times New Roman" charset="0"/>
                <a:cs typeface="+mn-cs"/>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kumimoji="1" lang="sk-SK" sz="2400">
                <a:latin typeface="Times New Roman" charset="0"/>
                <a:cs typeface="+mn-cs"/>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 name="AutoShape 7"/>
            <p:cNvSpPr>
              <a:spLocks noChangeArrowheads="1"/>
            </p:cNvSpPr>
            <p:nvPr/>
          </p:nvSpPr>
          <p:spPr bwMode="auto">
            <a:xfrm>
              <a:off x="5196" y="3080"/>
              <a:ext cx="164" cy="201"/>
            </a:xfrm>
            <a:prstGeom prst="flowChartDelay">
              <a:avLst/>
            </a:prstGeom>
            <a:solidFill>
              <a:schemeClr val="hlink"/>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sp>
        <p:nvSpPr>
          <p:cNvPr id="183304" name="Rectangle 8"/>
          <p:cNvSpPr>
            <a:spLocks noGrp="1" noChangeArrowheads="1"/>
          </p:cNvSpPr>
          <p:nvPr>
            <p:ph type="subTitle" idx="1"/>
          </p:nvPr>
        </p:nvSpPr>
        <p:spPr>
          <a:xfrm>
            <a:off x="4673600" y="2927350"/>
            <a:ext cx="4013200" cy="1822450"/>
          </a:xfrm>
        </p:spPr>
        <p:txBody>
          <a:bodyPr anchor="b"/>
          <a:lstStyle>
            <a:lvl1pPr marL="0" indent="0">
              <a:buFont typeface="Wingdings" charset="0"/>
              <a:buNone/>
              <a:defRPr>
                <a:solidFill>
                  <a:schemeClr val="tx2"/>
                </a:solidFill>
              </a:defRPr>
            </a:lvl1pPr>
          </a:lstStyle>
          <a:p>
            <a:pPr lvl="0"/>
            <a:r>
              <a:rPr lang="sk-SK" noProof="0"/>
              <a:t>Click to edit Master subtitle style</a:t>
            </a:r>
          </a:p>
        </p:txBody>
      </p:sp>
      <p:sp>
        <p:nvSpPr>
          <p:cNvPr id="183308"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pPr lvl="0"/>
            <a:r>
              <a:rPr lang="sk-SK" noProof="0"/>
              <a:t>Click to edit Master title style</a:t>
            </a:r>
          </a:p>
        </p:txBody>
      </p:sp>
      <p:sp>
        <p:nvSpPr>
          <p:cNvPr id="10" name="Rectangle 9"/>
          <p:cNvSpPr>
            <a:spLocks noGrp="1" noChangeArrowheads="1"/>
          </p:cNvSpPr>
          <p:nvPr>
            <p:ph type="dt" sz="quarter" idx="10"/>
          </p:nvPr>
        </p:nvSpPr>
        <p:spPr/>
        <p:txBody>
          <a:bodyPr/>
          <a:lstStyle>
            <a:lvl1pPr>
              <a:defRPr>
                <a:solidFill>
                  <a:schemeClr val="bg1"/>
                </a:solidFill>
              </a:defRPr>
            </a:lvl1pPr>
          </a:lstStyle>
          <a:p>
            <a:pPr>
              <a:defRPr/>
            </a:pPr>
            <a:endParaRPr lang="sk-SK"/>
          </a:p>
        </p:txBody>
      </p:sp>
      <p:sp>
        <p:nvSpPr>
          <p:cNvPr id="11" name="Rectangle 10"/>
          <p:cNvSpPr>
            <a:spLocks noGrp="1" noChangeArrowheads="1"/>
          </p:cNvSpPr>
          <p:nvPr>
            <p:ph type="ftr" sz="quarter" idx="11"/>
          </p:nvPr>
        </p:nvSpPr>
        <p:spPr/>
        <p:txBody>
          <a:bodyPr/>
          <a:lstStyle>
            <a:lvl1pPr algn="r">
              <a:defRPr/>
            </a:lvl1pPr>
          </a:lstStyle>
          <a:p>
            <a:pPr>
              <a:defRPr/>
            </a:pPr>
            <a:endParaRPr lang="sk-SK"/>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lvl1pPr>
          </a:lstStyle>
          <a:p>
            <a:pPr>
              <a:defRPr/>
            </a:pPr>
            <a:fld id="{112DEEF8-3FC2-AA47-BD86-2AE5DBB175F3}" type="slidenum">
              <a:rPr lang="sk-SK"/>
              <a:pPr>
                <a:defRPr/>
              </a:pPr>
              <a:t>‹#›</a:t>
            </a:fld>
            <a:endParaRPr lang="sk-SK"/>
          </a:p>
        </p:txBody>
      </p:sp>
    </p:spTree>
    <p:extLst>
      <p:ext uri="{BB962C8B-B14F-4D97-AF65-F5344CB8AC3E}">
        <p14:creationId xmlns:p14="http://schemas.microsoft.com/office/powerpoint/2010/main" val="2771701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sk-SK"/>
          </a:p>
        </p:txBody>
      </p:sp>
      <p:sp>
        <p:nvSpPr>
          <p:cNvPr id="5" name="Rectangle 12"/>
          <p:cNvSpPr>
            <a:spLocks noGrp="1" noChangeArrowheads="1"/>
          </p:cNvSpPr>
          <p:nvPr>
            <p:ph type="ftr" sz="quarter" idx="11"/>
          </p:nvPr>
        </p:nvSpPr>
        <p:spPr>
          <a:ln/>
        </p:spPr>
        <p:txBody>
          <a:bodyPr/>
          <a:lstStyle>
            <a:lvl1pPr>
              <a:defRPr/>
            </a:lvl1pPr>
          </a:lstStyle>
          <a:p>
            <a:pPr>
              <a:defRPr/>
            </a:pPr>
            <a:endParaRPr lang="sk-SK"/>
          </a:p>
        </p:txBody>
      </p:sp>
      <p:sp>
        <p:nvSpPr>
          <p:cNvPr id="6" name="Rectangle 13"/>
          <p:cNvSpPr>
            <a:spLocks noGrp="1" noChangeArrowheads="1"/>
          </p:cNvSpPr>
          <p:nvPr>
            <p:ph type="sldNum" sz="quarter" idx="12"/>
          </p:nvPr>
        </p:nvSpPr>
        <p:spPr>
          <a:ln/>
        </p:spPr>
        <p:txBody>
          <a:bodyPr/>
          <a:lstStyle>
            <a:lvl1pPr>
              <a:defRPr/>
            </a:lvl1pPr>
          </a:lstStyle>
          <a:p>
            <a:pPr>
              <a:defRPr/>
            </a:pPr>
            <a:fld id="{3530ABE0-B33B-AD49-BFE5-CAE9FC111FA5}" type="slidenum">
              <a:rPr lang="sk-SK"/>
              <a:pPr>
                <a:defRPr/>
              </a:pPr>
              <a:t>‹#›</a:t>
            </a:fld>
            <a:endParaRPr lang="sk-SK"/>
          </a:p>
        </p:txBody>
      </p:sp>
    </p:spTree>
    <p:extLst>
      <p:ext uri="{BB962C8B-B14F-4D97-AF65-F5344CB8AC3E}">
        <p14:creationId xmlns:p14="http://schemas.microsoft.com/office/powerpoint/2010/main" val="1535029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sk-SK"/>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sk-SK"/>
          </a:p>
        </p:txBody>
      </p:sp>
      <p:sp>
        <p:nvSpPr>
          <p:cNvPr id="5" name="Rectangle 12"/>
          <p:cNvSpPr>
            <a:spLocks noGrp="1" noChangeArrowheads="1"/>
          </p:cNvSpPr>
          <p:nvPr>
            <p:ph type="ftr" sz="quarter" idx="11"/>
          </p:nvPr>
        </p:nvSpPr>
        <p:spPr>
          <a:ln/>
        </p:spPr>
        <p:txBody>
          <a:bodyPr/>
          <a:lstStyle>
            <a:lvl1pPr>
              <a:defRPr/>
            </a:lvl1pPr>
          </a:lstStyle>
          <a:p>
            <a:pPr>
              <a:defRPr/>
            </a:pPr>
            <a:endParaRPr lang="sk-SK"/>
          </a:p>
        </p:txBody>
      </p:sp>
      <p:sp>
        <p:nvSpPr>
          <p:cNvPr id="6" name="Rectangle 13"/>
          <p:cNvSpPr>
            <a:spLocks noGrp="1" noChangeArrowheads="1"/>
          </p:cNvSpPr>
          <p:nvPr>
            <p:ph type="sldNum" sz="quarter" idx="12"/>
          </p:nvPr>
        </p:nvSpPr>
        <p:spPr>
          <a:ln/>
        </p:spPr>
        <p:txBody>
          <a:bodyPr/>
          <a:lstStyle>
            <a:lvl1pPr>
              <a:defRPr/>
            </a:lvl1pPr>
          </a:lstStyle>
          <a:p>
            <a:pPr>
              <a:defRPr/>
            </a:pPr>
            <a:fld id="{33682EAB-DA06-3A4D-B451-2BF2CD539158}" type="slidenum">
              <a:rPr lang="sk-SK"/>
              <a:pPr>
                <a:defRPr/>
              </a:pPr>
              <a:t>‹#›</a:t>
            </a:fld>
            <a:endParaRPr lang="sk-SK"/>
          </a:p>
        </p:txBody>
      </p:sp>
    </p:spTree>
    <p:extLst>
      <p:ext uri="{BB962C8B-B14F-4D97-AF65-F5344CB8AC3E}">
        <p14:creationId xmlns:p14="http://schemas.microsoft.com/office/powerpoint/2010/main" val="1465333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Click to edit Master title style</a:t>
            </a:r>
            <a:endParaRPr lang="en-US"/>
          </a:p>
        </p:txBody>
      </p:sp>
      <p:sp>
        <p:nvSpPr>
          <p:cNvPr id="3" name="Content Placeholder 2"/>
          <p:cNvSpPr>
            <a:spLocks noGrp="1"/>
          </p:cNvSpPr>
          <p:nvPr>
            <p:ph idx="1"/>
          </p:nvPr>
        </p:nvSpPr>
        <p:spPr/>
        <p:txBody>
          <a:bodyPr/>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sk-SK"/>
          </a:p>
        </p:txBody>
      </p:sp>
      <p:sp>
        <p:nvSpPr>
          <p:cNvPr id="5" name="Rectangle 12"/>
          <p:cNvSpPr>
            <a:spLocks noGrp="1" noChangeArrowheads="1"/>
          </p:cNvSpPr>
          <p:nvPr>
            <p:ph type="ftr" sz="quarter" idx="11"/>
          </p:nvPr>
        </p:nvSpPr>
        <p:spPr>
          <a:ln/>
        </p:spPr>
        <p:txBody>
          <a:bodyPr/>
          <a:lstStyle>
            <a:lvl1pPr>
              <a:defRPr/>
            </a:lvl1pPr>
          </a:lstStyle>
          <a:p>
            <a:pPr>
              <a:defRPr/>
            </a:pPr>
            <a:endParaRPr lang="sk-SK"/>
          </a:p>
        </p:txBody>
      </p:sp>
      <p:sp>
        <p:nvSpPr>
          <p:cNvPr id="6" name="Rectangle 13"/>
          <p:cNvSpPr>
            <a:spLocks noGrp="1" noChangeArrowheads="1"/>
          </p:cNvSpPr>
          <p:nvPr>
            <p:ph type="sldNum" sz="quarter" idx="12"/>
          </p:nvPr>
        </p:nvSpPr>
        <p:spPr>
          <a:ln/>
        </p:spPr>
        <p:txBody>
          <a:bodyPr/>
          <a:lstStyle>
            <a:lvl1pPr>
              <a:defRPr/>
            </a:lvl1pPr>
          </a:lstStyle>
          <a:p>
            <a:pPr>
              <a:defRPr/>
            </a:pPr>
            <a:fld id="{27EA9619-7E3B-6D46-87DC-900110691969}" type="slidenum">
              <a:rPr lang="sk-SK"/>
              <a:pPr>
                <a:defRPr/>
              </a:pPr>
              <a:t>‹#›</a:t>
            </a:fld>
            <a:endParaRPr lang="sk-SK"/>
          </a:p>
        </p:txBody>
      </p:sp>
    </p:spTree>
    <p:extLst>
      <p:ext uri="{BB962C8B-B14F-4D97-AF65-F5344CB8AC3E}">
        <p14:creationId xmlns:p14="http://schemas.microsoft.com/office/powerpoint/2010/main" val="3864675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sk-SK"/>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k-SK"/>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sk-SK"/>
          </a:p>
        </p:txBody>
      </p:sp>
      <p:sp>
        <p:nvSpPr>
          <p:cNvPr id="5" name="Rectangle 12"/>
          <p:cNvSpPr>
            <a:spLocks noGrp="1" noChangeArrowheads="1"/>
          </p:cNvSpPr>
          <p:nvPr>
            <p:ph type="ftr" sz="quarter" idx="11"/>
          </p:nvPr>
        </p:nvSpPr>
        <p:spPr>
          <a:ln/>
        </p:spPr>
        <p:txBody>
          <a:bodyPr/>
          <a:lstStyle>
            <a:lvl1pPr>
              <a:defRPr/>
            </a:lvl1pPr>
          </a:lstStyle>
          <a:p>
            <a:pPr>
              <a:defRPr/>
            </a:pPr>
            <a:endParaRPr lang="sk-SK"/>
          </a:p>
        </p:txBody>
      </p:sp>
      <p:sp>
        <p:nvSpPr>
          <p:cNvPr id="6" name="Rectangle 13"/>
          <p:cNvSpPr>
            <a:spLocks noGrp="1" noChangeArrowheads="1"/>
          </p:cNvSpPr>
          <p:nvPr>
            <p:ph type="sldNum" sz="quarter" idx="12"/>
          </p:nvPr>
        </p:nvSpPr>
        <p:spPr>
          <a:ln/>
        </p:spPr>
        <p:txBody>
          <a:bodyPr/>
          <a:lstStyle>
            <a:lvl1pPr>
              <a:defRPr/>
            </a:lvl1pPr>
          </a:lstStyle>
          <a:p>
            <a:pPr>
              <a:defRPr/>
            </a:pPr>
            <a:fld id="{DF88DEAE-0894-CA47-8B76-8A361EFC43C7}" type="slidenum">
              <a:rPr lang="sk-SK"/>
              <a:pPr>
                <a:defRPr/>
              </a:pPr>
              <a:t>‹#›</a:t>
            </a:fld>
            <a:endParaRPr lang="sk-SK"/>
          </a:p>
        </p:txBody>
      </p:sp>
    </p:spTree>
    <p:extLst>
      <p:ext uri="{BB962C8B-B14F-4D97-AF65-F5344CB8AC3E}">
        <p14:creationId xmlns:p14="http://schemas.microsoft.com/office/powerpoint/2010/main" val="579698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sk-SK"/>
          </a:p>
        </p:txBody>
      </p:sp>
      <p:sp>
        <p:nvSpPr>
          <p:cNvPr id="6" name="Rectangle 12"/>
          <p:cNvSpPr>
            <a:spLocks noGrp="1" noChangeArrowheads="1"/>
          </p:cNvSpPr>
          <p:nvPr>
            <p:ph type="ftr" sz="quarter" idx="11"/>
          </p:nvPr>
        </p:nvSpPr>
        <p:spPr>
          <a:ln/>
        </p:spPr>
        <p:txBody>
          <a:bodyPr/>
          <a:lstStyle>
            <a:lvl1pPr>
              <a:defRPr/>
            </a:lvl1pPr>
          </a:lstStyle>
          <a:p>
            <a:pPr>
              <a:defRPr/>
            </a:pPr>
            <a:endParaRPr lang="sk-SK"/>
          </a:p>
        </p:txBody>
      </p:sp>
      <p:sp>
        <p:nvSpPr>
          <p:cNvPr id="7" name="Rectangle 13"/>
          <p:cNvSpPr>
            <a:spLocks noGrp="1" noChangeArrowheads="1"/>
          </p:cNvSpPr>
          <p:nvPr>
            <p:ph type="sldNum" sz="quarter" idx="12"/>
          </p:nvPr>
        </p:nvSpPr>
        <p:spPr>
          <a:ln/>
        </p:spPr>
        <p:txBody>
          <a:bodyPr/>
          <a:lstStyle>
            <a:lvl1pPr>
              <a:defRPr/>
            </a:lvl1pPr>
          </a:lstStyle>
          <a:p>
            <a:pPr>
              <a:defRPr/>
            </a:pPr>
            <a:fld id="{74C6D6A0-740E-2648-9693-0262AB956F48}" type="slidenum">
              <a:rPr lang="sk-SK"/>
              <a:pPr>
                <a:defRPr/>
              </a:pPr>
              <a:t>‹#›</a:t>
            </a:fld>
            <a:endParaRPr lang="sk-SK"/>
          </a:p>
        </p:txBody>
      </p:sp>
    </p:spTree>
    <p:extLst>
      <p:ext uri="{BB962C8B-B14F-4D97-AF65-F5344CB8AC3E}">
        <p14:creationId xmlns:p14="http://schemas.microsoft.com/office/powerpoint/2010/main" val="956318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sk-SK"/>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sk-SK"/>
          </a:p>
        </p:txBody>
      </p:sp>
      <p:sp>
        <p:nvSpPr>
          <p:cNvPr id="8" name="Rectangle 12"/>
          <p:cNvSpPr>
            <a:spLocks noGrp="1" noChangeArrowheads="1"/>
          </p:cNvSpPr>
          <p:nvPr>
            <p:ph type="ftr" sz="quarter" idx="11"/>
          </p:nvPr>
        </p:nvSpPr>
        <p:spPr>
          <a:ln/>
        </p:spPr>
        <p:txBody>
          <a:bodyPr/>
          <a:lstStyle>
            <a:lvl1pPr>
              <a:defRPr/>
            </a:lvl1pPr>
          </a:lstStyle>
          <a:p>
            <a:pPr>
              <a:defRPr/>
            </a:pPr>
            <a:endParaRPr lang="sk-SK"/>
          </a:p>
        </p:txBody>
      </p:sp>
      <p:sp>
        <p:nvSpPr>
          <p:cNvPr id="9" name="Rectangle 13"/>
          <p:cNvSpPr>
            <a:spLocks noGrp="1" noChangeArrowheads="1"/>
          </p:cNvSpPr>
          <p:nvPr>
            <p:ph type="sldNum" sz="quarter" idx="12"/>
          </p:nvPr>
        </p:nvSpPr>
        <p:spPr>
          <a:ln/>
        </p:spPr>
        <p:txBody>
          <a:bodyPr/>
          <a:lstStyle>
            <a:lvl1pPr>
              <a:defRPr/>
            </a:lvl1pPr>
          </a:lstStyle>
          <a:p>
            <a:pPr>
              <a:defRPr/>
            </a:pPr>
            <a:fld id="{AABDF2A1-1310-B743-A4C6-6C0BC135E630}" type="slidenum">
              <a:rPr lang="sk-SK"/>
              <a:pPr>
                <a:defRPr/>
              </a:pPr>
              <a:t>‹#›</a:t>
            </a:fld>
            <a:endParaRPr lang="sk-SK"/>
          </a:p>
        </p:txBody>
      </p:sp>
    </p:spTree>
    <p:extLst>
      <p:ext uri="{BB962C8B-B14F-4D97-AF65-F5344CB8AC3E}">
        <p14:creationId xmlns:p14="http://schemas.microsoft.com/office/powerpoint/2010/main" val="3227536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sk-SK"/>
          </a:p>
        </p:txBody>
      </p:sp>
      <p:sp>
        <p:nvSpPr>
          <p:cNvPr id="4" name="Rectangle 12"/>
          <p:cNvSpPr>
            <a:spLocks noGrp="1" noChangeArrowheads="1"/>
          </p:cNvSpPr>
          <p:nvPr>
            <p:ph type="ftr" sz="quarter" idx="11"/>
          </p:nvPr>
        </p:nvSpPr>
        <p:spPr>
          <a:ln/>
        </p:spPr>
        <p:txBody>
          <a:bodyPr/>
          <a:lstStyle>
            <a:lvl1pPr>
              <a:defRPr/>
            </a:lvl1pPr>
          </a:lstStyle>
          <a:p>
            <a:pPr>
              <a:defRPr/>
            </a:pPr>
            <a:endParaRPr lang="sk-SK"/>
          </a:p>
        </p:txBody>
      </p:sp>
      <p:sp>
        <p:nvSpPr>
          <p:cNvPr id="5" name="Rectangle 13"/>
          <p:cNvSpPr>
            <a:spLocks noGrp="1" noChangeArrowheads="1"/>
          </p:cNvSpPr>
          <p:nvPr>
            <p:ph type="sldNum" sz="quarter" idx="12"/>
          </p:nvPr>
        </p:nvSpPr>
        <p:spPr>
          <a:ln/>
        </p:spPr>
        <p:txBody>
          <a:bodyPr/>
          <a:lstStyle>
            <a:lvl1pPr>
              <a:defRPr/>
            </a:lvl1pPr>
          </a:lstStyle>
          <a:p>
            <a:pPr>
              <a:defRPr/>
            </a:pPr>
            <a:fld id="{17130790-D271-5245-9A13-542E93CDB4AD}" type="slidenum">
              <a:rPr lang="sk-SK"/>
              <a:pPr>
                <a:defRPr/>
              </a:pPr>
              <a:t>‹#›</a:t>
            </a:fld>
            <a:endParaRPr lang="sk-SK"/>
          </a:p>
        </p:txBody>
      </p:sp>
    </p:spTree>
    <p:extLst>
      <p:ext uri="{BB962C8B-B14F-4D97-AF65-F5344CB8AC3E}">
        <p14:creationId xmlns:p14="http://schemas.microsoft.com/office/powerpoint/2010/main" val="3255838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sk-SK"/>
          </a:p>
        </p:txBody>
      </p:sp>
      <p:sp>
        <p:nvSpPr>
          <p:cNvPr id="3" name="Rectangle 12"/>
          <p:cNvSpPr>
            <a:spLocks noGrp="1" noChangeArrowheads="1"/>
          </p:cNvSpPr>
          <p:nvPr>
            <p:ph type="ftr" sz="quarter" idx="11"/>
          </p:nvPr>
        </p:nvSpPr>
        <p:spPr>
          <a:ln/>
        </p:spPr>
        <p:txBody>
          <a:bodyPr/>
          <a:lstStyle>
            <a:lvl1pPr>
              <a:defRPr/>
            </a:lvl1pPr>
          </a:lstStyle>
          <a:p>
            <a:pPr>
              <a:defRPr/>
            </a:pPr>
            <a:endParaRPr lang="sk-SK"/>
          </a:p>
        </p:txBody>
      </p:sp>
      <p:sp>
        <p:nvSpPr>
          <p:cNvPr id="4" name="Rectangle 13"/>
          <p:cNvSpPr>
            <a:spLocks noGrp="1" noChangeArrowheads="1"/>
          </p:cNvSpPr>
          <p:nvPr>
            <p:ph type="sldNum" sz="quarter" idx="12"/>
          </p:nvPr>
        </p:nvSpPr>
        <p:spPr>
          <a:ln/>
        </p:spPr>
        <p:txBody>
          <a:bodyPr/>
          <a:lstStyle>
            <a:lvl1pPr>
              <a:defRPr/>
            </a:lvl1pPr>
          </a:lstStyle>
          <a:p>
            <a:pPr>
              <a:defRPr/>
            </a:pPr>
            <a:fld id="{95B80F45-2CE5-9047-BF35-D768DD9509E1}" type="slidenum">
              <a:rPr lang="sk-SK"/>
              <a:pPr>
                <a:defRPr/>
              </a:pPr>
              <a:t>‹#›</a:t>
            </a:fld>
            <a:endParaRPr lang="sk-SK"/>
          </a:p>
        </p:txBody>
      </p:sp>
    </p:spTree>
    <p:extLst>
      <p:ext uri="{BB962C8B-B14F-4D97-AF65-F5344CB8AC3E}">
        <p14:creationId xmlns:p14="http://schemas.microsoft.com/office/powerpoint/2010/main" val="2817718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sk-SK"/>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sk-SK"/>
          </a:p>
        </p:txBody>
      </p:sp>
      <p:sp>
        <p:nvSpPr>
          <p:cNvPr id="6" name="Rectangle 12"/>
          <p:cNvSpPr>
            <a:spLocks noGrp="1" noChangeArrowheads="1"/>
          </p:cNvSpPr>
          <p:nvPr>
            <p:ph type="ftr" sz="quarter" idx="11"/>
          </p:nvPr>
        </p:nvSpPr>
        <p:spPr>
          <a:ln/>
        </p:spPr>
        <p:txBody>
          <a:bodyPr/>
          <a:lstStyle>
            <a:lvl1pPr>
              <a:defRPr/>
            </a:lvl1pPr>
          </a:lstStyle>
          <a:p>
            <a:pPr>
              <a:defRPr/>
            </a:pPr>
            <a:endParaRPr lang="sk-SK"/>
          </a:p>
        </p:txBody>
      </p:sp>
      <p:sp>
        <p:nvSpPr>
          <p:cNvPr id="7" name="Rectangle 13"/>
          <p:cNvSpPr>
            <a:spLocks noGrp="1" noChangeArrowheads="1"/>
          </p:cNvSpPr>
          <p:nvPr>
            <p:ph type="sldNum" sz="quarter" idx="12"/>
          </p:nvPr>
        </p:nvSpPr>
        <p:spPr>
          <a:ln/>
        </p:spPr>
        <p:txBody>
          <a:bodyPr/>
          <a:lstStyle>
            <a:lvl1pPr>
              <a:defRPr/>
            </a:lvl1pPr>
          </a:lstStyle>
          <a:p>
            <a:pPr>
              <a:defRPr/>
            </a:pPr>
            <a:fld id="{8EEEEA2F-9FC1-0146-A64B-5CE02346E809}" type="slidenum">
              <a:rPr lang="sk-SK"/>
              <a:pPr>
                <a:defRPr/>
              </a:pPr>
              <a:t>‹#›</a:t>
            </a:fld>
            <a:endParaRPr lang="sk-SK"/>
          </a:p>
        </p:txBody>
      </p:sp>
    </p:spTree>
    <p:extLst>
      <p:ext uri="{BB962C8B-B14F-4D97-AF65-F5344CB8AC3E}">
        <p14:creationId xmlns:p14="http://schemas.microsoft.com/office/powerpoint/2010/main" val="1785030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sk-SK"/>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sk-SK"/>
          </a:p>
        </p:txBody>
      </p:sp>
      <p:sp>
        <p:nvSpPr>
          <p:cNvPr id="6" name="Rectangle 12"/>
          <p:cNvSpPr>
            <a:spLocks noGrp="1" noChangeArrowheads="1"/>
          </p:cNvSpPr>
          <p:nvPr>
            <p:ph type="ftr" sz="quarter" idx="11"/>
          </p:nvPr>
        </p:nvSpPr>
        <p:spPr>
          <a:ln/>
        </p:spPr>
        <p:txBody>
          <a:bodyPr/>
          <a:lstStyle>
            <a:lvl1pPr>
              <a:defRPr/>
            </a:lvl1pPr>
          </a:lstStyle>
          <a:p>
            <a:pPr>
              <a:defRPr/>
            </a:pPr>
            <a:endParaRPr lang="sk-SK"/>
          </a:p>
        </p:txBody>
      </p:sp>
      <p:sp>
        <p:nvSpPr>
          <p:cNvPr id="7" name="Rectangle 13"/>
          <p:cNvSpPr>
            <a:spLocks noGrp="1" noChangeArrowheads="1"/>
          </p:cNvSpPr>
          <p:nvPr>
            <p:ph type="sldNum" sz="quarter" idx="12"/>
          </p:nvPr>
        </p:nvSpPr>
        <p:spPr>
          <a:ln/>
        </p:spPr>
        <p:txBody>
          <a:bodyPr/>
          <a:lstStyle>
            <a:lvl1pPr>
              <a:defRPr/>
            </a:lvl1pPr>
          </a:lstStyle>
          <a:p>
            <a:pPr>
              <a:defRPr/>
            </a:pPr>
            <a:fld id="{EF75C9F9-F290-A44C-A014-A607D32E3659}" type="slidenum">
              <a:rPr lang="sk-SK"/>
              <a:pPr>
                <a:defRPr/>
              </a:pPr>
              <a:t>‹#›</a:t>
            </a:fld>
            <a:endParaRPr lang="sk-SK"/>
          </a:p>
        </p:txBody>
      </p:sp>
    </p:spTree>
    <p:extLst>
      <p:ext uri="{BB962C8B-B14F-4D97-AF65-F5344CB8AC3E}">
        <p14:creationId xmlns:p14="http://schemas.microsoft.com/office/powerpoint/2010/main" val="2895989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182276" name="Rectangle 4"/>
              <p:cNvSpPr>
                <a:spLocks noChangeArrowheads="1"/>
              </p:cNvSpPr>
              <p:nvPr userDrawn="1"/>
            </p:nvSpPr>
            <p:spPr bwMode="auto">
              <a:xfrm>
                <a:off x="0" y="0"/>
                <a:ext cx="480" cy="4320"/>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82277"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ffectLst/>
              <a:extLst>
                <a:ext uri="{91240B29-F687-4f45-9708-019B960494DF}">
                  <a14:hiddenLine xmlns=""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wrap="none"/>
              <a:lstStyle/>
              <a:p>
                <a:pPr>
                  <a:defRPr/>
                </a:pPr>
                <a:endParaRPr lang="en-US">
                  <a:cs typeface="+mn-cs"/>
                </a:endParaRPr>
              </a:p>
            </p:txBody>
          </p:sp>
        </p:grpSp>
        <p:grpSp>
          <p:nvGrpSpPr>
            <p:cNvPr id="1033" name="Group 6"/>
            <p:cNvGrpSpPr>
              <a:grpSpLocks/>
            </p:cNvGrpSpPr>
            <p:nvPr/>
          </p:nvGrpSpPr>
          <p:grpSpPr bwMode="auto">
            <a:xfrm>
              <a:off x="144" y="1248"/>
              <a:ext cx="4656" cy="201"/>
              <a:chOff x="144" y="1248"/>
              <a:chExt cx="4656" cy="201"/>
            </a:xfrm>
          </p:grpSpPr>
          <p:sp>
            <p:nvSpPr>
              <p:cNvPr id="182279" name="AutoShape 7"/>
              <p:cNvSpPr>
                <a:spLocks noChangeArrowheads="1"/>
              </p:cNvSpPr>
              <p:nvPr/>
            </p:nvSpPr>
            <p:spPr bwMode="auto">
              <a:xfrm>
                <a:off x="384" y="1248"/>
                <a:ext cx="4416" cy="200"/>
              </a:xfrm>
              <a:prstGeom prst="roundRect">
                <a:avLst>
                  <a:gd name="adj" fmla="val 0"/>
                </a:avLst>
              </a:prstGeom>
              <a:solidFill>
                <a:schemeClr val="hlink"/>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82280" name="AutoShape 8"/>
              <p:cNvSpPr>
                <a:spLocks noChangeArrowheads="1"/>
              </p:cNvSpPr>
              <p:nvPr/>
            </p:nvSpPr>
            <p:spPr bwMode="auto">
              <a:xfrm flipH="1">
                <a:off x="144" y="1248"/>
                <a:ext cx="248" cy="201"/>
              </a:xfrm>
              <a:prstGeom prst="flowChartDelay">
                <a:avLst/>
              </a:prstGeom>
              <a:solidFill>
                <a:schemeClr val="hlink"/>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sp>
        <p:nvSpPr>
          <p:cNvPr id="182281" name="AutoShape 9"/>
          <p:cNvSpPr>
            <a:spLocks noGrp="1" noChangeArrowheads="1"/>
          </p:cNvSpPr>
          <p:nvPr>
            <p:ph type="title"/>
          </p:nvPr>
        </p:nvSpPr>
        <p:spPr bwMode="auto">
          <a:xfrm>
            <a:off x="762000" y="762000"/>
            <a:ext cx="7924800" cy="1143000"/>
          </a:xfrm>
          <a:prstGeom prst="roundRect">
            <a:avLst>
              <a:gd name="adj" fmla="val 21667"/>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p>
            <a:pPr lvl="0"/>
            <a:r>
              <a:rPr lang="sk-SK"/>
              <a:t>Click to edit Master title style</a:t>
            </a:r>
          </a:p>
        </p:txBody>
      </p:sp>
      <p:sp>
        <p:nvSpPr>
          <p:cNvPr id="182282" name="Rectangle 10"/>
          <p:cNvSpPr>
            <a:spLocks noGrp="1" noChangeArrowheads="1"/>
          </p:cNvSpPr>
          <p:nvPr>
            <p:ph type="body" idx="1"/>
          </p:nvPr>
        </p:nvSpPr>
        <p:spPr bwMode="auto">
          <a:xfrm>
            <a:off x="838200" y="2362200"/>
            <a:ext cx="7693025" cy="3724275"/>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sk-SK"/>
              <a:t>Click to edit Master text styles</a:t>
            </a:r>
          </a:p>
          <a:p>
            <a:pPr lvl="1"/>
            <a:r>
              <a:rPr lang="sk-SK"/>
              <a:t>Second level</a:t>
            </a:r>
          </a:p>
          <a:p>
            <a:pPr lvl="2"/>
            <a:r>
              <a:rPr lang="sk-SK"/>
              <a:t>Third level</a:t>
            </a:r>
          </a:p>
          <a:p>
            <a:pPr lvl="3"/>
            <a:r>
              <a:rPr lang="sk-SK"/>
              <a:t>Fourth level</a:t>
            </a:r>
          </a:p>
          <a:p>
            <a:pPr lvl="4"/>
            <a:r>
              <a:rPr lang="sk-SK"/>
              <a:t>Fifth level</a:t>
            </a:r>
          </a:p>
        </p:txBody>
      </p:sp>
      <p:sp>
        <p:nvSpPr>
          <p:cNvPr id="182283" name="Rectangle 11"/>
          <p:cNvSpPr>
            <a:spLocks noGrp="1" noChangeArrowheads="1"/>
          </p:cNvSpPr>
          <p:nvPr>
            <p:ph type="dt" sz="half" idx="2"/>
          </p:nvPr>
        </p:nvSpPr>
        <p:spPr bwMode="auto">
          <a:xfrm>
            <a:off x="2438400" y="6248400"/>
            <a:ext cx="2130425" cy="474663"/>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lgn="r">
              <a:defRPr sz="1400">
                <a:cs typeface="+mn-cs"/>
              </a:defRPr>
            </a:lvl1pPr>
          </a:lstStyle>
          <a:p>
            <a:pPr>
              <a:defRPr/>
            </a:pPr>
            <a:endParaRPr lang="sk-SK"/>
          </a:p>
        </p:txBody>
      </p:sp>
      <p:sp>
        <p:nvSpPr>
          <p:cNvPr id="182284" name="Rectangle 12"/>
          <p:cNvSpPr>
            <a:spLocks noGrp="1" noChangeArrowheads="1"/>
          </p:cNvSpPr>
          <p:nvPr>
            <p:ph type="ftr" sz="quarter" idx="3"/>
          </p:nvPr>
        </p:nvSpPr>
        <p:spPr bwMode="auto">
          <a:xfrm>
            <a:off x="5791200" y="6248400"/>
            <a:ext cx="2897188" cy="474663"/>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lgn="ctr">
              <a:defRPr sz="1400">
                <a:cs typeface="+mn-cs"/>
              </a:defRPr>
            </a:lvl1pPr>
          </a:lstStyle>
          <a:p>
            <a:pPr>
              <a:defRPr/>
            </a:pPr>
            <a:endParaRPr lang="sk-SK"/>
          </a:p>
        </p:txBody>
      </p:sp>
      <p:sp>
        <p:nvSpPr>
          <p:cNvPr id="182285" name="Rectangle 13"/>
          <p:cNvSpPr>
            <a:spLocks noGrp="1" noChangeArrowheads="1"/>
          </p:cNvSpPr>
          <p:nvPr>
            <p:ph type="sldNum" sz="quarter" idx="4"/>
          </p:nvPr>
        </p:nvSpPr>
        <p:spPr bwMode="auto">
          <a:xfrm>
            <a:off x="84138" y="6242050"/>
            <a:ext cx="587375" cy="48895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1" compatLnSpc="1">
            <a:prstTxWarp prst="textNoShape">
              <a:avLst/>
            </a:prstTxWarp>
          </a:bodyPr>
          <a:lstStyle>
            <a:lvl1pPr>
              <a:defRPr sz="2600" b="1">
                <a:solidFill>
                  <a:schemeClr val="bg1"/>
                </a:solidFill>
                <a:cs typeface="+mn-cs"/>
              </a:defRPr>
            </a:lvl1pPr>
          </a:lstStyle>
          <a:p>
            <a:pPr>
              <a:defRPr/>
            </a:pPr>
            <a:fld id="{7C608753-06BB-B44D-AE97-B844EDB7C6C8}" type="slidenum">
              <a:rPr lang="sk-SK"/>
              <a:pPr>
                <a:defRPr/>
              </a:pPr>
              <a:t>‹#›</a:t>
            </a:fld>
            <a:endParaRPr lang="sk-SK"/>
          </a:p>
        </p:txBody>
      </p:sp>
    </p:spTree>
  </p:cSld>
  <p:clrMap bg1="lt1" tx1="dk1" bg2="lt2" tx2="dk2" accent1="accent1" accent2="accent2" accent3="accent3" accent4="accent4" accent5="accent5" accent6="accent6" hlink="hlink" folHlink="folHlink"/>
  <p:sldLayoutIdLst>
    <p:sldLayoutId id="2147483815"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txStyles>
    <p:titleStyle>
      <a:lvl1pPr algn="l" rtl="0" eaLnBrk="0" fontAlgn="base" hangingPunct="0">
        <a:lnSpc>
          <a:spcPct val="90000"/>
        </a:lnSpc>
        <a:spcBef>
          <a:spcPct val="0"/>
        </a:spcBef>
        <a:spcAft>
          <a:spcPct val="0"/>
        </a:spcAft>
        <a:defRPr sz="3600" b="1">
          <a:solidFill>
            <a:schemeClr val="tx2"/>
          </a:solidFill>
          <a:latin typeface="+mj-lt"/>
          <a:ea typeface="+mj-ea"/>
          <a:cs typeface="ＭＳ Ｐゴシック" charset="0"/>
        </a:defRPr>
      </a:lvl1pPr>
      <a:lvl2pPr algn="l" rtl="0" eaLnBrk="0" fontAlgn="base" hangingPunct="0">
        <a:lnSpc>
          <a:spcPct val="90000"/>
        </a:lnSpc>
        <a:spcBef>
          <a:spcPct val="0"/>
        </a:spcBef>
        <a:spcAft>
          <a:spcPct val="0"/>
        </a:spcAft>
        <a:defRPr sz="3600" b="1">
          <a:solidFill>
            <a:schemeClr val="tx2"/>
          </a:solidFill>
          <a:latin typeface="Arial" charset="0"/>
          <a:ea typeface="ＭＳ Ｐゴシック" charset="0"/>
          <a:cs typeface="ＭＳ Ｐゴシック" charset="0"/>
        </a:defRPr>
      </a:lvl2pPr>
      <a:lvl3pPr algn="l" rtl="0" eaLnBrk="0" fontAlgn="base" hangingPunct="0">
        <a:lnSpc>
          <a:spcPct val="90000"/>
        </a:lnSpc>
        <a:spcBef>
          <a:spcPct val="0"/>
        </a:spcBef>
        <a:spcAft>
          <a:spcPct val="0"/>
        </a:spcAft>
        <a:defRPr sz="3600" b="1">
          <a:solidFill>
            <a:schemeClr val="tx2"/>
          </a:solidFill>
          <a:latin typeface="Arial" charset="0"/>
          <a:ea typeface="ＭＳ Ｐゴシック" charset="0"/>
          <a:cs typeface="ＭＳ Ｐゴシック" charset="0"/>
        </a:defRPr>
      </a:lvl3pPr>
      <a:lvl4pPr algn="l" rtl="0" eaLnBrk="0" fontAlgn="base" hangingPunct="0">
        <a:lnSpc>
          <a:spcPct val="90000"/>
        </a:lnSpc>
        <a:spcBef>
          <a:spcPct val="0"/>
        </a:spcBef>
        <a:spcAft>
          <a:spcPct val="0"/>
        </a:spcAft>
        <a:defRPr sz="3600" b="1">
          <a:solidFill>
            <a:schemeClr val="tx2"/>
          </a:solidFill>
          <a:latin typeface="Arial" charset="0"/>
          <a:ea typeface="ＭＳ Ｐゴシック" charset="0"/>
          <a:cs typeface="ＭＳ Ｐゴシック" charset="0"/>
        </a:defRPr>
      </a:lvl4pPr>
      <a:lvl5pPr algn="l" rtl="0" eaLnBrk="0" fontAlgn="base" hangingPunct="0">
        <a:lnSpc>
          <a:spcPct val="90000"/>
        </a:lnSpc>
        <a:spcBef>
          <a:spcPct val="0"/>
        </a:spcBef>
        <a:spcAft>
          <a:spcPct val="0"/>
        </a:spcAft>
        <a:defRPr sz="3600" b="1">
          <a:solidFill>
            <a:schemeClr val="tx2"/>
          </a:solidFill>
          <a:latin typeface="Arial" charset="0"/>
          <a:ea typeface="ＭＳ Ｐゴシック" charset="0"/>
          <a:cs typeface="ＭＳ Ｐゴシック" charset="0"/>
        </a:defRPr>
      </a:lvl5pPr>
      <a:lvl6pPr marL="457200" algn="l" rtl="0" fontAlgn="base">
        <a:lnSpc>
          <a:spcPct val="90000"/>
        </a:lnSpc>
        <a:spcBef>
          <a:spcPct val="0"/>
        </a:spcBef>
        <a:spcAft>
          <a:spcPct val="0"/>
        </a:spcAft>
        <a:defRPr sz="3600" b="1">
          <a:solidFill>
            <a:schemeClr val="tx2"/>
          </a:solidFill>
          <a:latin typeface="Arial" charset="0"/>
          <a:ea typeface="ＭＳ Ｐゴシック" charset="0"/>
        </a:defRPr>
      </a:lvl6pPr>
      <a:lvl7pPr marL="914400" algn="l" rtl="0" fontAlgn="base">
        <a:lnSpc>
          <a:spcPct val="90000"/>
        </a:lnSpc>
        <a:spcBef>
          <a:spcPct val="0"/>
        </a:spcBef>
        <a:spcAft>
          <a:spcPct val="0"/>
        </a:spcAft>
        <a:defRPr sz="3600" b="1">
          <a:solidFill>
            <a:schemeClr val="tx2"/>
          </a:solidFill>
          <a:latin typeface="Arial" charset="0"/>
          <a:ea typeface="ＭＳ Ｐゴシック" charset="0"/>
        </a:defRPr>
      </a:lvl7pPr>
      <a:lvl8pPr marL="1371600" algn="l" rtl="0" fontAlgn="base">
        <a:lnSpc>
          <a:spcPct val="90000"/>
        </a:lnSpc>
        <a:spcBef>
          <a:spcPct val="0"/>
        </a:spcBef>
        <a:spcAft>
          <a:spcPct val="0"/>
        </a:spcAft>
        <a:defRPr sz="3600" b="1">
          <a:solidFill>
            <a:schemeClr val="tx2"/>
          </a:solidFill>
          <a:latin typeface="Arial" charset="0"/>
          <a:ea typeface="ＭＳ Ｐゴシック" charset="0"/>
        </a:defRPr>
      </a:lvl8pPr>
      <a:lvl9pPr marL="1828800" algn="l" rtl="0" fontAlgn="base">
        <a:lnSpc>
          <a:spcPct val="90000"/>
        </a:lnSpc>
        <a:spcBef>
          <a:spcPct val="0"/>
        </a:spcBef>
        <a:spcAft>
          <a:spcPct val="0"/>
        </a:spcAft>
        <a:defRPr sz="3600" b="1">
          <a:solidFill>
            <a:schemeClr val="tx2"/>
          </a:solidFill>
          <a:latin typeface="Arial" charset="0"/>
          <a:ea typeface="ＭＳ Ｐゴシック" charset="0"/>
        </a:defRPr>
      </a:lvl9pPr>
    </p:titleStyle>
    <p:bodyStyle>
      <a:lvl1pPr marL="342900" indent="-342900" algn="l" rtl="0" eaLnBrk="0" fontAlgn="base" hangingPunct="0">
        <a:spcBef>
          <a:spcPct val="20000"/>
        </a:spcBef>
        <a:spcAft>
          <a:spcPct val="0"/>
        </a:spcAft>
        <a:buClr>
          <a:schemeClr val="tx1"/>
        </a:buClr>
        <a:buSzPct val="75000"/>
        <a:buFont typeface="Wingdings" charset="0"/>
        <a:buChar char="l"/>
        <a:defRPr sz="28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75000"/>
        <a:buFont typeface="Wingdings" charset="0"/>
        <a:buChar char="l"/>
        <a:defRPr sz="2000">
          <a:solidFill>
            <a:schemeClr val="tx1"/>
          </a:solidFill>
          <a:latin typeface="+mn-lt"/>
          <a:ea typeface="+mn-ea"/>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ea typeface="+mn-ea"/>
        </a:defRPr>
      </a:lvl4pPr>
      <a:lvl5pPr marL="2057400" indent="-228600" algn="l" rtl="0" eaLnBrk="0" fontAlgn="base" hangingPunct="0">
        <a:spcBef>
          <a:spcPct val="20000"/>
        </a:spcBef>
        <a:spcAft>
          <a:spcPct val="0"/>
        </a:spcAft>
        <a:buClr>
          <a:schemeClr val="tx1"/>
        </a:buClr>
        <a:buSzPct val="65000"/>
        <a:buFont typeface="Wingdings" charset="0"/>
        <a:buChar char="l"/>
        <a:defRPr>
          <a:solidFill>
            <a:schemeClr val="tx1"/>
          </a:solidFill>
          <a:latin typeface="+mn-lt"/>
          <a:ea typeface="+mn-ea"/>
        </a:defRPr>
      </a:lvl5pPr>
      <a:lvl6pPr marL="2514600" indent="-228600" algn="l" rtl="0" fontAlgn="base">
        <a:spcBef>
          <a:spcPct val="20000"/>
        </a:spcBef>
        <a:spcAft>
          <a:spcPct val="0"/>
        </a:spcAft>
        <a:buClr>
          <a:schemeClr val="tx1"/>
        </a:buClr>
        <a:buSzPct val="65000"/>
        <a:buFont typeface="Wingdings" charset="0"/>
        <a:buChar char="l"/>
        <a:defRPr>
          <a:solidFill>
            <a:schemeClr val="tx1"/>
          </a:solidFill>
          <a:latin typeface="+mn-lt"/>
          <a:ea typeface="+mn-ea"/>
        </a:defRPr>
      </a:lvl6pPr>
      <a:lvl7pPr marL="2971800" indent="-228600" algn="l" rtl="0" fontAlgn="base">
        <a:spcBef>
          <a:spcPct val="20000"/>
        </a:spcBef>
        <a:spcAft>
          <a:spcPct val="0"/>
        </a:spcAft>
        <a:buClr>
          <a:schemeClr val="tx1"/>
        </a:buClr>
        <a:buSzPct val="65000"/>
        <a:buFont typeface="Wingdings" charset="0"/>
        <a:buChar char="l"/>
        <a:defRPr>
          <a:solidFill>
            <a:schemeClr val="tx1"/>
          </a:solidFill>
          <a:latin typeface="+mn-lt"/>
          <a:ea typeface="+mn-ea"/>
        </a:defRPr>
      </a:lvl7pPr>
      <a:lvl8pPr marL="3429000" indent="-228600" algn="l" rtl="0" fontAlgn="base">
        <a:spcBef>
          <a:spcPct val="20000"/>
        </a:spcBef>
        <a:spcAft>
          <a:spcPct val="0"/>
        </a:spcAft>
        <a:buClr>
          <a:schemeClr val="tx1"/>
        </a:buClr>
        <a:buSzPct val="65000"/>
        <a:buFont typeface="Wingdings" charset="0"/>
        <a:buChar char="l"/>
        <a:defRPr>
          <a:solidFill>
            <a:schemeClr val="tx1"/>
          </a:solidFill>
          <a:latin typeface="+mn-lt"/>
          <a:ea typeface="+mn-ea"/>
        </a:defRPr>
      </a:lvl8pPr>
      <a:lvl9pPr marL="3886200" indent="-228600" algn="l" rtl="0" fontAlgn="base">
        <a:spcBef>
          <a:spcPct val="20000"/>
        </a:spcBef>
        <a:spcAft>
          <a:spcPct val="0"/>
        </a:spcAft>
        <a:buClr>
          <a:schemeClr val="tx1"/>
        </a:buClr>
        <a:buSzPct val="65000"/>
        <a:buFont typeface="Wingdings" charset="0"/>
        <a:buChar char="l"/>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AutoShape 2"/>
          <p:cNvSpPr>
            <a:spLocks noGrp="1" noChangeArrowheads="1"/>
          </p:cNvSpPr>
          <p:nvPr>
            <p:ph type="ctrTitle"/>
          </p:nvPr>
        </p:nvSpPr>
        <p:spPr>
          <a:xfrm>
            <a:off x="679450" y="990600"/>
            <a:ext cx="8229600" cy="1905000"/>
          </a:xfrm>
        </p:spPr>
        <p:txBody>
          <a:bodyPr/>
          <a:lstStyle/>
          <a:p>
            <a:pPr eaLnBrk="1" hangingPunct="1">
              <a:defRPr/>
            </a:pPr>
            <a:r>
              <a:rPr lang="en-US" dirty="0">
                <a:cs typeface="+mj-cs"/>
              </a:rPr>
              <a:t>Influences on East European Politics: Russia</a:t>
            </a:r>
          </a:p>
        </p:txBody>
      </p:sp>
      <p:sp>
        <p:nvSpPr>
          <p:cNvPr id="2051" name="Rectangle 3"/>
          <p:cNvSpPr>
            <a:spLocks noGrp="1" noChangeArrowheads="1"/>
          </p:cNvSpPr>
          <p:nvPr>
            <p:ph type="subTitle" idx="1"/>
          </p:nvPr>
        </p:nvSpPr>
        <p:spPr>
          <a:xfrm>
            <a:off x="971550" y="3886200"/>
            <a:ext cx="6800850" cy="1752600"/>
          </a:xfrm>
        </p:spPr>
        <p:txBody>
          <a:bodyPr/>
          <a:lstStyle/>
          <a:p>
            <a:pPr eaLnBrk="1" hangingPunct="1">
              <a:lnSpc>
                <a:spcPct val="90000"/>
              </a:lnSpc>
              <a:defRPr/>
            </a:pPr>
            <a:endParaRPr lang="sk-SK" sz="2400" dirty="0">
              <a:cs typeface="+mn-cs"/>
            </a:endParaRPr>
          </a:p>
          <a:p>
            <a:pPr eaLnBrk="1" hangingPunct="1">
              <a:lnSpc>
                <a:spcPct val="90000"/>
              </a:lnSpc>
              <a:defRPr/>
            </a:pPr>
            <a:endParaRPr lang="sk-SK" sz="2400" dirty="0">
              <a:cs typeface="+mn-cs"/>
            </a:endParaRPr>
          </a:p>
          <a:p>
            <a:pPr eaLnBrk="1" hangingPunct="1">
              <a:lnSpc>
                <a:spcPct val="90000"/>
              </a:lnSpc>
              <a:defRPr/>
            </a:pPr>
            <a:endParaRPr lang="sk-SK" sz="2400" dirty="0">
              <a:cs typeface="+mn-cs"/>
            </a:endParaRPr>
          </a:p>
          <a:p>
            <a:pPr eaLnBrk="1" hangingPunct="1">
              <a:lnSpc>
                <a:spcPct val="90000"/>
              </a:lnSpc>
              <a:defRPr/>
            </a:pPr>
            <a:r>
              <a:rPr lang="sk-SK" sz="2400" dirty="0">
                <a:cs typeface="+mn-cs"/>
              </a:rPr>
              <a:t>Post-</a:t>
            </a:r>
            <a:r>
              <a:rPr lang="sk-SK" sz="2400" dirty="0" err="1">
                <a:cs typeface="+mn-cs"/>
              </a:rPr>
              <a:t>Communist</a:t>
            </a:r>
            <a:r>
              <a:rPr lang="sk-SK" sz="2400">
                <a:cs typeface="+mn-cs"/>
              </a:rPr>
              <a:t> </a:t>
            </a:r>
            <a:r>
              <a:rPr lang="sk-SK" sz="2400" err="1">
                <a:cs typeface="+mn-cs"/>
              </a:rPr>
              <a:t>Politics</a:t>
            </a:r>
            <a:r>
              <a:rPr lang="sk-SK" sz="2400">
                <a:cs typeface="+mn-cs"/>
              </a:rPr>
              <a:t>, POLb1141</a:t>
            </a:r>
          </a:p>
          <a:p>
            <a:pPr eaLnBrk="1" hangingPunct="1">
              <a:lnSpc>
                <a:spcPct val="90000"/>
              </a:lnSpc>
              <a:defRPr/>
            </a:pPr>
            <a:r>
              <a:rPr lang="sk-SK" sz="2400">
                <a:cs typeface="+mn-cs"/>
              </a:rPr>
              <a:t>Doc. Marek Rybář, PhD.</a:t>
            </a:r>
          </a:p>
          <a:p>
            <a:pPr eaLnBrk="1" hangingPunct="1">
              <a:lnSpc>
                <a:spcPct val="90000"/>
              </a:lnSpc>
              <a:defRPr/>
            </a:pPr>
            <a:endParaRPr lang="sk-SK" sz="2400">
              <a:cs typeface="+mn-cs"/>
            </a:endParaRPr>
          </a:p>
          <a:p>
            <a:pPr eaLnBrk="1" hangingPunct="1">
              <a:lnSpc>
                <a:spcPct val="90000"/>
              </a:lnSpc>
              <a:defRPr/>
            </a:pPr>
            <a:endParaRPr lang="en-US" sz="2400">
              <a:cs typeface="+mn-cs"/>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51">
                                            <p:txEl>
                                              <p:pRg st="3" end="3"/>
                                            </p:txEl>
                                          </p:spTgt>
                                        </p:tgtEl>
                                        <p:attrNameLst>
                                          <p:attrName>style.visibility</p:attrName>
                                        </p:attrNameLst>
                                      </p:cBhvr>
                                      <p:to>
                                        <p:strVal val="visible"/>
                                      </p:to>
                                    </p:set>
                                    <p:animEffect transition="in" filter="fade">
                                      <p:cBhvr>
                                        <p:cTn id="12" dur="2000"/>
                                        <p:tgtEl>
                                          <p:spTgt spid="2051">
                                            <p:txEl>
                                              <p:pRg st="3" end="3"/>
                                            </p:txEl>
                                          </p:spTgt>
                                        </p:tgtEl>
                                      </p:cBhvr>
                                    </p:animEffect>
                                  </p:childTnLst>
                                  <p:subTnLst>
                                    <p:animClr clrSpc="rgb" dir="cw">
                                      <p:cBhvr override="childStyle">
                                        <p:cTn dur="1" fill="hold" display="0" masterRel="nextClick" afterEffect="1"/>
                                        <p:tgtEl>
                                          <p:spTgt spid="2051">
                                            <p:txEl>
                                              <p:pRg st="3" end="3"/>
                                            </p:txEl>
                                          </p:spTgt>
                                        </p:tgtEl>
                                        <p:attrNameLst>
                                          <p:attrName>ppt_c</p:attrName>
                                        </p:attrNameLst>
                                      </p:cBhvr>
                                      <p:to>
                                        <a:schemeClr val="bg2"/>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51">
                                            <p:txEl>
                                              <p:pRg st="4" end="4"/>
                                            </p:txEl>
                                          </p:spTgt>
                                        </p:tgtEl>
                                        <p:attrNameLst>
                                          <p:attrName>style.visibility</p:attrName>
                                        </p:attrNameLst>
                                      </p:cBhvr>
                                      <p:to>
                                        <p:strVal val="visible"/>
                                      </p:to>
                                    </p:set>
                                    <p:animEffect transition="in" filter="fade">
                                      <p:cBhvr>
                                        <p:cTn id="17" dur="2000"/>
                                        <p:tgtEl>
                                          <p:spTgt spid="2051">
                                            <p:txEl>
                                              <p:pRg st="4" end="4"/>
                                            </p:txEl>
                                          </p:spTgt>
                                        </p:tgtEl>
                                      </p:cBhvr>
                                    </p:animEffect>
                                  </p:childTnLst>
                                  <p:subTnLst>
                                    <p:animClr clrSpc="rgb" dir="cw">
                                      <p:cBhvr override="childStyle">
                                        <p:cTn dur="1" fill="hold" display="0" masterRel="nextClick" afterEffect="1"/>
                                        <p:tgtEl>
                                          <p:spTgt spid="2051">
                                            <p:txEl>
                                              <p:pRg st="4" end="4"/>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FCAA9-8EAF-DB4F-9A8B-768CF7086E68}"/>
              </a:ext>
            </a:extLst>
          </p:cNvPr>
          <p:cNvSpPr>
            <a:spLocks noGrp="1"/>
          </p:cNvSpPr>
          <p:nvPr>
            <p:ph type="title"/>
          </p:nvPr>
        </p:nvSpPr>
        <p:spPr/>
        <p:txBody>
          <a:bodyPr/>
          <a:lstStyle/>
          <a:p>
            <a:pPr algn="ctr"/>
            <a:r>
              <a:rPr lang="sk-SK" err="1"/>
              <a:t>The</a:t>
            </a:r>
            <a:r>
              <a:rPr lang="sk-SK"/>
              <a:t> </a:t>
            </a:r>
            <a:r>
              <a:rPr lang="sk-SK" err="1"/>
              <a:t>Visegrád</a:t>
            </a:r>
            <a:r>
              <a:rPr lang="sk-SK"/>
              <a:t> </a:t>
            </a:r>
            <a:r>
              <a:rPr lang="sk-SK" err="1"/>
              <a:t>Countries</a:t>
            </a:r>
            <a:endParaRPr lang="en-US"/>
          </a:p>
        </p:txBody>
      </p:sp>
      <p:sp>
        <p:nvSpPr>
          <p:cNvPr id="3" name="Content Placeholder 2">
            <a:extLst>
              <a:ext uri="{FF2B5EF4-FFF2-40B4-BE49-F238E27FC236}">
                <a16:creationId xmlns:a16="http://schemas.microsoft.com/office/drawing/2014/main" id="{36CB462E-8CB3-0748-A041-E6612E8676D2}"/>
              </a:ext>
            </a:extLst>
          </p:cNvPr>
          <p:cNvSpPr>
            <a:spLocks noGrp="1"/>
          </p:cNvSpPr>
          <p:nvPr>
            <p:ph idx="1"/>
          </p:nvPr>
        </p:nvSpPr>
        <p:spPr>
          <a:xfrm>
            <a:off x="762000" y="2267744"/>
            <a:ext cx="7693025" cy="4473624"/>
          </a:xfrm>
        </p:spPr>
        <p:txBody>
          <a:bodyPr/>
          <a:lstStyle/>
          <a:p>
            <a:pPr algn="just"/>
            <a:r>
              <a:rPr lang="en-GB" dirty="0"/>
              <a:t>Poland most consistently hostile to Russia</a:t>
            </a:r>
          </a:p>
          <a:p>
            <a:pPr algn="just"/>
            <a:r>
              <a:rPr lang="en-GB" dirty="0"/>
              <a:t>the crash near Smolensk of a Polish Air Force plane in 2010 that killed all people on board, including the president L. Kaczynski, added to tensions</a:t>
            </a:r>
          </a:p>
          <a:p>
            <a:pPr algn="just"/>
            <a:r>
              <a:rPr lang="en-GB" dirty="0"/>
              <a:t>Hungary pursued an independent path, challenging many of the EU’s policies</a:t>
            </a:r>
            <a:endParaRPr lang="en-SK" dirty="0"/>
          </a:p>
          <a:p>
            <a:pPr algn="just"/>
            <a:r>
              <a:rPr lang="en-GB" dirty="0"/>
              <a:t>mixed signals from leading politicians and governments of the Czech Republic and Slovakia (government changes matter)</a:t>
            </a:r>
            <a:endParaRPr lang="en-SK" dirty="0"/>
          </a:p>
        </p:txBody>
      </p:sp>
    </p:spTree>
    <p:extLst>
      <p:ext uri="{BB962C8B-B14F-4D97-AF65-F5344CB8AC3E}">
        <p14:creationId xmlns:p14="http://schemas.microsoft.com/office/powerpoint/2010/main" val="2491602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4F918-5389-7348-A8E0-2D39B1F7AE4E}"/>
              </a:ext>
            </a:extLst>
          </p:cNvPr>
          <p:cNvSpPr>
            <a:spLocks noGrp="1"/>
          </p:cNvSpPr>
          <p:nvPr>
            <p:ph type="title"/>
          </p:nvPr>
        </p:nvSpPr>
        <p:spPr/>
        <p:txBody>
          <a:bodyPr/>
          <a:lstStyle/>
          <a:p>
            <a:pPr algn="ctr"/>
            <a:r>
              <a:rPr lang="en-US"/>
              <a:t>Economic issues</a:t>
            </a:r>
          </a:p>
        </p:txBody>
      </p:sp>
      <p:sp>
        <p:nvSpPr>
          <p:cNvPr id="3" name="Content Placeholder 2">
            <a:extLst>
              <a:ext uri="{FF2B5EF4-FFF2-40B4-BE49-F238E27FC236}">
                <a16:creationId xmlns:a16="http://schemas.microsoft.com/office/drawing/2014/main" id="{054D72FB-39D0-BE4B-9CE5-5C20DE320EED}"/>
              </a:ext>
            </a:extLst>
          </p:cNvPr>
          <p:cNvSpPr>
            <a:spLocks noGrp="1"/>
          </p:cNvSpPr>
          <p:nvPr>
            <p:ph idx="1"/>
          </p:nvPr>
        </p:nvSpPr>
        <p:spPr>
          <a:xfrm>
            <a:off x="838200" y="2362200"/>
            <a:ext cx="7693025" cy="4163144"/>
          </a:xfrm>
        </p:spPr>
        <p:txBody>
          <a:bodyPr/>
          <a:lstStyle/>
          <a:p>
            <a:pPr algn="just"/>
            <a:r>
              <a:rPr lang="en-GB" sz="2600" dirty="0"/>
              <a:t>the post-1989 CEE economically tightly bound to Russia:</a:t>
            </a:r>
          </a:p>
          <a:p>
            <a:pPr algn="just"/>
            <a:r>
              <a:rPr lang="en-GB" sz="2600" dirty="0"/>
              <a:t>The Baltic republics and Central Europe depended on Russia for gas supplies</a:t>
            </a:r>
          </a:p>
          <a:p>
            <a:pPr algn="just"/>
            <a:r>
              <a:rPr lang="en-GB" sz="2600" dirty="0"/>
              <a:t>Hungary and Slovakia most dependent (80%); Romania is almost completely self-sufficient</a:t>
            </a:r>
          </a:p>
          <a:p>
            <a:pPr algn="just"/>
            <a:r>
              <a:rPr lang="en-GB" sz="2600" dirty="0"/>
              <a:t>all EU countries now have the infrastructure that makes buying gas from Russia a choice, not necessity </a:t>
            </a:r>
            <a:endParaRPr lang="en-SK" sz="2600" dirty="0"/>
          </a:p>
        </p:txBody>
      </p:sp>
    </p:spTree>
    <p:extLst>
      <p:ext uri="{BB962C8B-B14F-4D97-AF65-F5344CB8AC3E}">
        <p14:creationId xmlns:p14="http://schemas.microsoft.com/office/powerpoint/2010/main" val="2405866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7D295-706C-2749-ADDC-840B465A9663}"/>
              </a:ext>
            </a:extLst>
          </p:cNvPr>
          <p:cNvSpPr>
            <a:spLocks noGrp="1"/>
          </p:cNvSpPr>
          <p:nvPr>
            <p:ph type="title"/>
          </p:nvPr>
        </p:nvSpPr>
        <p:spPr/>
        <p:txBody>
          <a:bodyPr/>
          <a:lstStyle/>
          <a:p>
            <a:pPr algn="ctr"/>
            <a:r>
              <a:rPr lang="en-GB"/>
              <a:t>Competing Projects of Political and Economic Integration </a:t>
            </a:r>
            <a:endParaRPr lang="en-US"/>
          </a:p>
        </p:txBody>
      </p:sp>
      <p:sp>
        <p:nvSpPr>
          <p:cNvPr id="3" name="Content Placeholder 2">
            <a:extLst>
              <a:ext uri="{FF2B5EF4-FFF2-40B4-BE49-F238E27FC236}">
                <a16:creationId xmlns:a16="http://schemas.microsoft.com/office/drawing/2014/main" id="{AEFD495E-84BD-BE4A-90E1-4C2BFA9472C8}"/>
              </a:ext>
            </a:extLst>
          </p:cNvPr>
          <p:cNvSpPr>
            <a:spLocks noGrp="1"/>
          </p:cNvSpPr>
          <p:nvPr>
            <p:ph idx="1"/>
          </p:nvPr>
        </p:nvSpPr>
        <p:spPr>
          <a:xfrm>
            <a:off x="762000" y="2276872"/>
            <a:ext cx="7693025" cy="4464496"/>
          </a:xfrm>
        </p:spPr>
        <p:txBody>
          <a:bodyPr/>
          <a:lstStyle/>
          <a:p>
            <a:pPr algn="just"/>
            <a:r>
              <a:rPr lang="en-GB"/>
              <a:t>The key factor shaping Russia’s engagement with the region is the emergence of competing aspirations and organisations of regional integration, namely</a:t>
            </a:r>
          </a:p>
          <a:p>
            <a:pPr algn="just"/>
            <a:r>
              <a:rPr lang="en-GB"/>
              <a:t>the EU and its Wider Europe ambitions and various forms of Eurasian integration</a:t>
            </a:r>
          </a:p>
          <a:p>
            <a:pPr algn="just"/>
            <a:r>
              <a:rPr lang="en-GB"/>
              <a:t>EU’s engagement based on conditionality, Russian-centred integration projects make a point of stressing state sovereignty and diversity of modernisation paths</a:t>
            </a:r>
            <a:endParaRPr lang="en-SK"/>
          </a:p>
          <a:p>
            <a:pPr algn="just"/>
            <a:endParaRPr lang="en-US"/>
          </a:p>
        </p:txBody>
      </p:sp>
    </p:spTree>
    <p:extLst>
      <p:ext uri="{BB962C8B-B14F-4D97-AF65-F5344CB8AC3E}">
        <p14:creationId xmlns:p14="http://schemas.microsoft.com/office/powerpoint/2010/main" val="34993465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D631A-DC7B-C542-9F5E-08FD3A4052D7}"/>
              </a:ext>
            </a:extLst>
          </p:cNvPr>
          <p:cNvSpPr>
            <a:spLocks noGrp="1"/>
          </p:cNvSpPr>
          <p:nvPr>
            <p:ph type="title"/>
          </p:nvPr>
        </p:nvSpPr>
        <p:spPr/>
        <p:txBody>
          <a:bodyPr/>
          <a:lstStyle/>
          <a:p>
            <a:pPr algn="ctr"/>
            <a:r>
              <a:rPr lang="en-GB"/>
              <a:t>Competing Projects of Political and Economic Integration </a:t>
            </a:r>
            <a:endParaRPr lang="en-US"/>
          </a:p>
        </p:txBody>
      </p:sp>
      <p:sp>
        <p:nvSpPr>
          <p:cNvPr id="3" name="Content Placeholder 2">
            <a:extLst>
              <a:ext uri="{FF2B5EF4-FFF2-40B4-BE49-F238E27FC236}">
                <a16:creationId xmlns:a16="http://schemas.microsoft.com/office/drawing/2014/main" id="{BF96B3ED-5AE8-5841-86BF-89F23AE95471}"/>
              </a:ext>
            </a:extLst>
          </p:cNvPr>
          <p:cNvSpPr>
            <a:spLocks noGrp="1"/>
          </p:cNvSpPr>
          <p:nvPr>
            <p:ph idx="1"/>
          </p:nvPr>
        </p:nvSpPr>
        <p:spPr>
          <a:xfrm>
            <a:off x="838200" y="2362200"/>
            <a:ext cx="7693025" cy="4235152"/>
          </a:xfrm>
        </p:spPr>
        <p:txBody>
          <a:bodyPr/>
          <a:lstStyle/>
          <a:p>
            <a:pPr algn="just"/>
            <a:r>
              <a:rPr lang="en-GB"/>
              <a:t>The EU Eastern Partnership from 2009 </a:t>
            </a:r>
            <a:endParaRPr lang="sk-SK"/>
          </a:p>
          <a:p>
            <a:pPr algn="just"/>
            <a:r>
              <a:rPr lang="en-GB"/>
              <a:t>a reaction from Russia that in the end took violent forms following the ouster of</a:t>
            </a:r>
            <a:r>
              <a:rPr lang="en-SK"/>
              <a:t> </a:t>
            </a:r>
            <a:r>
              <a:rPr lang="en-GB"/>
              <a:t>Ukrainian President Yanukovych in 2014</a:t>
            </a:r>
            <a:endParaRPr lang="en-SK"/>
          </a:p>
          <a:p>
            <a:pPr algn="just"/>
            <a:r>
              <a:rPr lang="en-GB"/>
              <a:t>In 2007 Russia, Belarus and Kazakhstan announced a Customs Union (CU) within the Eurasian Economic Community </a:t>
            </a:r>
          </a:p>
          <a:p>
            <a:pPr algn="just"/>
            <a:r>
              <a:rPr lang="en-GB"/>
              <a:t>the two combined to create the Eurasian Economic Union in 2015</a:t>
            </a:r>
            <a:endParaRPr lang="en-US"/>
          </a:p>
        </p:txBody>
      </p:sp>
    </p:spTree>
    <p:extLst>
      <p:ext uri="{BB962C8B-B14F-4D97-AF65-F5344CB8AC3E}">
        <p14:creationId xmlns:p14="http://schemas.microsoft.com/office/powerpoint/2010/main" val="2619736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4DEC35-A755-E74A-BBB7-28870EF843A3}"/>
              </a:ext>
            </a:extLst>
          </p:cNvPr>
          <p:cNvSpPr>
            <a:spLocks noGrp="1"/>
          </p:cNvSpPr>
          <p:nvPr>
            <p:ph type="title"/>
          </p:nvPr>
        </p:nvSpPr>
        <p:spPr/>
        <p:txBody>
          <a:bodyPr/>
          <a:lstStyle/>
          <a:p>
            <a:pPr algn="ctr"/>
            <a:r>
              <a:rPr lang="en-US"/>
              <a:t>Security Issues</a:t>
            </a:r>
          </a:p>
        </p:txBody>
      </p:sp>
      <p:sp>
        <p:nvSpPr>
          <p:cNvPr id="3" name="Content Placeholder 2">
            <a:extLst>
              <a:ext uri="{FF2B5EF4-FFF2-40B4-BE49-F238E27FC236}">
                <a16:creationId xmlns:a16="http://schemas.microsoft.com/office/drawing/2014/main" id="{5EFB9788-A261-C749-88AF-1FDAC937672F}"/>
              </a:ext>
            </a:extLst>
          </p:cNvPr>
          <p:cNvSpPr>
            <a:spLocks noGrp="1"/>
          </p:cNvSpPr>
          <p:nvPr>
            <p:ph idx="1"/>
          </p:nvPr>
        </p:nvSpPr>
        <p:spPr>
          <a:xfrm>
            <a:off x="762000" y="2204864"/>
            <a:ext cx="7693025" cy="4379168"/>
          </a:xfrm>
        </p:spPr>
        <p:txBody>
          <a:bodyPr/>
          <a:lstStyle/>
          <a:p>
            <a:pPr algn="just"/>
            <a:r>
              <a:rPr lang="en-US"/>
              <a:t>the post–Cold War period as a massive security dilemma in relations between Russia and the region </a:t>
            </a:r>
          </a:p>
          <a:p>
            <a:pPr algn="just"/>
            <a:r>
              <a:rPr lang="en-US"/>
              <a:t>Western institutions after 1989 made efforts to bring Russia into an expanding Atlantic community. </a:t>
            </a:r>
          </a:p>
          <a:p>
            <a:pPr algn="just"/>
            <a:r>
              <a:rPr lang="en-US"/>
              <a:t>Russia initially receptive but with interests in Eurasia and with global ambitions it did not want to become part of an existing order which it had not shaped</a:t>
            </a:r>
          </a:p>
        </p:txBody>
      </p:sp>
    </p:spTree>
    <p:extLst>
      <p:ext uri="{BB962C8B-B14F-4D97-AF65-F5344CB8AC3E}">
        <p14:creationId xmlns:p14="http://schemas.microsoft.com/office/powerpoint/2010/main" val="506630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244F1-600B-9243-92B2-9470C2485F79}"/>
              </a:ext>
            </a:extLst>
          </p:cNvPr>
          <p:cNvSpPr>
            <a:spLocks noGrp="1"/>
          </p:cNvSpPr>
          <p:nvPr>
            <p:ph type="title"/>
          </p:nvPr>
        </p:nvSpPr>
        <p:spPr/>
        <p:txBody>
          <a:bodyPr/>
          <a:lstStyle/>
          <a:p>
            <a:pPr algn="ctr"/>
            <a:r>
              <a:rPr lang="en-US"/>
              <a:t>Security Issues</a:t>
            </a:r>
          </a:p>
        </p:txBody>
      </p:sp>
      <p:sp>
        <p:nvSpPr>
          <p:cNvPr id="3" name="Content Placeholder 2">
            <a:extLst>
              <a:ext uri="{FF2B5EF4-FFF2-40B4-BE49-F238E27FC236}">
                <a16:creationId xmlns:a16="http://schemas.microsoft.com/office/drawing/2014/main" id="{A2067E17-4320-5F40-8610-261900FC4435}"/>
              </a:ext>
            </a:extLst>
          </p:cNvPr>
          <p:cNvSpPr>
            <a:spLocks noGrp="1"/>
          </p:cNvSpPr>
          <p:nvPr>
            <p:ph idx="1"/>
          </p:nvPr>
        </p:nvSpPr>
        <p:spPr/>
        <p:txBody>
          <a:bodyPr/>
          <a:lstStyle/>
          <a:p>
            <a:pPr algn="just"/>
            <a:r>
              <a:rPr lang="en-GB" dirty="0"/>
              <a:t>NATO’s eastward enlargement and the promise of membership to Georgia and Ukraine were AT TIMES perceived in Russia as a threat </a:t>
            </a:r>
          </a:p>
          <a:p>
            <a:pPr algn="just"/>
            <a:r>
              <a:rPr lang="en-GB" dirty="0"/>
              <a:t>the Russo-Georgian war in 2008 was the first war to stop NATO enlargement, and the destructive dynamic culminated in the 2022 Russia’s invasion to Ukraine</a:t>
            </a:r>
            <a:endParaRPr lang="en-SK" dirty="0"/>
          </a:p>
          <a:p>
            <a:pPr algn="just"/>
            <a:endParaRPr lang="en-GB" dirty="0"/>
          </a:p>
          <a:p>
            <a:pPr algn="just"/>
            <a:endParaRPr lang="en-SK" dirty="0"/>
          </a:p>
          <a:p>
            <a:pPr algn="just"/>
            <a:endParaRPr lang="en-US" dirty="0"/>
          </a:p>
        </p:txBody>
      </p:sp>
    </p:spTree>
    <p:extLst>
      <p:ext uri="{BB962C8B-B14F-4D97-AF65-F5344CB8AC3E}">
        <p14:creationId xmlns:p14="http://schemas.microsoft.com/office/powerpoint/2010/main" val="3602794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DB78A-2CE5-C24F-A311-1D14CA1B5AA4}"/>
              </a:ext>
            </a:extLst>
          </p:cNvPr>
          <p:cNvSpPr>
            <a:spLocks noGrp="1"/>
          </p:cNvSpPr>
          <p:nvPr>
            <p:ph type="title"/>
          </p:nvPr>
        </p:nvSpPr>
        <p:spPr/>
        <p:txBody>
          <a:bodyPr/>
          <a:lstStyle/>
          <a:p>
            <a:pPr algn="ctr"/>
            <a:r>
              <a:rPr lang="en-US"/>
              <a:t>Security Issues</a:t>
            </a:r>
          </a:p>
        </p:txBody>
      </p:sp>
      <p:sp>
        <p:nvSpPr>
          <p:cNvPr id="3" name="Content Placeholder 2">
            <a:extLst>
              <a:ext uri="{FF2B5EF4-FFF2-40B4-BE49-F238E27FC236}">
                <a16:creationId xmlns:a16="http://schemas.microsoft.com/office/drawing/2014/main" id="{64562333-0B8F-CA44-8859-E84F4D6477FC}"/>
              </a:ext>
            </a:extLst>
          </p:cNvPr>
          <p:cNvSpPr>
            <a:spLocks noGrp="1"/>
          </p:cNvSpPr>
          <p:nvPr>
            <p:ph idx="1"/>
          </p:nvPr>
        </p:nvSpPr>
        <p:spPr>
          <a:xfrm>
            <a:off x="838200" y="2362200"/>
            <a:ext cx="7693025" cy="4235152"/>
          </a:xfrm>
        </p:spPr>
        <p:txBody>
          <a:bodyPr/>
          <a:lstStyle/>
          <a:p>
            <a:pPr algn="just"/>
            <a:r>
              <a:rPr lang="en-GB" dirty="0"/>
              <a:t>Russia's alternative security system: the Tashkent Collective Security Treaty (CST)</a:t>
            </a:r>
            <a:endParaRPr lang="en-SK" dirty="0"/>
          </a:p>
          <a:p>
            <a:pPr algn="just"/>
            <a:r>
              <a:rPr lang="en-GB" dirty="0"/>
              <a:t>agreements in 1992, which in 1999 was transformed into the Collective Security Treaty</a:t>
            </a:r>
            <a:r>
              <a:rPr lang="en-SK" dirty="0"/>
              <a:t> </a:t>
            </a:r>
            <a:r>
              <a:rPr lang="en-GB" dirty="0"/>
              <a:t>Organisation (CSTO) </a:t>
            </a:r>
          </a:p>
          <a:p>
            <a:pPr algn="just"/>
            <a:r>
              <a:rPr lang="en-GB" dirty="0"/>
              <a:t>The CSTO at that time united Armenia, Belarus, Russia, Kyrgyzstan,</a:t>
            </a:r>
            <a:r>
              <a:rPr lang="en-SK" dirty="0"/>
              <a:t> </a:t>
            </a:r>
            <a:r>
              <a:rPr lang="en-GB" dirty="0"/>
              <a:t>Kazakhstan, and Tajikistan, while Uzbekistan periodically joined and left</a:t>
            </a:r>
            <a:endParaRPr lang="en-US" dirty="0"/>
          </a:p>
        </p:txBody>
      </p:sp>
    </p:spTree>
    <p:extLst>
      <p:ext uri="{BB962C8B-B14F-4D97-AF65-F5344CB8AC3E}">
        <p14:creationId xmlns:p14="http://schemas.microsoft.com/office/powerpoint/2010/main" val="2328322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0AB64-8287-2C45-8F5A-FD50A8A7CD37}"/>
              </a:ext>
            </a:extLst>
          </p:cNvPr>
          <p:cNvSpPr>
            <a:spLocks noGrp="1"/>
          </p:cNvSpPr>
          <p:nvPr>
            <p:ph type="title"/>
          </p:nvPr>
        </p:nvSpPr>
        <p:spPr/>
        <p:txBody>
          <a:bodyPr/>
          <a:lstStyle/>
          <a:p>
            <a:pPr algn="ctr"/>
            <a:r>
              <a:rPr lang="en-US"/>
              <a:t>Russian Regime under Putin</a:t>
            </a:r>
          </a:p>
        </p:txBody>
      </p:sp>
      <p:sp>
        <p:nvSpPr>
          <p:cNvPr id="3" name="Content Placeholder 2">
            <a:extLst>
              <a:ext uri="{FF2B5EF4-FFF2-40B4-BE49-F238E27FC236}">
                <a16:creationId xmlns:a16="http://schemas.microsoft.com/office/drawing/2014/main" id="{72CA8D43-CEA5-C742-9175-5C30BC0AA860}"/>
              </a:ext>
            </a:extLst>
          </p:cNvPr>
          <p:cNvSpPr>
            <a:spLocks noGrp="1"/>
          </p:cNvSpPr>
          <p:nvPr>
            <p:ph idx="1"/>
          </p:nvPr>
        </p:nvSpPr>
        <p:spPr>
          <a:xfrm>
            <a:off x="838200" y="2362200"/>
            <a:ext cx="7693025" cy="4379168"/>
          </a:xfrm>
        </p:spPr>
        <p:txBody>
          <a:bodyPr/>
          <a:lstStyle/>
          <a:p>
            <a:pPr algn="just"/>
            <a:r>
              <a:rPr lang="en-GB" sz="2700" dirty="0"/>
              <a:t>has gradually evolved into a fully authoritarian (personalist) regime</a:t>
            </a:r>
          </a:p>
          <a:p>
            <a:pPr algn="just"/>
            <a:r>
              <a:rPr lang="en-GB" sz="2700" dirty="0"/>
              <a:t>Putin has weakened institutions so that they cannot constrain him, </a:t>
            </a:r>
          </a:p>
          <a:p>
            <a:pPr algn="just"/>
            <a:r>
              <a:rPr lang="en-GB" sz="2700" dirty="0"/>
              <a:t>however, he cannot rely on them to generate economic growth, resolve social conflicts, or even facilitate his peaceful exit from office</a:t>
            </a:r>
            <a:endParaRPr lang="en-SK" sz="2700" dirty="0"/>
          </a:p>
          <a:p>
            <a:pPr algn="just"/>
            <a:r>
              <a:rPr lang="en-GB" sz="2700" dirty="0"/>
              <a:t>Putin faced the dual threats of a coup from elites around him and a popular revolt from below</a:t>
            </a:r>
            <a:endParaRPr lang="en-SK" sz="2700" dirty="0"/>
          </a:p>
        </p:txBody>
      </p:sp>
    </p:spTree>
    <p:extLst>
      <p:ext uri="{BB962C8B-B14F-4D97-AF65-F5344CB8AC3E}">
        <p14:creationId xmlns:p14="http://schemas.microsoft.com/office/powerpoint/2010/main" val="16902818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55684-723A-7945-A357-DFE1B1679334}"/>
              </a:ext>
            </a:extLst>
          </p:cNvPr>
          <p:cNvSpPr>
            <a:spLocks noGrp="1"/>
          </p:cNvSpPr>
          <p:nvPr>
            <p:ph type="title"/>
          </p:nvPr>
        </p:nvSpPr>
        <p:spPr/>
        <p:txBody>
          <a:bodyPr/>
          <a:lstStyle/>
          <a:p>
            <a:pPr algn="ctr"/>
            <a:r>
              <a:rPr lang="en-US"/>
              <a:t>Personalist autocracies</a:t>
            </a:r>
          </a:p>
        </p:txBody>
      </p:sp>
      <p:sp>
        <p:nvSpPr>
          <p:cNvPr id="3" name="Content Placeholder 2">
            <a:extLst>
              <a:ext uri="{FF2B5EF4-FFF2-40B4-BE49-F238E27FC236}">
                <a16:creationId xmlns:a16="http://schemas.microsoft.com/office/drawing/2014/main" id="{5489C9B4-5EFE-1C41-BBEA-9984CF9BE56C}"/>
              </a:ext>
            </a:extLst>
          </p:cNvPr>
          <p:cNvSpPr>
            <a:spLocks noGrp="1"/>
          </p:cNvSpPr>
          <p:nvPr>
            <p:ph idx="1"/>
          </p:nvPr>
        </p:nvSpPr>
        <p:spPr/>
        <p:txBody>
          <a:bodyPr/>
          <a:lstStyle/>
          <a:p>
            <a:r>
              <a:rPr lang="en-GB" dirty="0"/>
              <a:t>power over important personnel or policy decisions always resides with one person at the top</a:t>
            </a:r>
            <a:endParaRPr lang="en-SK" dirty="0"/>
          </a:p>
          <a:p>
            <a:r>
              <a:rPr lang="en-GB" dirty="0"/>
              <a:t>higher levels of corruption than one party or military autocracies and slower economic growth, greater repression, and less stable policies</a:t>
            </a:r>
          </a:p>
          <a:p>
            <a:r>
              <a:rPr lang="en-GB" dirty="0"/>
              <a:t>Rulers in personalist autocracies also have a common toolkit:</a:t>
            </a:r>
            <a:endParaRPr lang="en-US" dirty="0"/>
          </a:p>
        </p:txBody>
      </p:sp>
    </p:spTree>
    <p:extLst>
      <p:ext uri="{BB962C8B-B14F-4D97-AF65-F5344CB8AC3E}">
        <p14:creationId xmlns:p14="http://schemas.microsoft.com/office/powerpoint/2010/main" val="30274377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0C412-67E7-DB48-8D84-2176DFA0FD91}"/>
              </a:ext>
            </a:extLst>
          </p:cNvPr>
          <p:cNvSpPr>
            <a:spLocks noGrp="1"/>
          </p:cNvSpPr>
          <p:nvPr>
            <p:ph type="title"/>
          </p:nvPr>
        </p:nvSpPr>
        <p:spPr/>
        <p:txBody>
          <a:bodyPr/>
          <a:lstStyle/>
          <a:p>
            <a:pPr algn="ctr"/>
            <a:r>
              <a:rPr lang="en-US"/>
              <a:t>Personalist autocracies</a:t>
            </a:r>
          </a:p>
        </p:txBody>
      </p:sp>
      <p:sp>
        <p:nvSpPr>
          <p:cNvPr id="3" name="Content Placeholder 2">
            <a:extLst>
              <a:ext uri="{FF2B5EF4-FFF2-40B4-BE49-F238E27FC236}">
                <a16:creationId xmlns:a16="http://schemas.microsoft.com/office/drawing/2014/main" id="{B4B9C3CE-116D-E14A-AB46-8C98A876E93D}"/>
              </a:ext>
            </a:extLst>
          </p:cNvPr>
          <p:cNvSpPr>
            <a:spLocks noGrp="1"/>
          </p:cNvSpPr>
          <p:nvPr>
            <p:ph idx="1"/>
          </p:nvPr>
        </p:nvSpPr>
        <p:spPr>
          <a:xfrm>
            <a:off x="838200" y="2362200"/>
            <a:ext cx="7693025" cy="4235152"/>
          </a:xfrm>
        </p:spPr>
        <p:txBody>
          <a:bodyPr/>
          <a:lstStyle/>
          <a:p>
            <a:r>
              <a:rPr lang="en-GB" dirty="0"/>
              <a:t>anti-Western sentiment to rally their base,</a:t>
            </a:r>
          </a:p>
          <a:p>
            <a:r>
              <a:rPr lang="en-GB" dirty="0"/>
              <a:t>distort the</a:t>
            </a:r>
            <a:r>
              <a:rPr lang="en-SK" dirty="0"/>
              <a:t> </a:t>
            </a:r>
            <a:r>
              <a:rPr lang="en-GB" dirty="0"/>
              <a:t>economy to benefit cronies, </a:t>
            </a:r>
          </a:p>
          <a:p>
            <a:r>
              <a:rPr lang="en-GB" dirty="0"/>
              <a:t>target political opponents using the legal system, and </a:t>
            </a:r>
          </a:p>
          <a:p>
            <a:r>
              <a:rPr lang="en-GB" dirty="0"/>
              <a:t>expand executive power at the expense of other institutions</a:t>
            </a:r>
            <a:endParaRPr lang="en-SK" dirty="0"/>
          </a:p>
          <a:p>
            <a:r>
              <a:rPr lang="en-GB" dirty="0"/>
              <a:t>personalist autocrats who lost power have tended to end up in exile, in jail, or dead</a:t>
            </a:r>
            <a:endParaRPr lang="en-SK" dirty="0"/>
          </a:p>
          <a:p>
            <a:endParaRPr lang="en-US" dirty="0"/>
          </a:p>
        </p:txBody>
      </p:sp>
    </p:spTree>
    <p:extLst>
      <p:ext uri="{BB962C8B-B14F-4D97-AF65-F5344CB8AC3E}">
        <p14:creationId xmlns:p14="http://schemas.microsoft.com/office/powerpoint/2010/main" val="2848151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AutoShape 2"/>
          <p:cNvSpPr>
            <a:spLocks noGrp="1" noChangeArrowheads="1"/>
          </p:cNvSpPr>
          <p:nvPr>
            <p:ph type="title"/>
          </p:nvPr>
        </p:nvSpPr>
        <p:spPr/>
        <p:txBody>
          <a:bodyPr/>
          <a:lstStyle/>
          <a:p>
            <a:pPr algn="ctr" eaLnBrk="1" hangingPunct="1">
              <a:defRPr/>
            </a:pPr>
            <a:r>
              <a:rPr lang="sk-SK" sz="3500" err="1">
                <a:cs typeface="+mj-cs"/>
              </a:rPr>
              <a:t>The</a:t>
            </a:r>
            <a:r>
              <a:rPr lang="sk-SK" sz="3500">
                <a:cs typeface="+mj-cs"/>
              </a:rPr>
              <a:t> state of </a:t>
            </a:r>
            <a:r>
              <a:rPr lang="sk-SK" sz="3500" err="1">
                <a:cs typeface="+mj-cs"/>
              </a:rPr>
              <a:t>relations</a:t>
            </a:r>
            <a:r>
              <a:rPr lang="sk-SK" sz="3500">
                <a:cs typeface="+mj-cs"/>
              </a:rPr>
              <a:t> </a:t>
            </a:r>
            <a:r>
              <a:rPr lang="sk-SK" sz="3500" err="1">
                <a:cs typeface="+mj-cs"/>
              </a:rPr>
              <a:t>between</a:t>
            </a:r>
            <a:r>
              <a:rPr lang="sk-SK" sz="3500">
                <a:cs typeface="+mj-cs"/>
              </a:rPr>
              <a:t> </a:t>
            </a:r>
            <a:r>
              <a:rPr lang="sk-SK" sz="3500" err="1">
                <a:cs typeface="+mj-cs"/>
              </a:rPr>
              <a:t>Russia</a:t>
            </a:r>
            <a:r>
              <a:rPr lang="sk-SK" sz="3500">
                <a:cs typeface="+mj-cs"/>
              </a:rPr>
              <a:t> and CEE</a:t>
            </a:r>
          </a:p>
        </p:txBody>
      </p:sp>
      <p:sp>
        <p:nvSpPr>
          <p:cNvPr id="197635" name="Rectangle 3"/>
          <p:cNvSpPr>
            <a:spLocks noGrp="1" noChangeArrowheads="1"/>
          </p:cNvSpPr>
          <p:nvPr>
            <p:ph type="body" idx="1"/>
          </p:nvPr>
        </p:nvSpPr>
        <p:spPr>
          <a:xfrm>
            <a:off x="993775" y="2261772"/>
            <a:ext cx="7693025" cy="4536504"/>
          </a:xfrm>
        </p:spPr>
        <p:txBody>
          <a:bodyPr/>
          <a:lstStyle/>
          <a:p>
            <a:pPr algn="just" eaLnBrk="1" hangingPunct="1">
              <a:defRPr/>
            </a:pPr>
            <a:r>
              <a:rPr lang="en-US" dirty="0"/>
              <a:t>The relationship between Russia and Eastern Europe one of the most troubled in the world</a:t>
            </a:r>
          </a:p>
          <a:p>
            <a:pPr algn="just" eaLnBrk="1" hangingPunct="1">
              <a:defRPr/>
            </a:pPr>
            <a:r>
              <a:rPr lang="en-US" dirty="0"/>
              <a:t>relations with the post- Soviet states range between difficult to catastrophic</a:t>
            </a:r>
          </a:p>
          <a:p>
            <a:pPr algn="just" eaLnBrk="1" hangingPunct="1">
              <a:defRPr/>
            </a:pPr>
            <a:r>
              <a:rPr lang="en-US" dirty="0"/>
              <a:t> from the 2008 Russo-Georgian war to the annexation of Crimea in 2014 to the 2022 invasion of Ukraine</a:t>
            </a:r>
          </a:p>
          <a:p>
            <a:pPr algn="just" eaLnBrk="1" hangingPunct="1">
              <a:defRPr/>
            </a:pPr>
            <a:r>
              <a:rPr lang="en-US" dirty="0"/>
              <a:t>a diversity of relations with the region, with historic roots</a:t>
            </a:r>
            <a:endParaRPr lang="en-US" sz="2900" dirty="0">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35B29-3EDF-DA4A-9D0C-1942A0C92112}"/>
              </a:ext>
            </a:extLst>
          </p:cNvPr>
          <p:cNvSpPr>
            <a:spLocks noGrp="1"/>
          </p:cNvSpPr>
          <p:nvPr>
            <p:ph type="title"/>
          </p:nvPr>
        </p:nvSpPr>
        <p:spPr/>
        <p:txBody>
          <a:bodyPr/>
          <a:lstStyle/>
          <a:p>
            <a:pPr algn="ctr"/>
            <a:r>
              <a:rPr lang="en-US"/>
              <a:t>Governing without Reliable Institutions</a:t>
            </a:r>
          </a:p>
        </p:txBody>
      </p:sp>
      <p:sp>
        <p:nvSpPr>
          <p:cNvPr id="3" name="Content Placeholder 2">
            <a:extLst>
              <a:ext uri="{FF2B5EF4-FFF2-40B4-BE49-F238E27FC236}">
                <a16:creationId xmlns:a16="http://schemas.microsoft.com/office/drawing/2014/main" id="{5AE4E5D3-FB70-9A4C-B94E-461E5609C609}"/>
              </a:ext>
            </a:extLst>
          </p:cNvPr>
          <p:cNvSpPr>
            <a:spLocks noGrp="1"/>
          </p:cNvSpPr>
          <p:nvPr>
            <p:ph idx="1"/>
          </p:nvPr>
        </p:nvSpPr>
        <p:spPr>
          <a:xfrm>
            <a:off x="838200" y="2362200"/>
            <a:ext cx="7693025" cy="4379168"/>
          </a:xfrm>
        </p:spPr>
        <p:txBody>
          <a:bodyPr/>
          <a:lstStyle/>
          <a:p>
            <a:pPr algn="just"/>
            <a:r>
              <a:rPr lang="en-GB" sz="2700" dirty="0"/>
              <a:t>By undercutting the kinds of political institutions that constrain executive power, Putin has reduced certainty about policy and increased the vulnerability of elites</a:t>
            </a:r>
            <a:endParaRPr lang="en-SK" sz="2700" dirty="0"/>
          </a:p>
          <a:p>
            <a:pPr algn="just"/>
            <a:r>
              <a:rPr lang="en-GB" sz="2700" dirty="0"/>
              <a:t>relies on his personal popularity</a:t>
            </a:r>
            <a:endParaRPr lang="en-SK" sz="2700" dirty="0"/>
          </a:p>
          <a:p>
            <a:pPr algn="just"/>
            <a:r>
              <a:rPr lang="en-GB" sz="2700" dirty="0"/>
              <a:t>must delegate some decision-making authority to lower level officials, </a:t>
            </a:r>
          </a:p>
          <a:p>
            <a:pPr algn="just"/>
            <a:r>
              <a:rPr lang="en-GB" sz="2700" dirty="0"/>
              <a:t>since Russia’s state institutions are weak, Putin must also work with powerful businesspeople</a:t>
            </a:r>
            <a:endParaRPr lang="en-US" sz="2700" dirty="0"/>
          </a:p>
        </p:txBody>
      </p:sp>
    </p:spTree>
    <p:extLst>
      <p:ext uri="{BB962C8B-B14F-4D97-AF65-F5344CB8AC3E}">
        <p14:creationId xmlns:p14="http://schemas.microsoft.com/office/powerpoint/2010/main" val="26721949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9B9E3-3CB6-644F-8A45-AF3DB3B7A4C2}"/>
              </a:ext>
            </a:extLst>
          </p:cNvPr>
          <p:cNvSpPr>
            <a:spLocks noGrp="1"/>
          </p:cNvSpPr>
          <p:nvPr>
            <p:ph type="title"/>
          </p:nvPr>
        </p:nvSpPr>
        <p:spPr/>
        <p:txBody>
          <a:bodyPr/>
          <a:lstStyle/>
          <a:p>
            <a:pPr algn="ctr"/>
            <a:r>
              <a:rPr lang="en-US"/>
              <a:t>Domestic trade-offs</a:t>
            </a:r>
          </a:p>
        </p:txBody>
      </p:sp>
      <p:sp>
        <p:nvSpPr>
          <p:cNvPr id="3" name="Content Placeholder 2">
            <a:extLst>
              <a:ext uri="{FF2B5EF4-FFF2-40B4-BE49-F238E27FC236}">
                <a16:creationId xmlns:a16="http://schemas.microsoft.com/office/drawing/2014/main" id="{47990CDA-DDD1-0540-991E-2CFEFB5A7056}"/>
              </a:ext>
            </a:extLst>
          </p:cNvPr>
          <p:cNvSpPr>
            <a:spLocks noGrp="1"/>
          </p:cNvSpPr>
          <p:nvPr>
            <p:ph idx="1"/>
          </p:nvPr>
        </p:nvSpPr>
        <p:spPr>
          <a:xfrm>
            <a:off x="877887" y="2371725"/>
            <a:ext cx="7693025" cy="4369643"/>
          </a:xfrm>
        </p:spPr>
        <p:txBody>
          <a:bodyPr/>
          <a:lstStyle/>
          <a:p>
            <a:pPr algn="just"/>
            <a:r>
              <a:rPr lang="en-GB" sz="2700" dirty="0"/>
              <a:t>two main threats to their rule: coups by the political elite and protests by the public. </a:t>
            </a:r>
          </a:p>
          <a:p>
            <a:pPr algn="just"/>
            <a:r>
              <a:rPr lang="en-GB" sz="2700" dirty="0"/>
              <a:t>In Putin's first decade in office, high energy prices obscured this trade-off</a:t>
            </a:r>
          </a:p>
          <a:p>
            <a:pPr algn="just"/>
            <a:r>
              <a:rPr lang="en-GB" sz="2700" dirty="0"/>
              <a:t>due to economic pressures Putin had to choose between rewarding his cronies and reforming the economy.</a:t>
            </a:r>
            <a:endParaRPr lang="en-SK" sz="2700" dirty="0"/>
          </a:p>
          <a:p>
            <a:pPr algn="just"/>
            <a:r>
              <a:rPr lang="en-GB" sz="2700" dirty="0"/>
              <a:t>The protests in 2021 in support of Navalny, were rooted as much in economic dissatisfaction as in opposition to Putin</a:t>
            </a:r>
            <a:endParaRPr lang="en-SK" sz="2700" dirty="0"/>
          </a:p>
        </p:txBody>
      </p:sp>
    </p:spTree>
    <p:extLst>
      <p:ext uri="{BB962C8B-B14F-4D97-AF65-F5344CB8AC3E}">
        <p14:creationId xmlns:p14="http://schemas.microsoft.com/office/powerpoint/2010/main" val="33131688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04D16-C55E-B34C-955A-D6F695CF2FBB}"/>
              </a:ext>
            </a:extLst>
          </p:cNvPr>
          <p:cNvSpPr>
            <a:spLocks noGrp="1"/>
          </p:cNvSpPr>
          <p:nvPr>
            <p:ph type="title"/>
          </p:nvPr>
        </p:nvSpPr>
        <p:spPr/>
        <p:txBody>
          <a:bodyPr/>
          <a:lstStyle/>
          <a:p>
            <a:pPr algn="ctr"/>
            <a:r>
              <a:rPr lang="en-US"/>
              <a:t>Foreign affairs trade-offs</a:t>
            </a:r>
          </a:p>
        </p:txBody>
      </p:sp>
      <p:sp>
        <p:nvSpPr>
          <p:cNvPr id="3" name="Content Placeholder 2">
            <a:extLst>
              <a:ext uri="{FF2B5EF4-FFF2-40B4-BE49-F238E27FC236}">
                <a16:creationId xmlns:a16="http://schemas.microsoft.com/office/drawing/2014/main" id="{593EDF0F-753B-F14B-B69B-E8071038C8EB}"/>
              </a:ext>
            </a:extLst>
          </p:cNvPr>
          <p:cNvSpPr>
            <a:spLocks noGrp="1"/>
          </p:cNvSpPr>
          <p:nvPr>
            <p:ph idx="1"/>
          </p:nvPr>
        </p:nvSpPr>
        <p:spPr>
          <a:xfrm>
            <a:off x="838200" y="2362200"/>
            <a:ext cx="7693025" cy="4307160"/>
          </a:xfrm>
        </p:spPr>
        <p:txBody>
          <a:bodyPr/>
          <a:lstStyle/>
          <a:p>
            <a:pPr algn="just"/>
            <a:r>
              <a:rPr lang="en-GB" dirty="0"/>
              <a:t>policies needed to generate economic dynamism (opening the economy to foreign trade, reducing corruption, strengthening the rule of law, increasing competition, and attracting foreign investment) impossible to reconcile with regime’s foreign policy,</a:t>
            </a:r>
          </a:p>
          <a:p>
            <a:pPr algn="just"/>
            <a:r>
              <a:rPr lang="en-GB" dirty="0"/>
              <a:t>initially, they have primarily benefited hard-liners in the security agencies and firms in import-competing sectors</a:t>
            </a:r>
          </a:p>
        </p:txBody>
      </p:sp>
    </p:spTree>
    <p:extLst>
      <p:ext uri="{BB962C8B-B14F-4D97-AF65-F5344CB8AC3E}">
        <p14:creationId xmlns:p14="http://schemas.microsoft.com/office/powerpoint/2010/main" val="7942837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B610B-F08B-4242-935D-235A63B9A63D}"/>
              </a:ext>
            </a:extLst>
          </p:cNvPr>
          <p:cNvSpPr>
            <a:spLocks noGrp="1"/>
          </p:cNvSpPr>
          <p:nvPr>
            <p:ph type="title"/>
          </p:nvPr>
        </p:nvSpPr>
        <p:spPr/>
        <p:txBody>
          <a:bodyPr/>
          <a:lstStyle/>
          <a:p>
            <a:pPr algn="ctr"/>
            <a:r>
              <a:rPr lang="en-US"/>
              <a:t>Foreign affairs trade-offs</a:t>
            </a:r>
          </a:p>
        </p:txBody>
      </p:sp>
      <p:sp>
        <p:nvSpPr>
          <p:cNvPr id="3" name="Content Placeholder 2">
            <a:extLst>
              <a:ext uri="{FF2B5EF4-FFF2-40B4-BE49-F238E27FC236}">
                <a16:creationId xmlns:a16="http://schemas.microsoft.com/office/drawing/2014/main" id="{15F7ADF2-1978-7C42-BA64-9F4F78897D73}"/>
              </a:ext>
            </a:extLst>
          </p:cNvPr>
          <p:cNvSpPr>
            <a:spLocks noGrp="1"/>
          </p:cNvSpPr>
          <p:nvPr>
            <p:ph idx="1"/>
          </p:nvPr>
        </p:nvSpPr>
        <p:spPr>
          <a:xfrm>
            <a:off x="838200" y="2362200"/>
            <a:ext cx="7693025" cy="4163144"/>
          </a:xfrm>
        </p:spPr>
        <p:txBody>
          <a:bodyPr/>
          <a:lstStyle/>
          <a:p>
            <a:pPr algn="just"/>
            <a:r>
              <a:rPr lang="en-GB"/>
              <a:t>the confrontational foreign policy toward the West has brought Russia back as a global force </a:t>
            </a:r>
          </a:p>
          <a:p>
            <a:pPr algn="just"/>
            <a:r>
              <a:rPr lang="en-GB"/>
              <a:t>it has also impeded much-needed economic reforms that would strengthen the country’s position abroad over the longer term</a:t>
            </a:r>
          </a:p>
          <a:p>
            <a:pPr algn="just"/>
            <a:r>
              <a:rPr lang="en-GB"/>
              <a:t>it also failed to satisfy Russian citizens who care more about their living standards than their country’s great-power status</a:t>
            </a:r>
            <a:endParaRPr lang="en-SK"/>
          </a:p>
        </p:txBody>
      </p:sp>
    </p:spTree>
    <p:extLst>
      <p:ext uri="{BB962C8B-B14F-4D97-AF65-F5344CB8AC3E}">
        <p14:creationId xmlns:p14="http://schemas.microsoft.com/office/powerpoint/2010/main" val="272156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F240D-231E-CE4F-8551-888B80D5423E}"/>
              </a:ext>
            </a:extLst>
          </p:cNvPr>
          <p:cNvSpPr>
            <a:spLocks noGrp="1"/>
          </p:cNvSpPr>
          <p:nvPr>
            <p:ph type="title"/>
          </p:nvPr>
        </p:nvSpPr>
        <p:spPr/>
        <p:txBody>
          <a:bodyPr/>
          <a:lstStyle/>
          <a:p>
            <a:pPr algn="ctr"/>
            <a:r>
              <a:rPr lang="en-US" dirty="0"/>
              <a:t>Sanctions and Repressions</a:t>
            </a:r>
          </a:p>
        </p:txBody>
      </p:sp>
      <p:sp>
        <p:nvSpPr>
          <p:cNvPr id="3" name="Content Placeholder 2">
            <a:extLst>
              <a:ext uri="{FF2B5EF4-FFF2-40B4-BE49-F238E27FC236}">
                <a16:creationId xmlns:a16="http://schemas.microsoft.com/office/drawing/2014/main" id="{6D033480-44FC-2147-8B74-B87166CB9ADA}"/>
              </a:ext>
            </a:extLst>
          </p:cNvPr>
          <p:cNvSpPr>
            <a:spLocks noGrp="1"/>
          </p:cNvSpPr>
          <p:nvPr>
            <p:ph idx="1"/>
          </p:nvPr>
        </p:nvSpPr>
        <p:spPr>
          <a:xfrm>
            <a:off x="838200" y="2362200"/>
            <a:ext cx="7693025" cy="4163144"/>
          </a:xfrm>
        </p:spPr>
        <p:txBody>
          <a:bodyPr/>
          <a:lstStyle/>
          <a:p>
            <a:pPr algn="just"/>
            <a:r>
              <a:rPr lang="en-GB" dirty="0"/>
              <a:t>U.S. and EU sanctions have slowed the economy, scared off foreign investors and reduced access to foreign technology and financing</a:t>
            </a:r>
            <a:endParaRPr lang="en-SK" dirty="0"/>
          </a:p>
          <a:p>
            <a:pPr algn="just"/>
            <a:r>
              <a:rPr lang="en-GB" dirty="0"/>
              <a:t>Authoritarian regimes that resort to repression typically come to rely on it more and more because of its tendency to perpetuate the problems that generate opposition in the first place</a:t>
            </a:r>
            <a:endParaRPr lang="en-SK" dirty="0"/>
          </a:p>
        </p:txBody>
      </p:sp>
    </p:spTree>
    <p:extLst>
      <p:ext uri="{BB962C8B-B14F-4D97-AF65-F5344CB8AC3E}">
        <p14:creationId xmlns:p14="http://schemas.microsoft.com/office/powerpoint/2010/main" val="3649712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30C8E-B694-9644-A12B-2B96A70828BC}"/>
              </a:ext>
            </a:extLst>
          </p:cNvPr>
          <p:cNvSpPr>
            <a:spLocks noGrp="1"/>
          </p:cNvSpPr>
          <p:nvPr>
            <p:ph type="title"/>
          </p:nvPr>
        </p:nvSpPr>
        <p:spPr/>
        <p:txBody>
          <a:bodyPr/>
          <a:lstStyle/>
          <a:p>
            <a:pPr algn="ctr"/>
            <a:r>
              <a:rPr lang="en-US"/>
              <a:t>The new Eastern Europe</a:t>
            </a:r>
          </a:p>
        </p:txBody>
      </p:sp>
      <p:sp>
        <p:nvSpPr>
          <p:cNvPr id="3" name="Content Placeholder 2">
            <a:extLst>
              <a:ext uri="{FF2B5EF4-FFF2-40B4-BE49-F238E27FC236}">
                <a16:creationId xmlns:a16="http://schemas.microsoft.com/office/drawing/2014/main" id="{D2874715-3FA1-5A46-8377-2FEABC59DDCD}"/>
              </a:ext>
            </a:extLst>
          </p:cNvPr>
          <p:cNvSpPr>
            <a:spLocks noGrp="1"/>
          </p:cNvSpPr>
          <p:nvPr>
            <p:ph idx="1"/>
          </p:nvPr>
        </p:nvSpPr>
        <p:spPr>
          <a:xfrm>
            <a:off x="838200" y="2362200"/>
            <a:ext cx="7693025" cy="4163144"/>
          </a:xfrm>
        </p:spPr>
        <p:txBody>
          <a:bodyPr/>
          <a:lstStyle/>
          <a:p>
            <a:pPr algn="just"/>
            <a:r>
              <a:rPr lang="en-US"/>
              <a:t>the ‘borderland’ countries of Ukraine, Belarus and Moldova</a:t>
            </a:r>
            <a:endParaRPr lang="en-SK"/>
          </a:p>
          <a:p>
            <a:pPr algn="just"/>
            <a:r>
              <a:rPr lang="en-US"/>
              <a:t>differences between them but they share common aspirations to confirm their independent statehood </a:t>
            </a:r>
          </a:p>
          <a:p>
            <a:pPr algn="just"/>
            <a:r>
              <a:rPr lang="en-US"/>
              <a:t>links that embrace not only Russia but also their western neighbors (Poland and Romania)</a:t>
            </a:r>
            <a:r>
              <a:rPr lang="en-SK"/>
              <a:t> </a:t>
            </a:r>
          </a:p>
          <a:p>
            <a:pPr algn="just"/>
            <a:r>
              <a:rPr lang="en-US"/>
              <a:t>attempts to distance themselves from Russia</a:t>
            </a:r>
            <a:r>
              <a:rPr lang="en-SK"/>
              <a:t> </a:t>
            </a:r>
            <a:endParaRPr lang="en-US"/>
          </a:p>
        </p:txBody>
      </p:sp>
    </p:spTree>
    <p:extLst>
      <p:ext uri="{BB962C8B-B14F-4D97-AF65-F5344CB8AC3E}">
        <p14:creationId xmlns:p14="http://schemas.microsoft.com/office/powerpoint/2010/main" val="950722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A930A-40CF-0548-8CEC-AE5816972700}"/>
              </a:ext>
            </a:extLst>
          </p:cNvPr>
          <p:cNvSpPr>
            <a:spLocks noGrp="1"/>
          </p:cNvSpPr>
          <p:nvPr>
            <p:ph type="title"/>
          </p:nvPr>
        </p:nvSpPr>
        <p:spPr/>
        <p:txBody>
          <a:bodyPr/>
          <a:lstStyle/>
          <a:p>
            <a:pPr algn="ctr"/>
            <a:r>
              <a:rPr lang="en-US"/>
              <a:t>The new Eastern Europe</a:t>
            </a:r>
          </a:p>
        </p:txBody>
      </p:sp>
      <p:sp>
        <p:nvSpPr>
          <p:cNvPr id="3" name="Content Placeholder 2">
            <a:extLst>
              <a:ext uri="{FF2B5EF4-FFF2-40B4-BE49-F238E27FC236}">
                <a16:creationId xmlns:a16="http://schemas.microsoft.com/office/drawing/2014/main" id="{3C20ED46-BE67-A84E-B2DD-8244F0C38D00}"/>
              </a:ext>
            </a:extLst>
          </p:cNvPr>
          <p:cNvSpPr>
            <a:spLocks noGrp="1"/>
          </p:cNvSpPr>
          <p:nvPr>
            <p:ph idx="1"/>
          </p:nvPr>
        </p:nvSpPr>
        <p:spPr>
          <a:xfrm>
            <a:off x="838200" y="2362200"/>
            <a:ext cx="7693025" cy="4379168"/>
          </a:xfrm>
        </p:spPr>
        <p:txBody>
          <a:bodyPr/>
          <a:lstStyle/>
          <a:p>
            <a:pPr algn="just"/>
            <a:r>
              <a:rPr lang="en-US" sz="2700" dirty="0"/>
              <a:t>Belarus - the deep cultural and economic inter-penetration with Russia</a:t>
            </a:r>
          </a:p>
          <a:p>
            <a:pPr algn="just"/>
            <a:r>
              <a:rPr lang="en-US" sz="2700" dirty="0"/>
              <a:t>Lukashenko moving between Russia and the EU to gain advantage from both</a:t>
            </a:r>
            <a:r>
              <a:rPr lang="en-SK" sz="2700" dirty="0"/>
              <a:t> </a:t>
            </a:r>
          </a:p>
          <a:p>
            <a:pPr algn="just"/>
            <a:r>
              <a:rPr lang="en-US" sz="2700" dirty="0"/>
              <a:t>Moldova: the Russian- backed separatism of Transnistria prevents effective statehood</a:t>
            </a:r>
          </a:p>
          <a:p>
            <a:pPr algn="just"/>
            <a:r>
              <a:rPr lang="en-US" sz="2700" dirty="0"/>
              <a:t>Ukraine: a powerful strain of nationalism emphasizing the need to recreate Ukraine both culturally and economically separate from Russia, the 2022 Russia’s full-scale invasion</a:t>
            </a:r>
            <a:endParaRPr lang="en-SK" sz="2700" dirty="0"/>
          </a:p>
        </p:txBody>
      </p:sp>
    </p:spTree>
    <p:extLst>
      <p:ext uri="{BB962C8B-B14F-4D97-AF65-F5344CB8AC3E}">
        <p14:creationId xmlns:p14="http://schemas.microsoft.com/office/powerpoint/2010/main" val="3802249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23D58-C50E-302A-A14E-DB9AFFC095E0}"/>
              </a:ext>
            </a:extLst>
          </p:cNvPr>
          <p:cNvSpPr>
            <a:spLocks noGrp="1"/>
          </p:cNvSpPr>
          <p:nvPr>
            <p:ph type="title"/>
          </p:nvPr>
        </p:nvSpPr>
        <p:spPr/>
        <p:txBody>
          <a:bodyPr/>
          <a:lstStyle/>
          <a:p>
            <a:r>
              <a:rPr lang="en-SK" dirty="0"/>
              <a:t>Russian Invasion of Ukraine</a:t>
            </a:r>
          </a:p>
        </p:txBody>
      </p:sp>
      <p:sp>
        <p:nvSpPr>
          <p:cNvPr id="3" name="Content Placeholder 2">
            <a:extLst>
              <a:ext uri="{FF2B5EF4-FFF2-40B4-BE49-F238E27FC236}">
                <a16:creationId xmlns:a16="http://schemas.microsoft.com/office/drawing/2014/main" id="{F5ED219F-2398-65E1-4811-8F836CE0DF53}"/>
              </a:ext>
            </a:extLst>
          </p:cNvPr>
          <p:cNvSpPr>
            <a:spLocks noGrp="1"/>
          </p:cNvSpPr>
          <p:nvPr>
            <p:ph idx="1"/>
          </p:nvPr>
        </p:nvSpPr>
        <p:spPr>
          <a:xfrm>
            <a:off x="838200" y="2362200"/>
            <a:ext cx="7693025" cy="4019128"/>
          </a:xfrm>
        </p:spPr>
        <p:txBody>
          <a:bodyPr/>
          <a:lstStyle/>
          <a:p>
            <a:pPr algn="just"/>
            <a:r>
              <a:rPr lang="en-GB" dirty="0"/>
              <a:t>NATO expansion has not been a </a:t>
            </a:r>
            <a:r>
              <a:rPr lang="en-GB" i="1" dirty="0"/>
              <a:t>constant</a:t>
            </a:r>
            <a:r>
              <a:rPr lang="en-GB" dirty="0"/>
              <a:t> source of tension between Russia and the West, but a </a:t>
            </a:r>
            <a:r>
              <a:rPr lang="en-GB" i="1" dirty="0"/>
              <a:t>variable</a:t>
            </a:r>
            <a:r>
              <a:rPr lang="en-GB" dirty="0"/>
              <a:t> </a:t>
            </a:r>
          </a:p>
          <a:p>
            <a:pPr algn="just"/>
            <a:r>
              <a:rPr lang="en-GB" dirty="0"/>
              <a:t>the salience of the issue has risen and fallen not primarily because of the waves of NATO expansion, but due to waves of democratic expansion in Eurasia </a:t>
            </a:r>
          </a:p>
          <a:p>
            <a:pPr algn="just"/>
            <a:r>
              <a:rPr lang="en-GB" dirty="0"/>
              <a:t>Russian’s complaints about NATO spike after democratic breakthroughs</a:t>
            </a:r>
            <a:endParaRPr lang="en-SK" dirty="0"/>
          </a:p>
        </p:txBody>
      </p:sp>
    </p:spTree>
    <p:extLst>
      <p:ext uri="{BB962C8B-B14F-4D97-AF65-F5344CB8AC3E}">
        <p14:creationId xmlns:p14="http://schemas.microsoft.com/office/powerpoint/2010/main" val="2740271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A5C3F-AF7C-00CB-DFEF-FF8E80CF2762}"/>
              </a:ext>
            </a:extLst>
          </p:cNvPr>
          <p:cNvSpPr>
            <a:spLocks noGrp="1"/>
          </p:cNvSpPr>
          <p:nvPr>
            <p:ph type="title"/>
          </p:nvPr>
        </p:nvSpPr>
        <p:spPr/>
        <p:txBody>
          <a:bodyPr/>
          <a:lstStyle/>
          <a:p>
            <a:pPr algn="ctr"/>
            <a:r>
              <a:rPr lang="en-SK" dirty="0"/>
              <a:t>Russian Invasion of Ukraine</a:t>
            </a:r>
          </a:p>
        </p:txBody>
      </p:sp>
      <p:sp>
        <p:nvSpPr>
          <p:cNvPr id="3" name="Content Placeholder 2">
            <a:extLst>
              <a:ext uri="{FF2B5EF4-FFF2-40B4-BE49-F238E27FC236}">
                <a16:creationId xmlns:a16="http://schemas.microsoft.com/office/drawing/2014/main" id="{F70BF62A-971C-39B0-F171-928F0ADE685C}"/>
              </a:ext>
            </a:extLst>
          </p:cNvPr>
          <p:cNvSpPr>
            <a:spLocks noGrp="1"/>
          </p:cNvSpPr>
          <p:nvPr>
            <p:ph idx="1"/>
          </p:nvPr>
        </p:nvSpPr>
        <p:spPr>
          <a:xfrm>
            <a:off x="877887" y="2204864"/>
            <a:ext cx="7693025" cy="4392488"/>
          </a:xfrm>
        </p:spPr>
        <p:txBody>
          <a:bodyPr/>
          <a:lstStyle/>
          <a:p>
            <a:pPr algn="just"/>
            <a:r>
              <a:rPr lang="en-GB" sz="2500" dirty="0"/>
              <a:t>the core objective of Putin’s policy has been to establish an exclusive sphere of influence across the territory of the former Soviet Union</a:t>
            </a:r>
          </a:p>
          <a:p>
            <a:pPr algn="just"/>
            <a:r>
              <a:rPr lang="en-GB" sz="2500" dirty="0"/>
              <a:t>He believes his goals have been threatened by democratization episodes, e.g. Serbia in 2000, Georgia in 2003, Ukraine in 2004, the Arab Spring in 2011, Russia in 2011–12, and Ukraine in 2013–14</a:t>
            </a:r>
          </a:p>
          <a:p>
            <a:pPr algn="just"/>
            <a:r>
              <a:rPr lang="en-GB" sz="2500" dirty="0"/>
              <a:t>Putin has pivoted to more hostile policies toward the United States, and then invoked the NATO threat as justification for doing so</a:t>
            </a:r>
            <a:endParaRPr lang="en-SK" sz="2500" dirty="0"/>
          </a:p>
        </p:txBody>
      </p:sp>
    </p:spTree>
    <p:extLst>
      <p:ext uri="{BB962C8B-B14F-4D97-AF65-F5344CB8AC3E}">
        <p14:creationId xmlns:p14="http://schemas.microsoft.com/office/powerpoint/2010/main" val="1229774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60DEE-1441-CC42-B6A1-C6BD9E3E179D}"/>
              </a:ext>
            </a:extLst>
          </p:cNvPr>
          <p:cNvSpPr>
            <a:spLocks noGrp="1"/>
          </p:cNvSpPr>
          <p:nvPr>
            <p:ph type="title"/>
          </p:nvPr>
        </p:nvSpPr>
        <p:spPr/>
        <p:txBody>
          <a:bodyPr/>
          <a:lstStyle/>
          <a:p>
            <a:pPr algn="ctr"/>
            <a:r>
              <a:rPr lang="en-US"/>
              <a:t>The Baltic states</a:t>
            </a:r>
            <a:r>
              <a:rPr lang="en-SK"/>
              <a:t> </a:t>
            </a:r>
            <a:endParaRPr lang="en-US"/>
          </a:p>
        </p:txBody>
      </p:sp>
      <p:sp>
        <p:nvSpPr>
          <p:cNvPr id="3" name="Content Placeholder 2">
            <a:extLst>
              <a:ext uri="{FF2B5EF4-FFF2-40B4-BE49-F238E27FC236}">
                <a16:creationId xmlns:a16="http://schemas.microsoft.com/office/drawing/2014/main" id="{A713A058-D424-A548-86BE-A9462BE8A7EC}"/>
              </a:ext>
            </a:extLst>
          </p:cNvPr>
          <p:cNvSpPr>
            <a:spLocks noGrp="1"/>
          </p:cNvSpPr>
          <p:nvPr>
            <p:ph idx="1"/>
          </p:nvPr>
        </p:nvSpPr>
        <p:spPr>
          <a:xfrm>
            <a:off x="838200" y="2362200"/>
            <a:ext cx="7693025" cy="4163144"/>
          </a:xfrm>
        </p:spPr>
        <p:txBody>
          <a:bodyPr/>
          <a:lstStyle/>
          <a:p>
            <a:pPr algn="just"/>
            <a:r>
              <a:rPr lang="en-US" dirty="0"/>
              <a:t>Estonia, Latvia, Lithuania (in EU and NATO)</a:t>
            </a:r>
            <a:endParaRPr lang="en-SK" dirty="0"/>
          </a:p>
          <a:p>
            <a:pPr algn="just"/>
            <a:r>
              <a:rPr lang="en-GB" dirty="0"/>
              <a:t>part of the Russian Empire in the 18th century, independence between 1918 and 1940</a:t>
            </a:r>
          </a:p>
          <a:p>
            <a:pPr algn="just"/>
            <a:r>
              <a:rPr lang="en-GB" dirty="0"/>
              <a:t>the Molotov-Ribbentrop Pact, the states absorbed into the Soviet Union in 1940</a:t>
            </a:r>
          </a:p>
          <a:p>
            <a:pPr algn="just"/>
            <a:r>
              <a:rPr lang="en-GB" dirty="0"/>
              <a:t>a destruction of the old ruling classes</a:t>
            </a:r>
            <a:r>
              <a:rPr lang="en-SK" dirty="0"/>
              <a:t>, </a:t>
            </a:r>
            <a:r>
              <a:rPr lang="en-GB" dirty="0"/>
              <a:t>mass deportations, and the influx of Russian military and industrial settlers </a:t>
            </a:r>
            <a:endParaRPr lang="en-SK" dirty="0"/>
          </a:p>
        </p:txBody>
      </p:sp>
    </p:spTree>
    <p:extLst>
      <p:ext uri="{BB962C8B-B14F-4D97-AF65-F5344CB8AC3E}">
        <p14:creationId xmlns:p14="http://schemas.microsoft.com/office/powerpoint/2010/main" val="119218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26693-4A15-6A40-B98A-EB3F8AEF37FC}"/>
              </a:ext>
            </a:extLst>
          </p:cNvPr>
          <p:cNvSpPr>
            <a:spLocks noGrp="1"/>
          </p:cNvSpPr>
          <p:nvPr>
            <p:ph type="title"/>
          </p:nvPr>
        </p:nvSpPr>
        <p:spPr/>
        <p:txBody>
          <a:bodyPr/>
          <a:lstStyle/>
          <a:p>
            <a:pPr algn="ctr"/>
            <a:r>
              <a:rPr lang="en-US"/>
              <a:t>The Baltic states</a:t>
            </a:r>
            <a:r>
              <a:rPr lang="en-SK"/>
              <a:t> </a:t>
            </a:r>
            <a:endParaRPr lang="en-US"/>
          </a:p>
        </p:txBody>
      </p:sp>
      <p:sp>
        <p:nvSpPr>
          <p:cNvPr id="3" name="Content Placeholder 2">
            <a:extLst>
              <a:ext uri="{FF2B5EF4-FFF2-40B4-BE49-F238E27FC236}">
                <a16:creationId xmlns:a16="http://schemas.microsoft.com/office/drawing/2014/main" id="{B9EFB9A3-B1F3-644A-98A6-78A75E6F2604}"/>
              </a:ext>
            </a:extLst>
          </p:cNvPr>
          <p:cNvSpPr>
            <a:spLocks noGrp="1"/>
          </p:cNvSpPr>
          <p:nvPr>
            <p:ph idx="1"/>
          </p:nvPr>
        </p:nvSpPr>
        <p:spPr>
          <a:xfrm>
            <a:off x="762000" y="2276872"/>
            <a:ext cx="7693025" cy="4464496"/>
          </a:xfrm>
        </p:spPr>
        <p:txBody>
          <a:bodyPr/>
          <a:lstStyle/>
          <a:p>
            <a:pPr algn="just"/>
            <a:r>
              <a:rPr lang="en-GB"/>
              <a:t>Lithuania declare its independence in March 1990,</a:t>
            </a:r>
            <a:r>
              <a:rPr lang="en-SK"/>
              <a:t> </a:t>
            </a:r>
            <a:r>
              <a:rPr lang="en-GB"/>
              <a:t>followed by the other two republics</a:t>
            </a:r>
          </a:p>
          <a:p>
            <a:pPr algn="just"/>
            <a:r>
              <a:rPr lang="en-GB"/>
              <a:t>small proportion of Russians (and Poles), Lithuania declared that all permanently resident in the republic were granted automatic citizenship</a:t>
            </a:r>
            <a:r>
              <a:rPr lang="en-SK"/>
              <a:t> </a:t>
            </a:r>
          </a:p>
          <a:p>
            <a:pPr algn="just"/>
            <a:r>
              <a:rPr lang="en-GB"/>
              <a:t>In Estonia and Latvia, only those who could trace their ancestry to the inter- war independent republics gained automatic citizenship</a:t>
            </a:r>
            <a:endParaRPr lang="en-US"/>
          </a:p>
        </p:txBody>
      </p:sp>
    </p:spTree>
    <p:extLst>
      <p:ext uri="{BB962C8B-B14F-4D97-AF65-F5344CB8AC3E}">
        <p14:creationId xmlns:p14="http://schemas.microsoft.com/office/powerpoint/2010/main" val="2689181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FFD86-4A40-044B-AEEA-8734928749D7}"/>
              </a:ext>
            </a:extLst>
          </p:cNvPr>
          <p:cNvSpPr>
            <a:spLocks noGrp="1"/>
          </p:cNvSpPr>
          <p:nvPr>
            <p:ph type="title"/>
          </p:nvPr>
        </p:nvSpPr>
        <p:spPr/>
        <p:txBody>
          <a:bodyPr/>
          <a:lstStyle/>
          <a:p>
            <a:pPr algn="ctr"/>
            <a:r>
              <a:rPr lang="en-GB"/>
              <a:t>South-Eastern Europe</a:t>
            </a:r>
            <a:r>
              <a:rPr lang="en-SK"/>
              <a:t> </a:t>
            </a:r>
            <a:endParaRPr lang="en-US"/>
          </a:p>
        </p:txBody>
      </p:sp>
      <p:sp>
        <p:nvSpPr>
          <p:cNvPr id="3" name="Content Placeholder 2">
            <a:extLst>
              <a:ext uri="{FF2B5EF4-FFF2-40B4-BE49-F238E27FC236}">
                <a16:creationId xmlns:a16="http://schemas.microsoft.com/office/drawing/2014/main" id="{66009B99-7D3C-844A-A4C1-C57D30E8AF58}"/>
              </a:ext>
            </a:extLst>
          </p:cNvPr>
          <p:cNvSpPr>
            <a:spLocks noGrp="1"/>
          </p:cNvSpPr>
          <p:nvPr>
            <p:ph idx="1"/>
          </p:nvPr>
        </p:nvSpPr>
        <p:spPr/>
        <p:txBody>
          <a:bodyPr/>
          <a:lstStyle/>
          <a:p>
            <a:pPr algn="just"/>
            <a:r>
              <a:rPr lang="en-GB"/>
              <a:t>the region where Russia first came into confrontation with the west over the conflicts in Bosnia and Kosovo</a:t>
            </a:r>
            <a:r>
              <a:rPr lang="en-SK"/>
              <a:t> </a:t>
            </a:r>
          </a:p>
          <a:p>
            <a:pPr algn="just"/>
            <a:r>
              <a:rPr lang="en-GB"/>
              <a:t>NATO bombing of Serbia in 1999 and independence of Kosovo in 2008 </a:t>
            </a:r>
          </a:p>
          <a:p>
            <a:pPr algn="just"/>
            <a:r>
              <a:rPr lang="en-GB"/>
              <a:t>traditional allies Serbia &amp; Bulgaria, recently more strained with the latter </a:t>
            </a:r>
          </a:p>
          <a:p>
            <a:pPr algn="just"/>
            <a:r>
              <a:rPr lang="en-GB"/>
              <a:t>relations with Romania remain</a:t>
            </a:r>
            <a:r>
              <a:rPr lang="en-SK"/>
              <a:t> complicated</a:t>
            </a:r>
            <a:r>
              <a:rPr lang="en-GB"/>
              <a:t> </a:t>
            </a:r>
            <a:r>
              <a:rPr lang="en-SK"/>
              <a:t>  </a:t>
            </a:r>
            <a:endParaRPr lang="en-US"/>
          </a:p>
        </p:txBody>
      </p:sp>
    </p:spTree>
    <p:extLst>
      <p:ext uri="{BB962C8B-B14F-4D97-AF65-F5344CB8AC3E}">
        <p14:creationId xmlns:p14="http://schemas.microsoft.com/office/powerpoint/2010/main" val="249769852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2.8|1.4|79.8"/>
</p:tagLst>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Capsules</Template>
  <TotalTime>8016</TotalTime>
  <Words>1401</Words>
  <Application>Microsoft Macintosh PowerPoint</Application>
  <PresentationFormat>On-screen Show (4:3)</PresentationFormat>
  <Paragraphs>110</Paragraphs>
  <Slides>24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Times New Roman</vt:lpstr>
      <vt:lpstr>Wingdings</vt:lpstr>
      <vt:lpstr>Capsules</vt:lpstr>
      <vt:lpstr>Influences on East European Politics: Russia</vt:lpstr>
      <vt:lpstr>The state of relations between Russia and CEE</vt:lpstr>
      <vt:lpstr>The new Eastern Europe</vt:lpstr>
      <vt:lpstr>The new Eastern Europe</vt:lpstr>
      <vt:lpstr>Russian Invasion of Ukraine</vt:lpstr>
      <vt:lpstr>Russian Invasion of Ukraine</vt:lpstr>
      <vt:lpstr>The Baltic states </vt:lpstr>
      <vt:lpstr>The Baltic states </vt:lpstr>
      <vt:lpstr>South-Eastern Europe </vt:lpstr>
      <vt:lpstr>The Visegrád Countries</vt:lpstr>
      <vt:lpstr>Economic issues</vt:lpstr>
      <vt:lpstr>Competing Projects of Political and Economic Integration </vt:lpstr>
      <vt:lpstr>Competing Projects of Political and Economic Integration </vt:lpstr>
      <vt:lpstr>Security Issues</vt:lpstr>
      <vt:lpstr>Security Issues</vt:lpstr>
      <vt:lpstr>Security Issues</vt:lpstr>
      <vt:lpstr>Russian Regime under Putin</vt:lpstr>
      <vt:lpstr>Personalist autocracies</vt:lpstr>
      <vt:lpstr>Personalist autocracies</vt:lpstr>
      <vt:lpstr>Governing without Reliable Institutions</vt:lpstr>
      <vt:lpstr>Domestic trade-offs</vt:lpstr>
      <vt:lpstr>Foreign affairs trade-offs</vt:lpstr>
      <vt:lpstr>Foreign affairs trade-offs</vt:lpstr>
      <vt:lpstr>Sanctions and Repressions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Marek Rybář</dc:creator>
  <cp:lastModifiedBy>Marek Rybar</cp:lastModifiedBy>
  <cp:revision>203</cp:revision>
  <cp:lastPrinted>2015-05-07T11:09:51Z</cp:lastPrinted>
  <dcterms:created xsi:type="dcterms:W3CDTF">2005-06-20T08:50:09Z</dcterms:created>
  <dcterms:modified xsi:type="dcterms:W3CDTF">2024-12-12T10:51:33Z</dcterms:modified>
</cp:coreProperties>
</file>