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311" r:id="rId4"/>
    <p:sldId id="312" r:id="rId5"/>
    <p:sldId id="314" r:id="rId6"/>
    <p:sldId id="300" r:id="rId7"/>
    <p:sldId id="301" r:id="rId8"/>
    <p:sldId id="302" r:id="rId9"/>
    <p:sldId id="303" r:id="rId10"/>
    <p:sldId id="318" r:id="rId11"/>
    <p:sldId id="269" r:id="rId12"/>
    <p:sldId id="286" r:id="rId13"/>
    <p:sldId id="289" r:id="rId14"/>
    <p:sldId id="305" r:id="rId15"/>
    <p:sldId id="315" r:id="rId16"/>
    <p:sldId id="316" r:id="rId17"/>
    <p:sldId id="317" r:id="rId18"/>
    <p:sldId id="309" r:id="rId19"/>
    <p:sldId id="310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090F-03B0-EC47-A078-96D250793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BBACD-8479-084A-B9A5-9AE38D74F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F5DDD-8489-7043-B13C-20CC7E8C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74CA-889E-6E46-BCB5-2725765A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44711-AFA8-7446-91E5-C9F641E3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48B3-12B2-214C-9813-D3AD9CB4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6BCB6-065A-5240-AA47-632FAD944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EBD6F-5386-C149-A36C-84ACBDA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545E3-CFD1-D246-8980-ED424D9A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C06A0-9D2E-FB41-883B-C710AB85C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F04B9-E027-8341-A466-72A0281C7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0BF8E-6C0B-5D45-8500-9DDE2DF37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B2EB5-645E-2045-A432-6E23D9E2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867FC-757C-1E4F-A8D0-946FF9DB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793D-CDF3-474A-9725-5A183D28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2F96-DC04-2740-8964-69263D3D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23773-81D4-DF4C-8806-9F4392DC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8C82A-F676-9748-8CED-36A82605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648C-8F4D-B34B-AB7A-466C703C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992D-0EDA-3649-B133-9A8D4165C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4738-213B-8646-9124-BDC029DB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BC989-EB85-A145-AF0A-460C6B5DA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D74E3-9CF5-2E48-AC39-90F6CBD6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61086-5160-F145-B655-4603FEA5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695A-2EA4-B54F-9101-2E16134A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D84-15D8-E542-B123-1412ADC0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CECF-A09E-8F4D-8AAC-DBE0A0A71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84A23-846E-4444-AB20-68CC0E97B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DF0A3-B843-254C-A4A0-F7669D4F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E2730-D9EE-014F-B0AE-AF53F165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BC7EF-41B9-DA4B-A86B-F8E9C492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8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D608-58AA-DB4C-BAA0-8D5FA22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3735C-9F64-0242-8C41-F98CD907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7E7CC-95AF-5E4C-A466-644AE2DAD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FD3678-D7F4-9A4F-9582-82102EB3C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5E42D-587B-0E48-B6CB-359D384C7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9D428-742D-1744-9BA6-9EA846A7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EEFAA-9FCE-FC4E-B510-158B3FC7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51C5A-B05B-9840-87D6-1808457C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CEB0-3AA5-EF49-8A05-084F045E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151E0-B8BF-714C-840F-1B32EB47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2ED30B-E720-9F48-8F7E-6276CACB3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10079-85F0-C047-BBAE-56C193C0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3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4EDDF-970B-474B-9646-F38232C8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707A9-B40A-A04E-8C4D-E55BC0BD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B4107-2F3A-294C-8C06-D8FC6B2F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829A-BA25-B24A-B682-D2696D1ED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274A-5D38-E547-A579-B3453764D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B4A84-BBCA-B74D-8B1E-1DD8C3A4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11020-6EA0-504B-BCF8-5C3C3330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21D4B-5A68-1C49-B628-329065B2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796C9-E186-8447-8C08-C76A2C76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8A68-F222-BC4D-BD91-169EACE0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92245-08B1-FD46-906E-7E24C31FF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0510B-0D58-3C46-A068-5DD2F454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90120-26C8-B54C-B258-623F4B43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D1607-C841-F247-A0A5-19495F3E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43BE7-72E8-0345-AD91-036EB30C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4C9E3-1388-0640-8B2D-5872A5CB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DA3D3-9568-5447-A102-A214077E4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5B0ED-E3F3-4B4A-9076-9AB543F0F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A8350-44F1-AD48-8138-1F8F3D13DCC5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A6B99-E916-4F4D-ADD0-A6F8A648E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881ED-5167-1346-A667-FCC4FDC11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41B4-6F6F-454B-A55B-D21ED1722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993E-979D-FD4D-9C15-14D09ADCF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was Communism?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DB863-8C2B-CA4C-A270-87A861ABA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Post-Communist Politics</a:t>
            </a:r>
          </a:p>
          <a:p>
            <a:r>
              <a:rPr lang="en-US" sz="3200" b="1" dirty="0"/>
              <a:t>Autumn 2024</a:t>
            </a:r>
          </a:p>
          <a:p>
            <a:r>
              <a:rPr lang="en-US" sz="3200" b="1" dirty="0"/>
              <a:t>Doc. Marek </a:t>
            </a:r>
            <a:r>
              <a:rPr lang="en-US" sz="3200" b="1" dirty="0" err="1"/>
              <a:t>Rybář</a:t>
            </a:r>
            <a:r>
              <a:rPr lang="en-US" sz="3200" b="1" dirty="0"/>
              <a:t>, MA, PhD.</a:t>
            </a:r>
          </a:p>
        </p:txBody>
      </p:sp>
    </p:spTree>
    <p:extLst>
      <p:ext uri="{BB962C8B-B14F-4D97-AF65-F5344CB8AC3E}">
        <p14:creationId xmlns:p14="http://schemas.microsoft.com/office/powerpoint/2010/main" val="241825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A3AD-31D9-194F-9FD8-14FE88A1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Solidary 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BC7F-506C-EA44-8E20-A81BEBA038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n-US" dirty="0"/>
              <a:t>East Germany, Czechoslovakia (after 1968), Bulgaria</a:t>
            </a:r>
          </a:p>
          <a:p>
            <a:pPr algn="just"/>
            <a:r>
              <a:rPr lang="en-US" dirty="0"/>
              <a:t>large military expenditures</a:t>
            </a:r>
          </a:p>
          <a:p>
            <a:pPr algn="just"/>
            <a:r>
              <a:rPr lang="en-US" dirty="0"/>
              <a:t>weapon suppliers, extensive surveillance network organizations (Stasi, </a:t>
            </a:r>
            <a:r>
              <a:rPr lang="en-US" dirty="0" err="1"/>
              <a:t>StB</a:t>
            </a:r>
            <a:r>
              <a:rPr lang="en-US" dirty="0"/>
              <a:t>), foreign intelligence and subversive operations (assassinations)</a:t>
            </a:r>
          </a:p>
          <a:p>
            <a:pPr algn="just"/>
            <a:r>
              <a:rPr lang="en-US" dirty="0"/>
              <a:t>extremely dependent on the Soviet support</a:t>
            </a:r>
          </a:p>
        </p:txBody>
      </p:sp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995100F5-13F8-DD4C-B53C-0F27E4B7FE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4357" y="1690688"/>
            <a:ext cx="4071293" cy="2143392"/>
          </a:xfrm>
        </p:spPr>
      </p:pic>
      <p:pic>
        <p:nvPicPr>
          <p:cNvPr id="8" name="Picture 7" descr="A couple of men kissing&#10;&#10;Description automatically generated with medium confidence">
            <a:extLst>
              <a:ext uri="{FF2B5EF4-FFF2-40B4-BE49-F238E27FC236}">
                <a16:creationId xmlns:a16="http://schemas.microsoft.com/office/drawing/2014/main" id="{8DFFC78B-6F1F-2948-8E1E-E9B46B97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357" y="3827002"/>
            <a:ext cx="4071293" cy="228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03F3-1D9A-4D4D-A57E-9A235653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East </a:t>
            </a:r>
            <a:r>
              <a:rPr lang="sk-SK" b="1" dirty="0" err="1"/>
              <a:t>Germany</a:t>
            </a:r>
            <a:r>
              <a:rPr lang="sk-SK" b="1" dirty="0"/>
              <a:t> (GDR)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E1053-33AC-4146-A29C-9E1B20AE1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4538" cy="466725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born with a defect: not an established nation-state but a regime occupying a randomly selected territory</a:t>
            </a:r>
          </a:p>
          <a:p>
            <a:pPr algn="just"/>
            <a:r>
              <a:rPr lang="en-US" dirty="0"/>
              <a:t>hard-link Communism, any critique of the regime threatened the very existence of the state</a:t>
            </a:r>
          </a:p>
          <a:p>
            <a:pPr algn="just"/>
            <a:r>
              <a:rPr lang="en-US" dirty="0"/>
              <a:t>an attractive exit option for its population (fewer pressures in the process of adaptation)</a:t>
            </a:r>
          </a:p>
          <a:p>
            <a:pPr algn="just"/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7659205-1400-41CF-B00F-020AF7DE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969" y="2024184"/>
            <a:ext cx="3929936" cy="24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0B2E-498E-E94C-9824-0245E0D7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Czechoslovakia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3181E-F652-FD4A-9952-4B6014A15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only CEE country where the Communist Party enjoyed a strong popular support before the Communist takeover in 1948</a:t>
            </a:r>
          </a:p>
          <a:p>
            <a:pPr algn="just"/>
            <a:r>
              <a:rPr lang="en-US" dirty="0"/>
              <a:t>a brief period of Stalinism (1948-1955), meddling through (1955-63), regime liberalization (1963-1968), a frozen post-totalitarian system (Linz and </a:t>
            </a:r>
            <a:r>
              <a:rPr lang="en-US" dirty="0" err="1"/>
              <a:t>Stepan</a:t>
            </a:r>
            <a:r>
              <a:rPr lang="en-US" dirty="0"/>
              <a:t>, 1968-89)</a:t>
            </a:r>
          </a:p>
          <a:p>
            <a:pPr algn="just"/>
            <a:r>
              <a:rPr lang="en-US" dirty="0"/>
              <a:t>after the Soviet military invasion (1968), exit strategy of many political activists</a:t>
            </a:r>
          </a:p>
          <a:p>
            <a:pPr algn="just"/>
            <a:r>
              <a:rPr lang="en-US" dirty="0"/>
              <a:t>a rigid Communist Party – purges  (1/3)– absence of a moderate wing, lack of economic reformers before 1989</a:t>
            </a:r>
          </a:p>
          <a:p>
            <a:pPr algn="just"/>
            <a:r>
              <a:rPr lang="en-US" dirty="0"/>
              <a:t>imitation of perestroika, the Communist leadership perceived it as an existential threat</a:t>
            </a:r>
          </a:p>
        </p:txBody>
      </p:sp>
    </p:spTree>
    <p:extLst>
      <p:ext uri="{BB962C8B-B14F-4D97-AF65-F5344CB8AC3E}">
        <p14:creationId xmlns:p14="http://schemas.microsoft.com/office/powerpoint/2010/main" val="304402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C698-1842-274D-BC83-86CCD835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Bulgaria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42167-1B98-2149-A647-2ABDBB82B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in the post-WW2 setting, the Soviet leadership installed a communist government that quickly eliminated all non-communist political players</a:t>
            </a:r>
          </a:p>
          <a:p>
            <a:pPr algn="just"/>
            <a:r>
              <a:rPr lang="en-US" dirty="0"/>
              <a:t>non-communist politicians were discredited by their collaboration with Nazi Germany</a:t>
            </a:r>
          </a:p>
          <a:p>
            <a:pPr algn="just"/>
            <a:r>
              <a:rPr lang="en-US" dirty="0"/>
              <a:t>after a brief period of Stalinism, Todor Zhivkov took over the party leadership in 1956 and controlled it until 1989</a:t>
            </a:r>
          </a:p>
          <a:p>
            <a:pPr algn="just"/>
            <a:r>
              <a:rPr lang="en-US" dirty="0"/>
              <a:t>agrarian country, industrialization and urbanization brought by the Communists</a:t>
            </a:r>
          </a:p>
          <a:p>
            <a:pPr algn="just"/>
            <a:r>
              <a:rPr lang="en-US" dirty="0"/>
              <a:t>weak to non-existing opposition, independent initiatives emerged only in the late 1980s</a:t>
            </a:r>
          </a:p>
        </p:txBody>
      </p:sp>
    </p:spTree>
    <p:extLst>
      <p:ext uri="{BB962C8B-B14F-4D97-AF65-F5344CB8AC3E}">
        <p14:creationId xmlns:p14="http://schemas.microsoft.com/office/powerpoint/2010/main" val="422142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8CF4-8AEF-F349-8856-65208A34E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States simulating Soviet-bloc solidarity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0BD6F-6255-0B45-BA30-A02B617A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Poland, Hungary, Romania</a:t>
            </a:r>
          </a:p>
          <a:p>
            <a:r>
              <a:rPr lang="en-US" dirty="0"/>
              <a:t>simulating solidarity but following an independent political formula</a:t>
            </a:r>
          </a:p>
          <a:p>
            <a:r>
              <a:rPr lang="en-US" dirty="0"/>
              <a:t>internally different in the ways they combined political formula and strategies of modernization and economic growth</a:t>
            </a:r>
          </a:p>
          <a:p>
            <a:r>
              <a:rPr lang="en-US" dirty="0"/>
              <a:t>some pre-WW2 modernization in Poland and Hungary, very little in Romania </a:t>
            </a:r>
          </a:p>
          <a:p>
            <a:r>
              <a:rPr lang="en-US" dirty="0"/>
              <a:t>communist parties installed by the Soviet union in POL and HUN enjoyed little popular support; little meaningful political pluralism in ROM – Soviets helped an early installation of Communist-controlled government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4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9BBBB-1405-9D40-8EE7-453C51E5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Poland</a:t>
            </a:r>
            <a:endParaRPr lang="en-US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835F-EC9A-9C40-993A-204247AE8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2" y="2071316"/>
            <a:ext cx="7385645" cy="45115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Linz and Stepan argue that communism in Poland never reached the fully totalitarian character, because in 1947-1989 there were</a:t>
            </a:r>
          </a:p>
          <a:p>
            <a:r>
              <a:rPr lang="en-US" sz="2200" dirty="0"/>
              <a:t>1. limited societal pluralism (Catholic church, a 10-million strong and united opposition unions)</a:t>
            </a:r>
          </a:p>
          <a:p>
            <a:r>
              <a:rPr lang="en-US" sz="2200" dirty="0"/>
              <a:t>2. strong agricultural sector that was never nationalized</a:t>
            </a:r>
          </a:p>
          <a:p>
            <a:r>
              <a:rPr lang="en-US" sz="2200" dirty="0"/>
              <a:t>3. frequent and highly significant changes to the party leadership</a:t>
            </a:r>
          </a:p>
          <a:p>
            <a:r>
              <a:rPr lang="en-US" sz="2200" dirty="0"/>
              <a:t>1980 – a de facto military coup led by General </a:t>
            </a:r>
            <a:r>
              <a:rPr lang="en-US" sz="2200" dirty="0" err="1"/>
              <a:t>Jaruzelski</a:t>
            </a:r>
            <a:r>
              <a:rPr lang="en-US" sz="2200" dirty="0"/>
              <a:t> (who simultaneously occupied the Communist Party leadership)</a:t>
            </a:r>
          </a:p>
          <a:p>
            <a:r>
              <a:rPr lang="en-US" sz="2200" dirty="0"/>
              <a:t>suppression of the opposition that remained strong underground, later attempts to negotiate a power-sharing arrangement</a:t>
            </a:r>
          </a:p>
        </p:txBody>
      </p:sp>
      <p:pic>
        <p:nvPicPr>
          <p:cNvPr id="6" name="Content Placeholder 5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D60F00DF-F94A-DA49-AC8A-CDD1D89A0E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229" r="26896"/>
          <a:stretch/>
        </p:blipFill>
        <p:spPr>
          <a:xfrm>
            <a:off x="8129588" y="2093976"/>
            <a:ext cx="3643302" cy="42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DA60CF-CBAA-4AC9-A045-549D64CD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8C19D-DBF4-8D40-9694-689FF1D6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6422849" cy="1142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Hungary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1B1DC-561F-044F-A184-CA49916AF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1771650"/>
            <a:ext cx="6422848" cy="474489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Communist assumed power in 1947 after a series of electoral manipulations and interventions by the Soviet Army/leadership</a:t>
            </a:r>
          </a:p>
          <a:p>
            <a:r>
              <a:rPr lang="en-US" sz="2400" dirty="0"/>
              <a:t>after a brief period of Stalinism, reformist leadership of </a:t>
            </a:r>
            <a:r>
              <a:rPr lang="en-US" sz="2400" b="1" dirty="0" err="1"/>
              <a:t>Imre</a:t>
            </a:r>
            <a:r>
              <a:rPr lang="en-US" sz="2400" b="1" dirty="0"/>
              <a:t> Nagy </a:t>
            </a:r>
            <a:r>
              <a:rPr lang="en-US" sz="2400" dirty="0"/>
              <a:t>attempted to establish a coalition government and to leave the Soviet Bloc – the 1956 Soviet military intervention</a:t>
            </a:r>
          </a:p>
          <a:p>
            <a:r>
              <a:rPr lang="en-US" sz="2400" dirty="0"/>
              <a:t>the Communist Party was reconstructed, a policy of limited economic interactions with the West was pursued , some economic reforms and legalization of private property (semi-market economy)</a:t>
            </a:r>
          </a:p>
          <a:p>
            <a:r>
              <a:rPr lang="en-US" sz="2400" dirty="0"/>
              <a:t>“Whoever Is Not Against Us Is for Us” </a:t>
            </a:r>
          </a:p>
          <a:p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BFD010EB-DFF0-DD4C-8508-3D87624A2E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091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5729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2B31-B431-304D-917C-118966F1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Romania</a:t>
            </a:r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CE2CB-D6C6-4142-9E92-C8F8F640B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n-US" sz="2400" dirty="0"/>
              <a:t>Romanian communism is linked with the person of N. Ceausescu, its leading representative between 1965 and 1989</a:t>
            </a:r>
          </a:p>
          <a:p>
            <a:pPr algn="just"/>
            <a:r>
              <a:rPr lang="en-US" sz="2400" dirty="0"/>
              <a:t>originally selected as a representative of a collective (anti-Stalinist) leadership, Ceausescu quickly came to fully dominate the party and security apparatus</a:t>
            </a:r>
          </a:p>
          <a:p>
            <a:pPr algn="just"/>
            <a:r>
              <a:rPr lang="en-US" sz="2400" dirty="0"/>
              <a:t>through combination of personalism and nationalism, Ceausescu built a “</a:t>
            </a:r>
            <a:r>
              <a:rPr lang="en-US" sz="2400" dirty="0" err="1"/>
              <a:t>sultanistic</a:t>
            </a:r>
            <a:r>
              <a:rPr lang="en-US" sz="2400" dirty="0"/>
              <a:t> regime”: cult of personality, fear, greed, key positions of members of his family</a:t>
            </a:r>
          </a:p>
          <a:p>
            <a:pPr algn="just"/>
            <a:r>
              <a:rPr lang="en-US" sz="2400" dirty="0"/>
              <a:t>a degree of independence in foreign policy (the only core country not to take part in the 1968 invasion to Czechoslovakia)</a:t>
            </a:r>
          </a:p>
          <a:p>
            <a:endParaRPr lang="en-US" sz="2000" dirty="0"/>
          </a:p>
        </p:txBody>
      </p:sp>
      <p:pic>
        <p:nvPicPr>
          <p:cNvPr id="6" name="Content Placeholder 5" descr="Two people in a car&#10;&#10;Description automatically generated with low confidence">
            <a:extLst>
              <a:ext uri="{FF2B5EF4-FFF2-40B4-BE49-F238E27FC236}">
                <a16:creationId xmlns:a16="http://schemas.microsoft.com/office/drawing/2014/main" id="{736FDC61-4A47-3A48-AABD-038D0812AF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266" r="1885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1CC8F-EE2B-1742-9466-079B3747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sz="3700" b="1"/>
              <a:t>States rejecting the idea </a:t>
            </a:r>
            <a:br>
              <a:rPr lang="en-US" sz="3700" b="1"/>
            </a:br>
            <a:r>
              <a:rPr lang="en-US" sz="3700" b="1"/>
              <a:t>of a Soviet Bloc solidarity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AB89-445D-9B49-8CB9-D8702AED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825625"/>
            <a:ext cx="6129338" cy="4351338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Yugoslavia and Albania</a:t>
            </a:r>
          </a:p>
          <a:p>
            <a:pPr algn="just"/>
            <a:r>
              <a:rPr lang="en-US" sz="2000" dirty="0"/>
              <a:t>built around the leaders who enjoyed the status of key personalities (Josip Tito and </a:t>
            </a:r>
            <a:r>
              <a:rPr lang="en-US" sz="2000" dirty="0" err="1"/>
              <a:t>Enver</a:t>
            </a:r>
            <a:r>
              <a:rPr lang="en-US" sz="2000" dirty="0"/>
              <a:t> Hoxha)</a:t>
            </a:r>
          </a:p>
          <a:p>
            <a:pPr algn="just"/>
            <a:r>
              <a:rPr lang="en-US" sz="2000" dirty="0"/>
              <a:t>home-grown communisms, independence from Moscow</a:t>
            </a:r>
          </a:p>
          <a:p>
            <a:pPr algn="just"/>
            <a:r>
              <a:rPr lang="en-US" sz="2000" b="1" dirty="0"/>
              <a:t>Albania</a:t>
            </a:r>
            <a:r>
              <a:rPr lang="en-US" sz="2000" dirty="0"/>
              <a:t>: the persistence of fully fledged totalitarian institutions, adherence to permanent purges, links with China and subsequent international isolation; death of Hoxha in 1985, one-party state until 1991</a:t>
            </a:r>
          </a:p>
          <a:p>
            <a:pPr algn="just"/>
            <a:r>
              <a:rPr lang="en-US" sz="2000" b="1" dirty="0"/>
              <a:t>Yugoslavia</a:t>
            </a:r>
            <a:r>
              <a:rPr lang="en-US" sz="2000" dirty="0"/>
              <a:t>: a strategy of non-alignment, outside Soviet-controlled military and economic structures, an independent way to communism, a combination of central planning and private property/market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2816FBF-BAF5-E546-B872-267D4ADCC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8" r="-2" b="594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EB4DA321-8EAD-A249-BC70-A3CA65CDF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28" r="2" b="26778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5150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8195-8597-5E43-83DF-F07C5499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129E-0AAD-EE41-A049-5DF548488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number of important differences among the communist regimes of Central and Eastern Europe</a:t>
            </a:r>
          </a:p>
          <a:p>
            <a:pPr algn="just"/>
            <a:r>
              <a:rPr lang="en-US" dirty="0"/>
              <a:t>sharing common political ends</a:t>
            </a:r>
          </a:p>
          <a:p>
            <a:pPr algn="just"/>
            <a:r>
              <a:rPr lang="en-US" dirty="0"/>
              <a:t>pursuing them via divergent operational principles</a:t>
            </a:r>
          </a:p>
          <a:p>
            <a:pPr algn="just"/>
            <a:r>
              <a:rPr lang="en-US" dirty="0"/>
              <a:t>all CEE countries and their communist regimes evolved against the backdrop of political changes in the Soviet Union</a:t>
            </a:r>
          </a:p>
          <a:p>
            <a:pPr algn="just"/>
            <a:r>
              <a:rPr lang="en-US" dirty="0"/>
              <a:t>both the death of Stalin in 1953 and a decision not to intervene by Gorbachev in 1989 acted like catalysts of divergence </a:t>
            </a:r>
          </a:p>
        </p:txBody>
      </p:sp>
    </p:spTree>
    <p:extLst>
      <p:ext uri="{BB962C8B-B14F-4D97-AF65-F5344CB8AC3E}">
        <p14:creationId xmlns:p14="http://schemas.microsoft.com/office/powerpoint/2010/main" val="208439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2A36-0147-814C-814C-DAC45DE9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Communism: Diversity in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7CD6-3A1A-F440-95E6-F311C8B8C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countries of Eastern Europe and the Soviet Union differed from one another in many significant respects, for example:</a:t>
            </a:r>
          </a:p>
          <a:p>
            <a:pPr algn="just"/>
            <a:r>
              <a:rPr lang="en-US" dirty="0"/>
              <a:t>in the intensity, span, and effectiveness of central control, </a:t>
            </a:r>
          </a:p>
          <a:p>
            <a:pPr algn="just"/>
            <a:r>
              <a:rPr lang="en-US" dirty="0"/>
              <a:t>in the extent of popular support</a:t>
            </a:r>
            <a:r>
              <a:rPr lang="en-US" dirty="0">
                <a:effectLst/>
              </a:rPr>
              <a:t> (pre-</a:t>
            </a:r>
            <a:r>
              <a:rPr lang="en-US" dirty="0"/>
              <a:t>WW2 differences mattered)</a:t>
            </a:r>
            <a:r>
              <a:rPr lang="en-US" dirty="0">
                <a:effectLst/>
              </a:rPr>
              <a:t> </a:t>
            </a:r>
          </a:p>
          <a:p>
            <a:pPr algn="just"/>
            <a:r>
              <a:rPr lang="en-US" dirty="0"/>
              <a:t>in the degree and timing of efforts at reform</a:t>
            </a:r>
          </a:p>
          <a:p>
            <a:pPr algn="just"/>
            <a:r>
              <a:rPr lang="en-US" dirty="0"/>
              <a:t>how to understand the communist regimes in their diversity?</a:t>
            </a:r>
          </a:p>
          <a:p>
            <a:pPr algn="just"/>
            <a:r>
              <a:rPr lang="en-US" dirty="0"/>
              <a:t>a combination of ultimate </a:t>
            </a:r>
            <a:r>
              <a:rPr lang="en-US" b="1" dirty="0"/>
              <a:t>ends</a:t>
            </a:r>
            <a:r>
              <a:rPr lang="en-US" dirty="0"/>
              <a:t> and </a:t>
            </a:r>
            <a:r>
              <a:rPr lang="en-US" b="1" dirty="0"/>
              <a:t>operational</a:t>
            </a:r>
            <a:r>
              <a:rPr lang="en-US" dirty="0"/>
              <a:t> principles</a:t>
            </a:r>
            <a:r>
              <a:rPr lang="en-US" dirty="0">
                <a:effectLst/>
              </a:rPr>
              <a:t> </a:t>
            </a:r>
          </a:p>
          <a:p>
            <a:pPr algn="just"/>
            <a:r>
              <a:rPr lang="en-US" dirty="0"/>
              <a:t>the resemblances among communist countries were more important than their differences</a:t>
            </a:r>
          </a:p>
        </p:txBody>
      </p:sp>
    </p:spTree>
    <p:extLst>
      <p:ext uri="{BB962C8B-B14F-4D97-AF65-F5344CB8AC3E}">
        <p14:creationId xmlns:p14="http://schemas.microsoft.com/office/powerpoint/2010/main" val="413156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CBBB-BA07-D04B-BBEC-76AE0C21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Soviet Union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67C76F-A14D-254F-B62E-83014AEAA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had undergone several phases of communist development:</a:t>
            </a:r>
            <a:endParaRPr lang="en-US" sz="2000" dirty="0"/>
          </a:p>
          <a:p>
            <a:r>
              <a:rPr lang="en-US" sz="2400" dirty="0"/>
              <a:t>the Leninist period</a:t>
            </a:r>
          </a:p>
          <a:p>
            <a:r>
              <a:rPr lang="en-US" sz="2400" dirty="0"/>
              <a:t>Stalinism</a:t>
            </a:r>
          </a:p>
          <a:p>
            <a:r>
              <a:rPr lang="en-US" sz="2400" dirty="0"/>
              <a:t>The Post-Stalin Period </a:t>
            </a:r>
          </a:p>
          <a:p>
            <a:r>
              <a:rPr lang="en-US" sz="2400" dirty="0"/>
              <a:t>Gorbachev - Exit from Communism (1985-1989)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C84DFA22-CC82-AD4B-86A9-0E353E15E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1027169"/>
            <a:ext cx="6019331" cy="480041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992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7BD0-6F06-A844-A641-A9FF6153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Leninist State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3A5A-2C4B-9A4D-A726-AF0211A9E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n-US" sz="2000" dirty="0"/>
              <a:t>for the first time in modern history a movement of the radical left claimed to have the key to absolute wisdom in overriding the principles of popular government</a:t>
            </a:r>
          </a:p>
          <a:p>
            <a:pPr algn="just"/>
            <a:r>
              <a:rPr lang="en-US" sz="2000" dirty="0"/>
              <a:t>it was not a conventional authoritarianism or traditional autocracy known from history - this authoritarianism was that of a </a:t>
            </a:r>
            <a:r>
              <a:rPr lang="en-US" sz="2000" b="1" dirty="0"/>
              <a:t>revolutionary state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6C2D1A22-2DF7-1F48-A79C-A21744C582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08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7968-ACFE-0B43-9242-C0974FCF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Stalinism (from Lenin to Stalin)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4A23A-F572-FC43-82FA-CD07F4B7A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40081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/>
              <a:t>Secret Police - enormous power</a:t>
            </a:r>
          </a:p>
          <a:p>
            <a:r>
              <a:rPr lang="en-US" sz="1800" dirty="0"/>
              <a:t>Terror, torture supported by law</a:t>
            </a:r>
          </a:p>
          <a:p>
            <a:r>
              <a:rPr lang="en-US" sz="1800" dirty="0"/>
              <a:t>A network of informers</a:t>
            </a:r>
          </a:p>
          <a:p>
            <a:r>
              <a:rPr lang="en-US" sz="1800" dirty="0"/>
              <a:t>Internal and external espionage</a:t>
            </a:r>
          </a:p>
          <a:p>
            <a:r>
              <a:rPr lang="en-US" sz="1800" dirty="0"/>
              <a:t>Prison system including the Gulag</a:t>
            </a:r>
          </a:p>
          <a:p>
            <a:r>
              <a:rPr lang="en-US" sz="1800" dirty="0"/>
              <a:t>Trade Unions Destroyed </a:t>
            </a:r>
          </a:p>
          <a:p>
            <a:r>
              <a:rPr lang="en-US" sz="1800" dirty="0"/>
              <a:t>No alternative voices other than the Party were allowed</a:t>
            </a:r>
          </a:p>
          <a:p>
            <a:r>
              <a:rPr lang="en-US" sz="1800" dirty="0"/>
              <a:t>the state penetrated society, and  eliminated all autonomous organizations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standing in front of a crowd of people&#10;&#10;Description automatically generated with low confidence">
            <a:extLst>
              <a:ext uri="{FF2B5EF4-FFF2-40B4-BE49-F238E27FC236}">
                <a16:creationId xmlns:a16="http://schemas.microsoft.com/office/drawing/2014/main" id="{CDD66733-613F-4B44-84B6-59FBFFE2B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5862" y="1741964"/>
            <a:ext cx="6019331" cy="3370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612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974C-7F33-374D-AB95-FF2046E0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Stalinism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9A76F-00BA-4645-BD68-097DE510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/>
              <a:t>Stalin conducted a policy of purges </a:t>
            </a:r>
          </a:p>
          <a:p>
            <a:pPr algn="just"/>
            <a:r>
              <a:rPr lang="en-GB" dirty="0"/>
              <a:t>Millions were arrested, executed or sent to labour camps. </a:t>
            </a:r>
          </a:p>
          <a:p>
            <a:pPr algn="just"/>
            <a:r>
              <a:rPr lang="en-GB" dirty="0"/>
              <a:t>Stalin purged 90% of the army’s top officers, every admiral in the navy, 1 million Communist Party members, some 20 million ordinary Russians </a:t>
            </a:r>
          </a:p>
          <a:p>
            <a:pPr algn="just"/>
            <a:r>
              <a:rPr lang="en-US" dirty="0"/>
              <a:t>in the 1930s and thereafter the victims would be counted in the millions</a:t>
            </a:r>
            <a:endParaRPr lang="en-GB" dirty="0"/>
          </a:p>
          <a:p>
            <a:pPr algn="just"/>
            <a:r>
              <a:rPr lang="en-GB" dirty="0"/>
              <a:t>a cult of personality: Propaganda was used to make people aware of the part Stalin was playing in every aspect of life – work, home and leisure</a:t>
            </a:r>
          </a:p>
        </p:txBody>
      </p:sp>
    </p:spTree>
    <p:extLst>
      <p:ext uri="{BB962C8B-B14F-4D97-AF65-F5344CB8AC3E}">
        <p14:creationId xmlns:p14="http://schemas.microsoft.com/office/powerpoint/2010/main" val="13522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5633-B0B6-0847-9DCC-1ADCFE34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/>
              <a:t>The</a:t>
            </a:r>
            <a:r>
              <a:rPr lang="sk-SK" b="1" dirty="0"/>
              <a:t> Post-Stalin </a:t>
            </a:r>
            <a:r>
              <a:rPr lang="sk-SK" b="1" dirty="0" err="1"/>
              <a:t>Period</a:t>
            </a:r>
            <a:r>
              <a:rPr lang="sk-SK" b="1" dirty="0"/>
              <a:t> (1953-1985)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5439-346B-084F-AA22-A5ABB485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participation in politics remained devoid of meaningful institutional forms</a:t>
            </a:r>
          </a:p>
          <a:p>
            <a:pPr algn="just"/>
            <a:r>
              <a:rPr lang="en-US" dirty="0"/>
              <a:t>popular inputs into policy-making were filtered through the top echelons of a leadership whose members were selected by cooptation from above</a:t>
            </a:r>
          </a:p>
          <a:p>
            <a:pPr algn="just"/>
            <a:r>
              <a:rPr lang="en-US" dirty="0"/>
              <a:t>the top priority of public policy was to supply the military with the necessary resources</a:t>
            </a:r>
          </a:p>
          <a:p>
            <a:pPr algn="just"/>
            <a:r>
              <a:rPr lang="en-US" dirty="0"/>
              <a:t>a shift away from Europe as an immediate target and towards the Third World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5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DEB9-15BD-5F48-8BCA-E8243D18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err="1"/>
              <a:t>Gorbachev</a:t>
            </a:r>
            <a:r>
              <a:rPr lang="sk-SK" b="1" dirty="0"/>
              <a:t> - </a:t>
            </a:r>
            <a:r>
              <a:rPr lang="sk-SK" b="1" dirty="0" err="1"/>
              <a:t>Exit</a:t>
            </a:r>
            <a:r>
              <a:rPr lang="sk-SK" b="1" dirty="0"/>
              <a:t> </a:t>
            </a:r>
            <a:r>
              <a:rPr lang="sk-SK" b="1" dirty="0" err="1"/>
              <a:t>from</a:t>
            </a:r>
            <a:r>
              <a:rPr lang="sk-SK" b="1" dirty="0"/>
              <a:t> </a:t>
            </a:r>
            <a:r>
              <a:rPr lang="sk-SK" b="1" dirty="0" err="1"/>
              <a:t>Communism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b="1" dirty="0"/>
              <a:t>(1985-1989)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E37F9-1C7A-6B4F-AE5D-297EB59A7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the Soviet and the East European economies continued to lag behind the West</a:t>
            </a:r>
          </a:p>
          <a:p>
            <a:pPr algn="just"/>
            <a:r>
              <a:rPr lang="en-US" dirty="0"/>
              <a:t>Soviet military spending in this period is estimated to have been 20-25 per cent of Soviet GNP - unsustainable levels </a:t>
            </a:r>
          </a:p>
          <a:p>
            <a:pPr algn="just"/>
            <a:r>
              <a:rPr lang="en-US" dirty="0"/>
              <a:t>attempted reforms: perestroika and glasnost</a:t>
            </a:r>
          </a:p>
          <a:p>
            <a:pPr algn="just"/>
            <a:r>
              <a:rPr lang="en-US" dirty="0"/>
              <a:t>a goal of softer authoritarianism, to reassure the West while maintaining capability to  accomplish the task of dismantling a militarized economic regime</a:t>
            </a:r>
          </a:p>
          <a:p>
            <a:pPr algn="just"/>
            <a:r>
              <a:rPr lang="en-US" dirty="0"/>
              <a:t>permit a freer flow of information without full accountability in times of anticipated stress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9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E159-BB11-6C4B-A7DB-4A52F17E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Countries of Central and Eastern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A9F4B-FCCF-5642-8B39-40305AE8E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in the Stalin period their political formula and institutions closely followed the Soviet model</a:t>
            </a:r>
          </a:p>
          <a:p>
            <a:pPr algn="just"/>
            <a:r>
              <a:rPr lang="en-US" dirty="0"/>
              <a:t>there were apparent differences in the extent to which this model was accepted, tolerated, or rejected by the populations of different states</a:t>
            </a:r>
          </a:p>
          <a:p>
            <a:pPr algn="just"/>
            <a:r>
              <a:rPr lang="en-US" dirty="0"/>
              <a:t>after Stalin's death,  the once uniformly obedient states could be grouped into three distinct categories (Janos 1996): </a:t>
            </a:r>
          </a:p>
          <a:p>
            <a:pPr algn="just"/>
            <a:r>
              <a:rPr lang="en-US" dirty="0"/>
              <a:t>solidary states</a:t>
            </a:r>
            <a:r>
              <a:rPr lang="en-US" dirty="0">
                <a:effectLst/>
              </a:rPr>
              <a:t> (Czechoslovakia, East Germany, Bulgaria)</a:t>
            </a:r>
          </a:p>
          <a:p>
            <a:pPr algn="just"/>
            <a:r>
              <a:rPr lang="en-US" dirty="0"/>
              <a:t>states simulating Soviet-bloc solidarity (Hungary, Poland, Romania)</a:t>
            </a:r>
          </a:p>
          <a:p>
            <a:pPr algn="just"/>
            <a:r>
              <a:rPr lang="en-US" dirty="0"/>
              <a:t>states following an independent course (Albania and Yugoslavia)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2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1351</Words>
  <Application>Microsoft Macintosh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What was Communism?</vt:lpstr>
      <vt:lpstr>Communism: Diversity in unity</vt:lpstr>
      <vt:lpstr>The Soviet Union</vt:lpstr>
      <vt:lpstr>The Leninist State</vt:lpstr>
      <vt:lpstr>Stalinism (from Lenin to Stalin)</vt:lpstr>
      <vt:lpstr>Stalinism</vt:lpstr>
      <vt:lpstr>The Post-Stalin Period (1953-1985)</vt:lpstr>
      <vt:lpstr>Gorbachev - Exit from Communism  (1985-1989)</vt:lpstr>
      <vt:lpstr>Countries of Central and Eastern Europe</vt:lpstr>
      <vt:lpstr>Solidary States</vt:lpstr>
      <vt:lpstr>East Germany (GDR)</vt:lpstr>
      <vt:lpstr>Czechoslovakia</vt:lpstr>
      <vt:lpstr>Bulgaria</vt:lpstr>
      <vt:lpstr>States simulating Soviet-bloc solidarity</vt:lpstr>
      <vt:lpstr>Poland</vt:lpstr>
      <vt:lpstr>Hungary</vt:lpstr>
      <vt:lpstr>Romania</vt:lpstr>
      <vt:lpstr>States rejecting the idea  of a Soviet Bloc solidarity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Communism?</dc:title>
  <dc:creator>Marek Rybar</dc:creator>
  <cp:lastModifiedBy>Marek Rybar</cp:lastModifiedBy>
  <cp:revision>65</cp:revision>
  <dcterms:created xsi:type="dcterms:W3CDTF">2021-03-10T10:27:13Z</dcterms:created>
  <dcterms:modified xsi:type="dcterms:W3CDTF">2024-10-17T09:43:43Z</dcterms:modified>
</cp:coreProperties>
</file>