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56" r:id="rId2"/>
    <p:sldId id="362" r:id="rId3"/>
    <p:sldId id="331" r:id="rId4"/>
    <p:sldId id="273" r:id="rId5"/>
    <p:sldId id="333" r:id="rId6"/>
    <p:sldId id="278" r:id="rId7"/>
    <p:sldId id="277" r:id="rId8"/>
    <p:sldId id="332" r:id="rId9"/>
    <p:sldId id="334" r:id="rId10"/>
    <p:sldId id="335" r:id="rId11"/>
    <p:sldId id="360" r:id="rId12"/>
    <p:sldId id="281" r:id="rId13"/>
    <p:sldId id="337" r:id="rId14"/>
    <p:sldId id="336" r:id="rId15"/>
    <p:sldId id="312" r:id="rId16"/>
    <p:sldId id="338" r:id="rId17"/>
    <p:sldId id="339" r:id="rId18"/>
    <p:sldId id="283" r:id="rId19"/>
    <p:sldId id="340" r:id="rId20"/>
    <p:sldId id="341" r:id="rId21"/>
    <p:sldId id="286" r:id="rId22"/>
    <p:sldId id="363" r:id="rId23"/>
    <p:sldId id="342" r:id="rId24"/>
    <p:sldId id="343" r:id="rId25"/>
    <p:sldId id="345" r:id="rId26"/>
    <p:sldId id="344" r:id="rId27"/>
    <p:sldId id="288" r:id="rId28"/>
    <p:sldId id="316" r:id="rId29"/>
    <p:sldId id="317" r:id="rId30"/>
    <p:sldId id="318" r:id="rId31"/>
    <p:sldId id="346" r:id="rId32"/>
    <p:sldId id="311" r:id="rId33"/>
    <p:sldId id="314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21" r:id="rId43"/>
    <p:sldId id="325" r:id="rId44"/>
    <p:sldId id="355" r:id="rId45"/>
    <p:sldId id="356" r:id="rId46"/>
    <p:sldId id="357" r:id="rId47"/>
    <p:sldId id="359" r:id="rId48"/>
    <p:sldId id="358" r:id="rId49"/>
    <p:sldId id="361" r:id="rId50"/>
    <p:sldId id="310" r:id="rId51"/>
    <p:sldId id="27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 autoAdjust="0"/>
    <p:restoredTop sz="82877" autoAdjust="0"/>
  </p:normalViewPr>
  <p:slideViewPr>
    <p:cSldViewPr snapToGrid="0">
      <p:cViewPr varScale="1">
        <p:scale>
          <a:sx n="104" d="100"/>
          <a:sy n="104" d="100"/>
        </p:scale>
        <p:origin x="2288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40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352E5-554E-4266-2D95-8A9728C4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B3CE2F6-1D0D-3F79-178B-469C25BDC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36CA313-7C1C-EFE1-0913-637E20569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ABB7274-BB14-7DDD-3E54-FD87BEE61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538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FA3DD-ABC0-FC32-22B2-6B719A315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405DD59-7D00-22EB-DFB7-2E09A8B77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6E2C947-921C-D2A3-1A92-4647FF5CB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0BAFEF9-ED74-22D8-35D7-F5800062E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76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1B842-B3FF-EFB2-19D6-39A25DEF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F21233B-74A5-D0F4-47BC-90E16A04B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D7E7C7F-ED54-B884-7972-F1A73AEAA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41CC821-47DC-E727-57EC-F3FC30042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23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44B14-3328-C8B5-8D89-6EDF351C9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39FEB0F-2341-1DEC-A64E-DB801A804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1EAD4E6-B90C-A97F-4629-4BAE6EA28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88716E3-C2D4-785A-E42F-0A71A767A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481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415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9E8F-6055-A872-988F-77F4EDF18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F77DCE1-5D82-9080-17B3-AA450A208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09ECD09-4060-C9F2-7FD6-A94FBEE6E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788503E-1CE9-041A-625D-2C9FD8C1D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702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0707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45B89-2BC1-C22F-4859-4B9A90DA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CF7BD17-A4BB-B7FF-3BCE-E1E0F44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25BA5FA-3770-6808-AFCF-5D46642E0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E1E1B88-9D49-7B2D-FDC9-3F701E407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6701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DFD93-E4C4-9EEE-7720-E838D161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E4AD67B-7E2E-6B68-28BB-B24303650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CBEB2F4-A4C4-79D8-7D62-039ABE8E3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D545B41-7AAB-024A-A77F-402A0534F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5280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CD493-065A-4793-F5D9-FB0CAAE1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888F3F1-BC69-31E2-33D6-1832AF4D4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4DBBE9D-C87F-25D6-EDBA-F95FB9E79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CB8FEEF-A3CA-F5F7-7966-B9611BB97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742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Definition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: Voter turnout refers to the percentage of eligible voters who cast a ballot in an election. It is a crucial measure of political participation and democratic engagement.</a:t>
            </a:r>
            <a:endParaRPr lang="en-GB" noProof="0" dirty="0"/>
          </a:p>
          <a:p>
            <a:r>
              <a:rPr lang="en-GB" noProof="0" dirty="0"/>
              <a:t>+ variation in different countries -&gt; </a:t>
            </a:r>
          </a:p>
          <a:p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Global Variations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Australia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 Implements compulsory voting, resulting in turnout rates around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90%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 in federal elections.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United States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 Voter turnout for presidential elections typically ranges between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55-65%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 of the voting-eligible population. For example, the 2020 election saw about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66.8%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 turnout.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Switzerland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 Known for frequent referendums, with turnout rates varying between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40-50%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.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Japan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 Voter turnout has been declining, with recent elections seeing around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50-60%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 participation.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National Examples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United Kingdom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 The 2019 General Election had a turnout of approximately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67.3%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.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Germany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 The 2021 federal election saw a turnout of about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76.6%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.</a:t>
            </a:r>
          </a:p>
          <a:p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Brazil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: Compulsory voting for literate citizens aged 18-70 results in turnout rates usually above </a:t>
            </a:r>
            <a:r>
              <a:rPr lang="en-GB" b="1" noProof="0" dirty="0">
                <a:solidFill>
                  <a:srgbClr val="0E0E0E"/>
                </a:solidFill>
                <a:effectLst/>
                <a:latin typeface=".SF NS"/>
              </a:rPr>
              <a:t>75%</a:t>
            </a:r>
            <a:r>
              <a:rPr lang="en-GB" noProof="0" dirty="0">
                <a:solidFill>
                  <a:srgbClr val="0E0E0E"/>
                </a:solidFill>
                <a:effectLst/>
                <a:latin typeface=".SF NS"/>
              </a:rPr>
              <a:t>.</a:t>
            </a:r>
          </a:p>
          <a:p>
            <a:endParaRPr lang="en-GB" noProof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222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553F4-2A01-2D35-4C0D-DB4E4E0E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1E6A2C0-C3EB-0AE4-9C7D-4DB73D3A2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5C7DF6F-560F-368E-E03D-80CEC0588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C09D9AE-CCE0-48BF-7DED-DB54B9863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2080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62FE6-6580-EC2E-2ACC-9923367D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10574B3-99FD-0A1D-B0A8-DD9701702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660B7E1-99D5-1C0E-4C5C-963A11A1E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883465B-F2C9-238C-2D79-EA4A92FCE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000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3EA7A-05DB-E509-1AC7-DDCAE9850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40E0117-D0CE-D46D-B17D-2407654F6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AB70FF4-3FF4-B734-94B1-4770E8105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D42FA35-8FC7-3817-E6BD-718E2C61D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6158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088B6-D8BA-A766-E4E3-277C1D570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5F2A22C-4249-0737-F5CA-9E0EE927D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2D170B8-705D-6006-4DDA-103A36FD8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3B45AF6-7DAB-AD6E-8296-AEF3D7D99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3943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EBAAF-2365-40CD-C713-957CD2742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59A9B66-AB8F-875E-2490-C43AA2D06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0EE8577-F27D-D3EB-6144-8A3DD0092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9801CE0-359D-162D-9CAF-853524FB3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783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85EC0-69C9-9D02-9941-36E1116E4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15119BE-3AD1-616E-D9C1-6B81B05FE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0156D7F-155B-D4F1-21F1-867037A47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nstantia" panose="02030602050306030303" pitchFamily="18" charset="0"/>
              </a:rPr>
              <a:t>Wasted votes vs. representation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A83D087-0252-D595-FB7B-5A30277D9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2278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2E16-2E2B-4205-CC6F-7B104319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5240A96-E3E0-FE57-A89A-17322CC9E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4EA87DB-D819-074D-4466-ECF7E4D6A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02C4E39-806F-8DEE-3416-9E6654F20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7024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F0DA-062A-BE3F-0CC3-2D3434FB7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CD4840A-820A-258B-F8CC-137BE343C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5467856-3C2D-2E66-1E1D-E2126E5ED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BC9C7D5-C56C-8D49-58B5-2E04277F0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76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ABAF-4EC3-FE3B-F12B-DC8D83A87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6E3568A-4431-E855-C7EF-B4631D0C8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259EC09-B967-8CCA-D0D3-33A41A4A4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F31CA18-22CC-5B24-4B37-284F9C53F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9383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BCE2-6E31-38BD-C65A-5615E4FA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326DC95-A603-F8D2-5CC9-85B93649C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751F584-D6C6-3CAB-2119-05999A9B9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7A21DE3-DF90-782D-479B-52C9B30E5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762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677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B15A-0237-6F05-C48A-2C3963FF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CA87B34-F81F-26E6-0B1B-1BAE26285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234FE19-5925-D1EE-FECA-15FCCA61B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F738CF8-75D3-3484-DB93-78169E220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1667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51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6585-A2C6-4E58-5E12-6B94A593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89EE599-03E2-EA7F-D060-D56CB738D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85A352E-5FAD-05C7-291F-2BE841606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36DE2D-5CF1-1E94-8CC6-A935DA314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11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B34D-0B60-AA18-1A4D-A32201F7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F93647D-8CA3-106F-D39F-4D20C03FC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FC23AB8-3B2E-DDC4-6F2E-641002838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69056DF-D046-8728-EA2D-6A9F370FA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11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88B0C-B227-AC37-E659-A4787BA4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BC352F6-7DD3-A1A8-053C-1333490B1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DD149BE-6FE2-3EAD-E1BF-9771A9904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25AE8AE-7720-3787-2467-3FCA0AF75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305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BADC-A4B7-87AB-A006-E55F4967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99D1D46-CA31-EE3E-BBD8-2ABD9C614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1E14CB9-2CE1-B418-4DFD-E7552A959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EDECCFF-F54E-9E25-8619-F06D6BB37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65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A7A15-6631-9D4B-3F4F-8EC89091C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04F2414-BE22-73C1-7671-0A29B4FFF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26CD9B1-1ED3-843D-1DF4-D18AB20F0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722A5E3-9C4A-EF96-59B3-2B928A73C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073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DA8FB-8E1A-D6CB-C038-3EEEFEB6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BAC2F9C-2C89-D46A-82AC-AF90CF95C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40434F4-C18A-B5D6-67D5-4E8DD59D3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730BBFE-1BFC-AD79-9021-C19EBC86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38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free_text_polls/9vwzIjqwUv32PeafFqfR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spotify.com/episode/2DSphgsZ7iXDXxycJRRwd4?si=034d4e2cf3d542f8" TargetMode="External"/><Relationship Id="rId4" Type="http://schemas.openxmlformats.org/officeDocument/2006/relationships/hyperlink" Target="https://open.spotify.com/episode/1k7ofXS8KOle5Gj1Ov40Cj?si=9afe4de336ac4559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Obrázok, na ktorom je text, snímka obrazovky, kruh, diagram&#10;&#10;Automaticky generovaný popis">
            <a:extLst>
              <a:ext uri="{FF2B5EF4-FFF2-40B4-BE49-F238E27FC236}">
                <a16:creationId xmlns:a16="http://schemas.microsoft.com/office/drawing/2014/main" id="{B3523989-D149-885F-DD82-6C623393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4" y="0"/>
            <a:ext cx="7486731" cy="6858000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4865685-F4D3-93B0-227D-154D5FF5C5BE}"/>
              </a:ext>
            </a:extLst>
          </p:cNvPr>
          <p:cNvSpPr/>
          <p:nvPr/>
        </p:nvSpPr>
        <p:spPr bwMode="auto">
          <a:xfrm>
            <a:off x="188259" y="268941"/>
            <a:ext cx="887506" cy="1237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6DBD-D513-F9E4-57F4-F06E16BC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43D3218-404B-F2F1-8132-778D5A99D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0C87D7-997A-5B27-5D86-2ABCA03D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Two streams of turnout studies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4954E9D-6E1B-EEAF-E9B8-AB9F7D51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1) Individual level studies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Which personal characteristics among voters distinguish them from going out to vote?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2) Macro-level studies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How does the context in which the election takes place affect turnout?</a:t>
            </a:r>
            <a:endParaRPr lang="en-GB" sz="20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BCDF1-2EA1-762A-0382-F3E869675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6D97C2E-435F-5253-316E-AEA7ABC30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A83A3D-2BDC-920B-4343-A72136BB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en-GB" noProof="0" dirty="0">
                <a:latin typeface="Garamond" panose="02020404030301010803" pitchFamily="18" charset="0"/>
                <a:hlinkClick r:id="rId2"/>
              </a:rPr>
              <a:t>What factors influence turnout?</a:t>
            </a:r>
            <a:br>
              <a:rPr lang="en-GB" noProof="0" dirty="0">
                <a:latin typeface="Garamond" panose="02020404030301010803" pitchFamily="18" charset="0"/>
              </a:rPr>
            </a:br>
            <a:br>
              <a:rPr lang="en-GB" noProof="0" dirty="0">
                <a:latin typeface="Garamond" panose="02020404030301010803" pitchFamily="18" charset="0"/>
              </a:rPr>
            </a:br>
            <a:br>
              <a:rPr lang="en-GB" noProof="0" dirty="0">
                <a:latin typeface="Garamond" panose="02020404030301010803" pitchFamily="18" charset="0"/>
              </a:rPr>
            </a:br>
            <a:br>
              <a:rPr lang="en-GB" sz="1500" b="0" noProof="0" dirty="0">
                <a:latin typeface="Garamond" panose="02020404030301010803" pitchFamily="18" charset="0"/>
              </a:rPr>
            </a:br>
            <a:endParaRPr lang="en-GB" sz="1500" b="0" noProof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en-GB" noProof="0" dirty="0">
                <a:latin typeface="Garamond" panose="02020404030301010803" pitchFamily="18" charset="0"/>
              </a:rPr>
              <a:t>1) Individual level studies</a:t>
            </a:r>
            <a:br>
              <a:rPr lang="en-GB" noProof="0" dirty="0">
                <a:latin typeface="Garamond" panose="02020404030301010803" pitchFamily="18" charset="0"/>
              </a:rPr>
            </a:br>
            <a:br>
              <a:rPr lang="en-GB" noProof="0" dirty="0">
                <a:latin typeface="Garamond" panose="02020404030301010803" pitchFamily="18" charset="0"/>
              </a:rPr>
            </a:br>
            <a:br>
              <a:rPr lang="en-GB" noProof="0" dirty="0">
                <a:latin typeface="Garamond" panose="02020404030301010803" pitchFamily="18" charset="0"/>
              </a:rPr>
            </a:br>
            <a:r>
              <a:rPr lang="en-GB" sz="1500" b="0" u="sng" noProof="0" dirty="0">
                <a:latin typeface="Garamond" panose="02020404030301010803" pitchFamily="18" charset="0"/>
              </a:rPr>
              <a:t>how to measure?</a:t>
            </a:r>
            <a:br>
              <a:rPr lang="en-GB" sz="1500" b="0" noProof="0" dirty="0">
                <a:latin typeface="Garamond" panose="02020404030301010803" pitchFamily="18" charset="0"/>
              </a:rPr>
            </a:br>
            <a:endParaRPr lang="en-GB" sz="1500" b="0" noProof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5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84CB6-C993-675F-D592-12BA71CA7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EF0E2F0-8C78-93AC-994B-339F15C39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Obrázok 4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DA9174B3-59F4-7943-1F68-0EAF7DCF7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1" y="1076775"/>
            <a:ext cx="2117759" cy="4704450"/>
          </a:xfrm>
          <a:prstGeom prst="rect">
            <a:avLst/>
          </a:prstGeom>
        </p:spPr>
      </p:pic>
      <p:pic>
        <p:nvPicPr>
          <p:cNvPr id="9" name="Obrázok 8" descr="Obrázok, na ktorom je text, snímka obrazovky, číslo, písmo&#10;&#10;Automaticky generovaný popis">
            <a:extLst>
              <a:ext uri="{FF2B5EF4-FFF2-40B4-BE49-F238E27FC236}">
                <a16:creationId xmlns:a16="http://schemas.microsoft.com/office/drawing/2014/main" id="{148AC7B8-6EED-10B7-FEB9-BC636405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8858"/>
            <a:ext cx="7772400" cy="6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6CE35-27C2-4973-8997-64F9A384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08EE62-81EA-11E3-636B-F76328F3B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EF5FCB-CF46-8E18-BD21-16C4BEC1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Individual level studies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36448BA-EFA5-B7E8-5157-5B709C5C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A) The resource model</a:t>
            </a:r>
          </a:p>
          <a:p>
            <a:pPr marL="511200" indent="-457200" algn="just">
              <a:buAutoNum type="arabicParenR"/>
            </a:pPr>
            <a:endParaRPr lang="en-GB" sz="2000" b="1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B) Rational choice model</a:t>
            </a:r>
          </a:p>
          <a:p>
            <a:pPr marL="511200" indent="-457200" algn="just">
              <a:buAutoNum type="arabicParenR"/>
            </a:pPr>
            <a:endParaRPr lang="en-GB" sz="2000" b="1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C) Mobilisation model</a:t>
            </a:r>
          </a:p>
          <a:p>
            <a:pPr marL="511200" indent="-457200" algn="just">
              <a:buAutoNum type="arabicParenR"/>
            </a:pPr>
            <a:endParaRPr lang="en-GB" sz="2000" b="1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D) Socialisation-psychological model</a:t>
            </a:r>
          </a:p>
          <a:p>
            <a:pPr marL="511200" indent="-457200" algn="just">
              <a:buAutoNum type="arabicParenR"/>
            </a:pPr>
            <a:endParaRPr lang="en-GB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1026" name="Picture 2" descr="The Perfect Lesson by pittmans1 on emaze">
            <a:extLst>
              <a:ext uri="{FF2B5EF4-FFF2-40B4-BE49-F238E27FC236}">
                <a16:creationId xmlns:a16="http://schemas.microsoft.com/office/drawing/2014/main" id="{D143934D-D896-BFB6-806D-F44651A1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0"/>
            <a:ext cx="8731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2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87DAE-4FDC-8610-E6FA-50F7C7EDC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F993D7E-3BC5-810F-B687-0777741AC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0E4CCA-C74C-A953-EBA4-E8C2DC48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A) Socio-economic status model (SES, the resource model)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50FFDE6-B2AA-2BB5-520F-BF8AFD26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03228"/>
            <a:ext cx="8064900" cy="43247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Participation is an act driven by individual </a:t>
            </a:r>
            <a:r>
              <a:rPr lang="en-GB" sz="2000" b="1" dirty="0">
                <a:latin typeface="Constantia" panose="02030602050306030303" pitchFamily="18" charset="0"/>
              </a:rPr>
              <a:t>resources</a:t>
            </a:r>
            <a:r>
              <a:rPr lang="en-GB" sz="2000" dirty="0">
                <a:latin typeface="Constantia" panose="02030602050306030303" pitchFamily="18" charset="0"/>
              </a:rPr>
              <a:t> (time, money, skills)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People who work, have higher income, and higher SES are more likely to have a wider range of resources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Persons with low SES are less likely to participate either because: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-they cannot bear the costs of voting (how to vote, registering)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-the need to concentrate on one's own material well-being does not increase civic interest and, thus, interest in politics</a:t>
            </a:r>
          </a:p>
        </p:txBody>
      </p:sp>
    </p:spTree>
    <p:extLst>
      <p:ext uri="{BB962C8B-B14F-4D97-AF65-F5344CB8AC3E}">
        <p14:creationId xmlns:p14="http://schemas.microsoft.com/office/powerpoint/2010/main" val="234517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AA99-541F-7661-901B-549E05987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D9C1DC2-6708-C77E-A7FF-A76CC912C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89CE84-80F4-41BB-C67A-8DDD28A6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A) Socio-economic status model (SES, the resource model)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15AECF9-F89C-A6AD-8949-90A3CCC0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03228"/>
            <a:ext cx="8064900" cy="43247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Age (+): </a:t>
            </a:r>
            <a:r>
              <a:rPr lang="en-GB" sz="2000" dirty="0">
                <a:latin typeface="Constantia" panose="02030602050306030303" pitchFamily="18" charset="0"/>
              </a:rPr>
              <a:t>young voters are not clear about their political interests, adults are more likely to accept social norms, changes in social networks (groups)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Education (+): </a:t>
            </a:r>
            <a:r>
              <a:rPr lang="en-GB" sz="2000" dirty="0">
                <a:latin typeface="Constantia" panose="02030602050306030303" pitchFamily="18" charset="0"/>
              </a:rPr>
              <a:t>contributes to resources -&gt; proxy social class and skills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                          one of the strongest predictors,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                          the paradox of increasing education (and not increasing participation)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Income (+): </a:t>
            </a:r>
            <a:r>
              <a:rPr lang="en-GB" sz="2000" dirty="0">
                <a:latin typeface="Constantia" panose="02030602050306030303" pitchFamily="18" charset="0"/>
              </a:rPr>
              <a:t>small but significant effects</a:t>
            </a:r>
          </a:p>
        </p:txBody>
      </p:sp>
    </p:spTree>
    <p:extLst>
      <p:ext uri="{BB962C8B-B14F-4D97-AF65-F5344CB8AC3E}">
        <p14:creationId xmlns:p14="http://schemas.microsoft.com/office/powerpoint/2010/main" val="46803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F127D25A-D306-1F48-BD32-148F29C8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475488"/>
            <a:ext cx="8069713" cy="5584476"/>
          </a:xfrm>
        </p:spPr>
      </p:pic>
    </p:spTree>
    <p:extLst>
      <p:ext uri="{BB962C8B-B14F-4D97-AF65-F5344CB8AC3E}">
        <p14:creationId xmlns:p14="http://schemas.microsoft.com/office/powerpoint/2010/main" val="139176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C488-DA46-9A7B-F470-E9379F90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0D0C9CD-41CC-F33F-F950-7E1179887C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0CBDF4-0246-E5AA-387D-F18FFC59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A) Socio-economic status model (SES, the resource model)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059A411-126D-38D9-73C9-0E7A00A3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03228"/>
            <a:ext cx="8064900" cy="43247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Residential stability (-): </a:t>
            </a:r>
            <a:r>
              <a:rPr lang="en-GB" sz="2000" dirty="0">
                <a:latin typeface="Constantia" panose="02030602050306030303" pitchFamily="18" charset="0"/>
              </a:rPr>
              <a:t>citizens more anchored in the community -&gt; stronger community ties -&gt; better knowledge of local (political) issues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Region (-): </a:t>
            </a:r>
            <a:r>
              <a:rPr lang="en-GB" sz="2000" dirty="0">
                <a:latin typeface="Constantia" panose="02030602050306030303" pitchFamily="18" charset="0"/>
              </a:rPr>
              <a:t>possible large differences within the landscape (as a control variable)</a:t>
            </a:r>
          </a:p>
        </p:txBody>
      </p:sp>
    </p:spTree>
    <p:extLst>
      <p:ext uri="{BB962C8B-B14F-4D97-AF65-F5344CB8AC3E}">
        <p14:creationId xmlns:p14="http://schemas.microsoft.com/office/powerpoint/2010/main" val="247276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23E63-DEFF-A7E1-757F-EA4712C2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5D9C5-FAAD-004D-EF8C-3E34E183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131794"/>
            <a:ext cx="8521200" cy="16823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Garamond" panose="02020404030301010803" pitchFamily="18" charset="0"/>
              </a:rPr>
              <a:t>Who votes? Determinants of turnout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Part 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1DBA39-FE0C-DC7E-AED3-4BCFFB5A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3885049"/>
            <a:ext cx="8521200" cy="3088628"/>
          </a:xfrm>
        </p:spPr>
        <p:txBody>
          <a:bodyPr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Jakub Jusko</a:t>
            </a:r>
          </a:p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0CDC5-485F-544F-E78E-A5EC53FDC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255136-B838-DC4C-CDDE-61A15717E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BB010F-E709-2162-ACFA-F0F79F05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A) Socio-economic status model (SES, the resource model)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4FEB774-64D4-8CF7-523F-89F69D50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03228"/>
            <a:ext cx="8064900" cy="43247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Less "successful" variables: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Gender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Race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Citizenship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Marital status: </a:t>
            </a:r>
            <a:r>
              <a:rPr lang="en-GB" sz="2000" dirty="0">
                <a:latin typeface="Constantia" panose="02030602050306030303" pitchFamily="18" charset="0"/>
              </a:rPr>
              <a:t>more committed partner, more pursuit of "good citizenship" vs. less free time</a:t>
            </a:r>
          </a:p>
        </p:txBody>
      </p:sp>
    </p:spTree>
    <p:extLst>
      <p:ext uri="{BB962C8B-B14F-4D97-AF65-F5344CB8AC3E}">
        <p14:creationId xmlns:p14="http://schemas.microsoft.com/office/powerpoint/2010/main" val="177347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4" name="Obrázok 3" descr="Obrázok, na ktorom je text, snímka obrazovky, písmo, dokument&#10;&#10;Automaticky generovaný popis">
            <a:extLst>
              <a:ext uri="{FF2B5EF4-FFF2-40B4-BE49-F238E27FC236}">
                <a16:creationId xmlns:a16="http://schemas.microsoft.com/office/drawing/2014/main" id="{D4848656-A729-2DB9-C622-DFCBF0DC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1" y="780316"/>
            <a:ext cx="6074797" cy="52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6C9B7-6207-7993-CE29-79A5698A8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CEC3980-3E9F-ACDC-915B-0068EB5BD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2050" name="Picture 2" descr="Roll Safe, the Guy-Tapping-Head Meme, Explained">
            <a:extLst>
              <a:ext uri="{FF2B5EF4-FFF2-40B4-BE49-F238E27FC236}">
                <a16:creationId xmlns:a16="http://schemas.microsoft.com/office/drawing/2014/main" id="{9AE79611-6FDB-F3D9-D781-AD1A558D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4350"/>
            <a:ext cx="80645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0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47D2-313D-7093-8B80-E0F63B58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9FBCDBD-A393-109A-17FD-3C6978BBE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7155D9-3464-03BE-0F40-D073E8FF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B) Rational choice model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241C388-E4FD-9B25-402B-E9708FD7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03228"/>
            <a:ext cx="8064900" cy="43247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It focuses on the "calculus of voting" of a voter who should vote when the benefits outweigh the costs of voting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3000" b="1" dirty="0">
                <a:latin typeface="Constantia" panose="02030602050306030303" pitchFamily="18" charset="0"/>
              </a:rPr>
              <a:t>R = PB - C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A voter should vote when PB &gt; C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Modified version: R = PB - C + D</a:t>
            </a:r>
          </a:p>
        </p:txBody>
      </p:sp>
    </p:spTree>
    <p:extLst>
      <p:ext uri="{BB962C8B-B14F-4D97-AF65-F5344CB8AC3E}">
        <p14:creationId xmlns:p14="http://schemas.microsoft.com/office/powerpoint/2010/main" val="246702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97254-6E24-7D30-41E6-6326F1310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BD16E19-7C70-2DB8-3A3E-064A78875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7AD81-3D26-1E4F-327D-9AE10AE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B) Rational choice model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DC2B1BB1-7E8B-76D2-437D-39DEC876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03228"/>
            <a:ext cx="8064900" cy="43247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Civic duty (D) (+): </a:t>
            </a:r>
            <a:r>
              <a:rPr lang="en-GB" sz="2000" dirty="0">
                <a:latin typeface="Constantia" panose="02030602050306030303" pitchFamily="18" charset="0"/>
              </a:rPr>
              <a:t>'in a democracy it is the moral duty of every voter to vote', 'necessary to maintain democracy', 'failure to do so = guilt’ + reciprocity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Instrumental Benefits (B) (+):</a:t>
            </a:r>
            <a:r>
              <a:rPr lang="en-GB" sz="2000" dirty="0">
                <a:latin typeface="Constantia" panose="02030602050306030303" pitchFamily="18" charset="0"/>
              </a:rPr>
              <a:t> I care who won the election, personal benefit of winning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Costs (C) (-): </a:t>
            </a:r>
            <a:r>
              <a:rPr lang="en-GB" sz="2000" dirty="0">
                <a:latin typeface="Constantia" panose="02030602050306030303" pitchFamily="18" charset="0"/>
              </a:rPr>
              <a:t>time to vote, how "hard" it is to vote (less successful)</a:t>
            </a:r>
          </a:p>
        </p:txBody>
      </p:sp>
    </p:spTree>
    <p:extLst>
      <p:ext uri="{BB962C8B-B14F-4D97-AF65-F5344CB8AC3E}">
        <p14:creationId xmlns:p14="http://schemas.microsoft.com/office/powerpoint/2010/main" val="109583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664C-0D0D-FF3B-DA1E-4B494FCA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6951A7A-51D6-AB41-227F-4ED938996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2" name="Picture 2" descr="Funny Businessman Smile Cash Bonus Money Stock Image - Image of joke,  goofy: 17685007">
            <a:extLst>
              <a:ext uri="{FF2B5EF4-FFF2-40B4-BE49-F238E27FC236}">
                <a16:creationId xmlns:a16="http://schemas.microsoft.com/office/drawing/2014/main" id="{769E385F-B5D2-235B-F8BF-7AEC1466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2" y="3072809"/>
            <a:ext cx="2649634" cy="3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unny Photo Of Three Young People Making Silly Faces Stock Photo, Picture  and Royalty Free Image. Image 7526828.">
            <a:extLst>
              <a:ext uri="{FF2B5EF4-FFF2-40B4-BE49-F238E27FC236}">
                <a16:creationId xmlns:a16="http://schemas.microsoft.com/office/drawing/2014/main" id="{57BE63C1-D7AF-5E7D-2581-DD5C5D64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3297396"/>
            <a:ext cx="5007935" cy="33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ny Family Bright T-shirts On White Stock Photo 111733481 | Shutterstock">
            <a:extLst>
              <a:ext uri="{FF2B5EF4-FFF2-40B4-BE49-F238E27FC236}">
                <a16:creationId xmlns:a16="http://schemas.microsoft.com/office/drawing/2014/main" id="{C02B6769-57B3-09FB-D49D-737EF439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9" y="344641"/>
            <a:ext cx="3848986" cy="28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illy grandma making funny faces at the camera">
            <a:extLst>
              <a:ext uri="{FF2B5EF4-FFF2-40B4-BE49-F238E27FC236}">
                <a16:creationId xmlns:a16="http://schemas.microsoft.com/office/drawing/2014/main" id="{FB46760E-7FB3-3D23-E6DC-8FFA73B0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" y="646169"/>
            <a:ext cx="4232771" cy="2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7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7DC99-0AD3-48F2-3644-16E2518C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0E391AE-3E92-FF8E-BFF4-C23A3DDF32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48C7D0-E3B8-288B-4037-F872F081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B) Rational choice model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FB91A57-6D3B-12A9-2C97-B6F95FC8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03228"/>
            <a:ext cx="8064900" cy="43247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Civic duty (D) (+): </a:t>
            </a:r>
            <a:r>
              <a:rPr lang="en-GB" sz="2000" dirty="0">
                <a:latin typeface="Constantia" panose="02030602050306030303" pitchFamily="18" charset="0"/>
              </a:rPr>
              <a:t>'in a democracy it is the moral duty of every voter to vote', 'necessary to maintain democracy', 'failure to do so = guilt'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Instrumental Benefits (B) (+):</a:t>
            </a:r>
            <a:r>
              <a:rPr lang="en-GB" sz="2000" dirty="0">
                <a:latin typeface="Constantia" panose="02030602050306030303" pitchFamily="18" charset="0"/>
              </a:rPr>
              <a:t> I care who won the election, personal benefit of winning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Costs (C) (-): </a:t>
            </a:r>
            <a:r>
              <a:rPr lang="en-GB" sz="2000" dirty="0">
                <a:latin typeface="Constantia" panose="02030602050306030303" pitchFamily="18" charset="0"/>
              </a:rPr>
              <a:t>time to vote, how "hard" it is to vote (less successful)</a:t>
            </a:r>
          </a:p>
        </p:txBody>
      </p:sp>
    </p:spTree>
    <p:extLst>
      <p:ext uri="{BB962C8B-B14F-4D97-AF65-F5344CB8AC3E}">
        <p14:creationId xmlns:p14="http://schemas.microsoft.com/office/powerpoint/2010/main" val="854982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 err="1">
                <a:latin typeface="Constantia" panose="02030602050306030303" pitchFamily="18" charset="0"/>
              </a:rPr>
              <a:t>Rational</a:t>
            </a:r>
            <a:r>
              <a:rPr lang="cs-CZ" sz="3200" kern="0" dirty="0">
                <a:latin typeface="Constantia" panose="02030602050306030303" pitchFamily="18" charset="0"/>
              </a:rPr>
              <a:t> </a:t>
            </a:r>
            <a:r>
              <a:rPr lang="cs-CZ" sz="3200" kern="0" dirty="0" err="1">
                <a:latin typeface="Constantia" panose="02030602050306030303" pitchFamily="18" charset="0"/>
              </a:rPr>
              <a:t>choice</a:t>
            </a:r>
            <a:r>
              <a:rPr lang="cs-CZ" sz="3200" kern="0" dirty="0">
                <a:latin typeface="Constantia" panose="02030602050306030303" pitchFamily="18" charset="0"/>
              </a:rPr>
              <a:t> model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DCFD097B-593E-A54B-06A7-09072DEF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63071"/>
            <a:ext cx="7772400" cy="45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1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850754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 err="1">
                <a:latin typeface="Constantia" panose="02030602050306030303" pitchFamily="18" charset="0"/>
              </a:rPr>
              <a:t>Rational</a:t>
            </a:r>
            <a:r>
              <a:rPr lang="cs-CZ" sz="3200" kern="0" dirty="0">
                <a:latin typeface="Constantia" panose="02030602050306030303" pitchFamily="18" charset="0"/>
              </a:rPr>
              <a:t> </a:t>
            </a:r>
            <a:r>
              <a:rPr lang="cs-CZ" sz="3200" kern="0" dirty="0" err="1">
                <a:latin typeface="Constantia" panose="02030602050306030303" pitchFamily="18" charset="0"/>
              </a:rPr>
              <a:t>choice</a:t>
            </a:r>
            <a:r>
              <a:rPr lang="cs-CZ" sz="3200" kern="0" dirty="0">
                <a:latin typeface="Constantia" panose="02030602050306030303" pitchFamily="18" charset="0"/>
              </a:rPr>
              <a:t> model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08BBE74B-1DC2-DD2F-D68A-3E921002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2" y="1429541"/>
            <a:ext cx="5417424" cy="48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850754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 err="1">
                <a:latin typeface="Constantia" panose="02030602050306030303" pitchFamily="18" charset="0"/>
              </a:rPr>
              <a:t>Rational</a:t>
            </a:r>
            <a:r>
              <a:rPr lang="cs-CZ" sz="3200" kern="0" dirty="0">
                <a:latin typeface="Constantia" panose="02030602050306030303" pitchFamily="18" charset="0"/>
              </a:rPr>
              <a:t> </a:t>
            </a:r>
            <a:r>
              <a:rPr lang="cs-CZ" sz="3200" kern="0" dirty="0" err="1">
                <a:latin typeface="Constantia" panose="02030602050306030303" pitchFamily="18" charset="0"/>
              </a:rPr>
              <a:t>choice</a:t>
            </a:r>
            <a:r>
              <a:rPr lang="cs-CZ" sz="3200" kern="0" dirty="0">
                <a:latin typeface="Constantia" panose="02030602050306030303" pitchFamily="18" charset="0"/>
              </a:rPr>
              <a:t> model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ED542B53-26E4-79EB-0E1D-6D85917C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7517"/>
            <a:ext cx="7772400" cy="5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Introduction and relevance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2243470"/>
            <a:ext cx="8064900" cy="3984530"/>
          </a:xfrm>
        </p:spPr>
        <p:txBody>
          <a:bodyPr/>
          <a:lstStyle/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"Voting as the most common and important act of the citizen in a democracy" Aldrich 1993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"One of the most important indicators of democratic performance" Powell 1982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"An important factor in electoral performance"</a:t>
            </a:r>
          </a:p>
        </p:txBody>
      </p:sp>
    </p:spTree>
    <p:extLst>
      <p:ext uri="{BB962C8B-B14F-4D97-AF65-F5344CB8AC3E}">
        <p14:creationId xmlns:p14="http://schemas.microsoft.com/office/powerpoint/2010/main" val="3909194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9526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Rozdíly spojené s věkem v rámci </a:t>
            </a:r>
            <a:r>
              <a:rPr lang="cs-CZ" b="1" dirty="0">
                <a:latin typeface="Constantia" panose="02030602050306030303" pitchFamily="18" charset="0"/>
              </a:rPr>
              <a:t>C -&gt; </a:t>
            </a:r>
            <a:r>
              <a:rPr lang="cs-CZ" dirty="0">
                <a:latin typeface="Constantia" panose="02030602050306030303" pitchFamily="18" charset="0"/>
              </a:rPr>
              <a:t>dospělost -&gt; výsledky -&gt; sociální sítě -&gt; kapacita </a:t>
            </a:r>
            <a:r>
              <a:rPr lang="cs-CZ" dirty="0" err="1">
                <a:latin typeface="Constantia" panose="02030602050306030303" pitchFamily="18" charset="0"/>
              </a:rPr>
              <a:t>pol.znalosti</a:t>
            </a:r>
            <a:r>
              <a:rPr lang="cs-CZ" dirty="0">
                <a:latin typeface="Constantia" panose="02030602050306030303" pitchFamily="18" charset="0"/>
              </a:rPr>
              <a:t> +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r>
              <a:rPr lang="cs-CZ" dirty="0">
                <a:latin typeface="Constantia" panose="02030602050306030303" pitchFamily="18" charset="0"/>
              </a:rPr>
              <a:t> -&gt; náklady na zisk informací         -&gt; korelace s věkem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Rozšíření B) vysvětlení o behaviorální složku =&gt; volení je </a:t>
            </a:r>
            <a:r>
              <a:rPr lang="cs-CZ" b="1" dirty="0">
                <a:latin typeface="Constantia" panose="02030602050306030303" pitchFamily="18" charset="0"/>
              </a:rPr>
              <a:t>HABITUÁLNÍ = </a:t>
            </a:r>
            <a:r>
              <a:rPr lang="cs-CZ" dirty="0">
                <a:latin typeface="Constantia" panose="02030602050306030303" pitchFamily="18" charset="0"/>
              </a:rPr>
              <a:t>volení v prvých volbách usnadňuje volení v následujících volbách, čím je VÚ pravděpodobnější (více jak věk a vzdělání)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Důležité hlavně u mladých (prvovoliči) -&gt; změna v chování je silnější -&gt; snowball efekt na dlouhodobé politické chování (a opačně)</a:t>
            </a: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  <p:sp>
        <p:nvSpPr>
          <p:cNvPr id="2" name="Šípka nadol 1">
            <a:extLst>
              <a:ext uri="{FF2B5EF4-FFF2-40B4-BE49-F238E27FC236}">
                <a16:creationId xmlns:a16="http://schemas.microsoft.com/office/drawing/2014/main" id="{0FC083C8-7C2C-AF49-BB6F-EAEA4AD02297}"/>
              </a:ext>
            </a:extLst>
          </p:cNvPr>
          <p:cNvSpPr/>
          <p:nvPr/>
        </p:nvSpPr>
        <p:spPr bwMode="auto">
          <a:xfrm>
            <a:off x="1975104" y="2448323"/>
            <a:ext cx="265176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0AF5AB02-DB25-A9C2-B1A2-77FE945CF6EB}"/>
              </a:ext>
            </a:extLst>
          </p:cNvPr>
          <p:cNvSpPr txBox="1">
            <a:spLocks/>
          </p:cNvSpPr>
          <p:nvPr/>
        </p:nvSpPr>
        <p:spPr>
          <a:xfrm>
            <a:off x="540000" y="504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 err="1">
                <a:latin typeface="Constantia" panose="02030602050306030303" pitchFamily="18" charset="0"/>
              </a:rPr>
              <a:t>Rational</a:t>
            </a:r>
            <a:r>
              <a:rPr lang="cs-CZ" sz="3200" kern="0" dirty="0">
                <a:latin typeface="Constantia" panose="02030602050306030303" pitchFamily="18" charset="0"/>
              </a:rPr>
              <a:t> </a:t>
            </a:r>
            <a:r>
              <a:rPr lang="cs-CZ" sz="3200" kern="0" dirty="0" err="1">
                <a:latin typeface="Constantia" panose="02030602050306030303" pitchFamily="18" charset="0"/>
              </a:rPr>
              <a:t>choice</a:t>
            </a:r>
            <a:r>
              <a:rPr lang="cs-CZ" sz="3200" kern="0" dirty="0">
                <a:latin typeface="Constantia" panose="02030602050306030303" pitchFamily="18" charset="0"/>
              </a:rPr>
              <a:t> model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E58FD4B-BDE9-4A13-DD3B-D0D918E03BC2}"/>
              </a:ext>
            </a:extLst>
          </p:cNvPr>
          <p:cNvSpPr txBox="1"/>
          <p:nvPr/>
        </p:nvSpPr>
        <p:spPr>
          <a:xfrm>
            <a:off x="1078992" y="643921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 err="1">
                <a:latin typeface="Constantia" panose="02030602050306030303" pitchFamily="18" charset="0"/>
              </a:rPr>
              <a:t>Source</a:t>
            </a:r>
            <a:r>
              <a:rPr lang="sk-SK" sz="1000" i="1" kern="0" dirty="0">
                <a:latin typeface="Constantia" panose="02030602050306030303" pitchFamily="18" charset="0"/>
              </a:rPr>
              <a:t>: </a:t>
            </a:r>
            <a:r>
              <a:rPr lang="sk-SK" sz="1000" i="1" kern="0" dirty="0" err="1">
                <a:latin typeface="Constantia" panose="02030602050306030303" pitchFamily="18" charset="0"/>
              </a:rPr>
              <a:t>Cravens</a:t>
            </a:r>
            <a:r>
              <a:rPr lang="sk-SK" sz="1000" i="1" kern="0" dirty="0">
                <a:latin typeface="Constantia" panose="02030602050306030303" pitchFamily="18" charset="0"/>
              </a:rPr>
              <a:t> 2020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980262-EE5C-57D7-09BB-C349C3739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" y="1605254"/>
            <a:ext cx="7772400" cy="47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3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1D2DC-3588-B54C-078E-91DD1A6F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AFC1729-BEAA-D71A-B64B-C62500B87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057C81-1B57-E308-642A-067153B7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B) Rational choice model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10A1FB3-B909-D129-657F-9293F534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286541"/>
            <a:ext cx="8064900" cy="536944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Age-related differences within C </a:t>
            </a:r>
            <a:r>
              <a:rPr lang="en-GB" sz="2000" dirty="0">
                <a:latin typeface="Constantia" panose="02030602050306030303" pitchFamily="18" charset="0"/>
              </a:rPr>
              <a:t>-&gt; maturity -&gt; outcomes -&gt; social networks -&gt; capacity for field knowledge + skills -&gt; cost of information gain -&gt; correlation with age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Extension of B) explanation to include behavioural component =&gt; voting is </a:t>
            </a:r>
            <a:r>
              <a:rPr lang="en-GB" sz="2000" b="1" dirty="0">
                <a:latin typeface="Constantia" panose="02030602050306030303" pitchFamily="18" charset="0"/>
              </a:rPr>
              <a:t>HABITUAL</a:t>
            </a:r>
            <a:r>
              <a:rPr lang="en-GB" sz="2000" dirty="0">
                <a:latin typeface="Constantia" panose="02030602050306030303" pitchFamily="18" charset="0"/>
              </a:rPr>
              <a:t> = voting in the first election makes it easier to vote in subsequent elections the more likely (more than age and education) to vote in subsequent elections (self-reinforcing effect)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Important especially for the young (first-time voters) -&gt; behavioural change is stronger -&gt; snowball effect on long-term political behaviour (and vice versa)</a:t>
            </a:r>
          </a:p>
        </p:txBody>
      </p:sp>
    </p:spTree>
    <p:extLst>
      <p:ext uri="{BB962C8B-B14F-4D97-AF65-F5344CB8AC3E}">
        <p14:creationId xmlns:p14="http://schemas.microsoft.com/office/powerpoint/2010/main" val="3381757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BB0076E1-47AE-AC21-439B-38271AFE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1288121"/>
            <a:ext cx="7772400" cy="189483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54B2E41-8D9E-5008-2793-217D9343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3516501"/>
            <a:ext cx="7772400" cy="1903161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5502364E-B8F5-14E8-2D3F-6FB8F23E7F33}"/>
              </a:ext>
            </a:extLst>
          </p:cNvPr>
          <p:cNvSpPr txBox="1"/>
          <p:nvPr/>
        </p:nvSpPr>
        <p:spPr>
          <a:xfrm>
            <a:off x="2099700" y="543988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https://open.spotify.com/episode/1k7ofXS8KOle5Gj1Ov40Cj?si=9afe4de336ac4559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23FE2F6-9348-FF0B-F011-8A4135213BFB}"/>
              </a:ext>
            </a:extLst>
          </p:cNvPr>
          <p:cNvSpPr txBox="1"/>
          <p:nvPr/>
        </p:nvSpPr>
        <p:spPr>
          <a:xfrm>
            <a:off x="2286000" y="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https://open.spotify.com/episode/2DSphgsZ7iXDXxycJRRwd4?si=034d4e2cf3d542f8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937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3074" name="Picture 2" descr="Get Out The Vote Block Party | Calendar | University of Nevada, Las Vegas">
            <a:extLst>
              <a:ext uri="{FF2B5EF4-FFF2-40B4-BE49-F238E27FC236}">
                <a16:creationId xmlns:a16="http://schemas.microsoft.com/office/drawing/2014/main" id="{7DDBBAF0-4519-36D5-D3D1-E920523D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492250"/>
            <a:ext cx="50546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82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2F349-CA23-D634-1204-81F461298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34DD71B-3007-4DE1-5FBD-20892726A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0F53B4-4117-57E0-1432-950BA170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C) Mobilisation theories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4EFE480-36D2-40EF-B851-0FD64BD80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286541"/>
            <a:ext cx="8064900" cy="536944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Sometimes taken within the rational choice model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Political parties and organizations absorb part of the </a:t>
            </a:r>
            <a:r>
              <a:rPr lang="en-GB" sz="2000" b="1" dirty="0">
                <a:latin typeface="Constantia" panose="02030602050306030303" pitchFamily="18" charset="0"/>
              </a:rPr>
              <a:t>cost of participation (C)</a:t>
            </a:r>
            <a:r>
              <a:rPr lang="en-GB" sz="2000" dirty="0">
                <a:latin typeface="Constantia" panose="02030602050306030303" pitchFamily="18" charset="0"/>
              </a:rPr>
              <a:t> by providing information about parties, candidates, and political process so that </a:t>
            </a:r>
            <a:r>
              <a:rPr lang="en-GB" sz="2000" b="1" dirty="0">
                <a:latin typeface="Constantia" panose="02030602050306030303" pitchFamily="18" charset="0"/>
              </a:rPr>
              <a:t>C does not outweigh B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burden of participation is on organizations that mobilize a rationally "deactivated" public</a:t>
            </a:r>
          </a:p>
        </p:txBody>
      </p:sp>
    </p:spTree>
    <p:extLst>
      <p:ext uri="{BB962C8B-B14F-4D97-AF65-F5344CB8AC3E}">
        <p14:creationId xmlns:p14="http://schemas.microsoft.com/office/powerpoint/2010/main" val="4293206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311B-C5CA-108E-C029-16DA446BC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F2DEC23-E478-3A8F-45B0-2CDAD4C50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2DF280-FAD2-880A-1002-2CFF0EAA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C) Mobilisation theories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2E21F91-6EBF-A56E-61F3-37A38C36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Partisan + non-partisan mobilisation (GOTV) (+): </a:t>
            </a:r>
            <a:r>
              <a:rPr lang="en-GB" sz="2000" dirty="0">
                <a:latin typeface="Constantia" panose="02030602050306030303" pitchFamily="18" charset="0"/>
              </a:rPr>
              <a:t>usually stronger effect of partisan mobilisation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Media exposure (+):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-Political news leads to higher levels of political awareness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-Reading newspapers, TV, radio, a positive effect on GOTV (increase in the amount of content but per se does not increase GOTV)</a:t>
            </a:r>
          </a:p>
        </p:txBody>
      </p:sp>
    </p:spTree>
    <p:extLst>
      <p:ext uri="{BB962C8B-B14F-4D97-AF65-F5344CB8AC3E}">
        <p14:creationId xmlns:p14="http://schemas.microsoft.com/office/powerpoint/2010/main" val="3868946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6D80A-A40E-E6CB-C0DF-058ECF467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2FD8292-DF1A-2F34-4C84-84B0B433C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749186-E31C-3443-6022-8AA6EED8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C) Mobilisation theories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04267A5-CE78-64F6-BBCA-A38FC11D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Green et al. 2013 - Field Experiments and the Study of Voter Turnout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Methods: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door to door =&gt; 2.54 p.p. increase.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phone calls =&gt; increase 0.16-1.94 p.p.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direct mail + leaflets left at the door =&gt; increase of 1 p.p.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non-personal techniques bring weaker effects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Arguments: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Social coercion, thank you notes, electoral closeness, civic duty...</a:t>
            </a:r>
          </a:p>
        </p:txBody>
      </p:sp>
    </p:spTree>
    <p:extLst>
      <p:ext uri="{BB962C8B-B14F-4D97-AF65-F5344CB8AC3E}">
        <p14:creationId xmlns:p14="http://schemas.microsoft.com/office/powerpoint/2010/main" val="833266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5C2B3-C650-0D7E-DF8F-8509C462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494DC50-C354-B93A-56C5-D672485F8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33CE2-080F-BEB7-6D2A-5FB8A5CD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D) Socialisation-psychological model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6EB263E-4342-C239-59DC-C7E53736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S </a:t>
            </a:r>
          </a:p>
          <a:p>
            <a:pPr marL="54000" indent="0" algn="just">
              <a:buNone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formative period of life between childhood and adulthood is generally considered to be a crucial period for gaining a foundation of political attitudes and behaviour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important role of parents, teachers, schools, media,...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u="sng" dirty="0">
                <a:latin typeface="Constantia" panose="02030602050306030303" pitchFamily="18" charset="0"/>
              </a:rPr>
              <a:t>Less successful</a:t>
            </a:r>
            <a:r>
              <a:rPr lang="en-GB" sz="2000" dirty="0">
                <a:latin typeface="Constantia" panose="02030602050306030303" pitchFamily="18" charset="0"/>
              </a:rPr>
              <a:t>: education of parents and SES; political debate</a:t>
            </a:r>
          </a:p>
        </p:txBody>
      </p:sp>
    </p:spTree>
    <p:extLst>
      <p:ext uri="{BB962C8B-B14F-4D97-AF65-F5344CB8AC3E}">
        <p14:creationId xmlns:p14="http://schemas.microsoft.com/office/powerpoint/2010/main" val="3452792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99B4C-6ADB-9664-A76A-4040DF42A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2955C27-3D87-76F3-79D2-D2B38C007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BCBFFD-9DB3-F631-C174-8B30383A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D) Socialisation-psychological model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E33EA84-FED7-32DC-09E0-9E4443269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31167"/>
            <a:ext cx="8064900" cy="4915670"/>
          </a:xfrm>
        </p:spPr>
        <p:txBody>
          <a:bodyPr/>
          <a:lstStyle/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P 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Cognitive characteristics, usually successful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Interest in politics, political knowledge (+) </a:t>
            </a:r>
            <a:r>
              <a:rPr lang="en-GB" sz="2000" dirty="0">
                <a:latin typeface="Constantia" panose="02030602050306030303" pitchFamily="18" charset="0"/>
              </a:rPr>
              <a:t>=&gt; should act as resources, reduce C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Personal preferences associated with </a:t>
            </a:r>
            <a:r>
              <a:rPr lang="en-GB" sz="2000" u="sng" dirty="0">
                <a:latin typeface="Constantia" panose="02030602050306030303" pitchFamily="18" charset="0"/>
              </a:rPr>
              <a:t>party identification, ideology </a:t>
            </a:r>
            <a:r>
              <a:rPr lang="en-GB" sz="2000" dirty="0">
                <a:latin typeface="Constantia" panose="02030602050306030303" pitchFamily="18" charset="0"/>
              </a:rPr>
              <a:t>(+) =&gt; intended to function as benefits (enjoyment of the act of voting)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u="sng" dirty="0">
                <a:latin typeface="Constantia" panose="02030602050306030303" pitchFamily="18" charset="0"/>
              </a:rPr>
              <a:t>Less successful</a:t>
            </a:r>
            <a:r>
              <a:rPr lang="en-GB" sz="2000" dirty="0">
                <a:latin typeface="Constantia" panose="02030602050306030303" pitchFamily="18" charset="0"/>
              </a:rPr>
              <a:t>: cognitive knowledge, trust in institutions, satisfaction with democracy, trust in others,...</a:t>
            </a:r>
          </a:p>
        </p:txBody>
      </p:sp>
    </p:spTree>
    <p:extLst>
      <p:ext uri="{BB962C8B-B14F-4D97-AF65-F5344CB8AC3E}">
        <p14:creationId xmlns:p14="http://schemas.microsoft.com/office/powerpoint/2010/main" val="545148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219F-6AFE-9838-CC7F-ECDBDDD56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FD91172-5560-9E94-9456-92C4E04FE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D6A184-1A7B-A23B-79D9-3A3AC88B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D) Socialisation-psychological model</a:t>
            </a:r>
          </a:p>
        </p:txBody>
      </p:sp>
      <p:pic>
        <p:nvPicPr>
          <p:cNvPr id="10" name="Obrázok 9" descr="Obrázok, na ktorom je text, písmo, snímka obrazovky, dokument&#10;&#10;Automaticky generovaný popis">
            <a:extLst>
              <a:ext uri="{FF2B5EF4-FFF2-40B4-BE49-F238E27FC236}">
                <a16:creationId xmlns:a16="http://schemas.microsoft.com/office/drawing/2014/main" id="{6BF246AF-0E90-EA39-2E7C-128A87AA9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4" y="1896093"/>
            <a:ext cx="6514855" cy="30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3367678"/>
          </a:xfrm>
        </p:spPr>
        <p:txBody>
          <a:bodyPr/>
          <a:lstStyle/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pic>
        <p:nvPicPr>
          <p:cNvPr id="2" name="Picture 2" descr="Ilustrace „Map of 2020 USA presidential elections results“ ze služby Stock  | Adobe Stock">
            <a:extLst>
              <a:ext uri="{FF2B5EF4-FFF2-40B4-BE49-F238E27FC236}">
                <a16:creationId xmlns:a16="http://schemas.microsoft.com/office/drawing/2014/main" id="{A69DF764-19DB-32EA-E6C9-0837602A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76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346DE-4797-C2A8-4F0E-7DEC6567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9565275-84E4-C191-7317-525984FBE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95C112-80BD-DE8B-34E4-0BDF16D5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2</a:t>
            </a:r>
            <a:r>
              <a:rPr lang="en-GB" noProof="0" dirty="0">
                <a:latin typeface="Garamond" panose="02020404030301010803" pitchFamily="18" charset="0"/>
              </a:rPr>
              <a:t>) Macro-level studies</a:t>
            </a:r>
            <a:br>
              <a:rPr lang="en-GB" noProof="0" dirty="0">
                <a:latin typeface="Garamond" panose="02020404030301010803" pitchFamily="18" charset="0"/>
              </a:rPr>
            </a:br>
            <a:br>
              <a:rPr lang="en-GB" noProof="0" dirty="0">
                <a:latin typeface="Garamond" panose="02020404030301010803" pitchFamily="18" charset="0"/>
              </a:rPr>
            </a:br>
            <a:br>
              <a:rPr lang="en-GB" noProof="0" dirty="0">
                <a:latin typeface="Garamond" panose="02020404030301010803" pitchFamily="18" charset="0"/>
              </a:rPr>
            </a:br>
            <a:r>
              <a:rPr lang="en-GB" sz="1500" b="0" u="sng" noProof="0" dirty="0">
                <a:latin typeface="Garamond" panose="02020404030301010803" pitchFamily="18" charset="0"/>
              </a:rPr>
              <a:t>how to measure?</a:t>
            </a:r>
            <a:br>
              <a:rPr lang="en-GB" sz="1500" b="0" noProof="0" dirty="0">
                <a:latin typeface="Garamond" panose="02020404030301010803" pitchFamily="18" charset="0"/>
              </a:rPr>
            </a:br>
            <a:endParaRPr lang="en-GB" sz="1500" b="0" noProof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71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50E3-E3F7-BA60-8A3B-2BFEC91E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3C567D9-CADB-B329-DBF7-E1196F9A7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652B26-893D-14B3-6E85-F2BA797A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dirty="0">
                <a:latin typeface="Constantia" panose="02030602050306030303" pitchFamily="18" charset="0"/>
              </a:rPr>
              <a:t>A</a:t>
            </a:r>
            <a:r>
              <a:rPr lang="en-GB" b="1" dirty="0">
                <a:latin typeface="Constantia" panose="02030602050306030303" pitchFamily="18" charset="0"/>
              </a:rPr>
              <a:t>) Institutional variables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5DE3D29-61C6-5A7B-89CF-B0425FBD5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Compulsory voting (+):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-Countries where citizens are legally obliged to vote have higher T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-”Only" half the effect in the case of non-application of a sanction or partial sanction (versus full sanctions)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Importance of elections (+):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-The more important the election (stronger the representative body), the stronger the incentive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2407799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7" name="Obrázok 6" descr="Obrázok, na ktorom je text, snímka obrazovky, rad, písmo&#10;&#10;Automaticky generovaný popis">
            <a:extLst>
              <a:ext uri="{FF2B5EF4-FFF2-40B4-BE49-F238E27FC236}">
                <a16:creationId xmlns:a16="http://schemas.microsoft.com/office/drawing/2014/main" id="{BDF47C5A-8A3C-B7E5-1313-0D452F48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5" y="626822"/>
            <a:ext cx="7772400" cy="46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31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DC43B3AD-AFB2-DA18-601A-18D2BCA5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7" y="197216"/>
            <a:ext cx="6108564" cy="3231784"/>
          </a:xfrm>
          <a:prstGeom prst="rect">
            <a:avLst/>
          </a:prstGeom>
        </p:spPr>
      </p:pic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DA15AC00-BDAD-DFE9-418C-2F603A892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7" y="3281282"/>
            <a:ext cx="6445030" cy="32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9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1CF5C-5C03-ADC7-E1AF-85610374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580200-0D39-3A31-C933-07057EF7E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DE5777-822C-832F-50E9-916B8D0F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dirty="0">
                <a:latin typeface="Constantia" panose="02030602050306030303" pitchFamily="18" charset="0"/>
              </a:rPr>
              <a:t>A</a:t>
            </a:r>
            <a:r>
              <a:rPr lang="en-GB" b="1" dirty="0">
                <a:latin typeface="Constantia" panose="02030602050306030303" pitchFamily="18" charset="0"/>
              </a:rPr>
              <a:t>) Institutional variables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68817DF-7BEB-A4E2-DED4-4F18D289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Other:</a:t>
            </a:r>
          </a:p>
          <a:p>
            <a:pPr marL="54000" indent="0" algn="just">
              <a:buNone/>
            </a:pPr>
            <a:r>
              <a:rPr lang="en-GB" sz="2000" u="sng" dirty="0">
                <a:latin typeface="Constantia" panose="02030602050306030303" pitchFamily="18" charset="0"/>
              </a:rPr>
              <a:t>Electoral system (PR+, FPTP-): </a:t>
            </a:r>
            <a:r>
              <a:rPr lang="en-GB" sz="2000" dirty="0">
                <a:latin typeface="Constantia" panose="02030602050306030303" pitchFamily="18" charset="0"/>
              </a:rPr>
              <a:t>argumentatively mastered BUT only a minority of cases (mainly by increasing the cases in non-Western EU countries)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u="sng" dirty="0">
                <a:latin typeface="Constantia" panose="02030602050306030303" pitchFamily="18" charset="0"/>
              </a:rPr>
              <a:t>Lowering the voting age (-)</a:t>
            </a:r>
            <a:r>
              <a:rPr lang="en-GB" sz="2000" dirty="0">
                <a:latin typeface="Constantia" panose="02030602050306030303" pitchFamily="18" charset="0"/>
              </a:rPr>
              <a:t>: hard to measure (not many outside the 18 year mark)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u="sng" dirty="0">
                <a:latin typeface="Constantia" panose="02030602050306030303" pitchFamily="18" charset="0"/>
              </a:rPr>
              <a:t>Single chamber, voting on a free day, easier ways to vote:</a:t>
            </a:r>
            <a:r>
              <a:rPr lang="en-GB" sz="2000" dirty="0">
                <a:latin typeface="Constantia" panose="02030602050306030303" pitchFamily="18" charset="0"/>
              </a:rPr>
              <a:t> unclear conclusions</a:t>
            </a:r>
          </a:p>
        </p:txBody>
      </p:sp>
    </p:spTree>
    <p:extLst>
      <p:ext uri="{BB962C8B-B14F-4D97-AF65-F5344CB8AC3E}">
        <p14:creationId xmlns:p14="http://schemas.microsoft.com/office/powerpoint/2010/main" val="2354799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C6CE-9E1B-3AB4-644F-AE41AA2F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E4975C4-029E-C2D5-34AA-D5E61040A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DAB7D9-9C98-E3A2-BA3E-C4217E42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B) Socio-economic variables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041A11F-0F72-59C5-4CF9-13733B7A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Population size (-): </a:t>
            </a:r>
            <a:r>
              <a:rPr lang="en-GB" sz="2000" dirty="0">
                <a:latin typeface="Constantia" panose="02030602050306030303" pitchFamily="18" charset="0"/>
              </a:rPr>
              <a:t>smaller countries have more homogeneous populations and closer relationships with each other and representatives (perhaps a sense of higher P?)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Other:</a:t>
            </a:r>
          </a:p>
          <a:p>
            <a:pPr marL="54000" indent="0" algn="just">
              <a:buNone/>
            </a:pPr>
            <a:r>
              <a:rPr lang="en-GB" sz="2000" u="sng" dirty="0">
                <a:latin typeface="Constantia" panose="02030602050306030303" pitchFamily="18" charset="0"/>
              </a:rPr>
              <a:t>Economic development of country (+): </a:t>
            </a:r>
            <a:r>
              <a:rPr lang="en-GB" sz="2000" dirty="0">
                <a:latin typeface="Constantia" panose="02030602050306030303" pitchFamily="18" charset="0"/>
              </a:rPr>
              <a:t>long and short term, linked to age and education argument BUT unclear conclusions</a:t>
            </a:r>
          </a:p>
          <a:p>
            <a:pPr marL="54000" indent="0" algn="just">
              <a:buNone/>
            </a:pPr>
            <a:r>
              <a:rPr lang="en-GB" sz="2000" u="sng" dirty="0">
                <a:latin typeface="Constantia" panose="02030602050306030303" pitchFamily="18" charset="0"/>
              </a:rPr>
              <a:t>Population density (-), corruption (-): </a:t>
            </a:r>
            <a:r>
              <a:rPr lang="en-GB" sz="2000" dirty="0">
                <a:latin typeface="Constantia" panose="02030602050306030303" pitchFamily="18" charset="0"/>
              </a:rPr>
              <a:t>few cases </a:t>
            </a:r>
          </a:p>
        </p:txBody>
      </p:sp>
    </p:spTree>
    <p:extLst>
      <p:ext uri="{BB962C8B-B14F-4D97-AF65-F5344CB8AC3E}">
        <p14:creationId xmlns:p14="http://schemas.microsoft.com/office/powerpoint/2010/main" val="1626419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A03DD-6C11-A7EB-391D-D76187CA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6380DC4-7D58-A766-651D-97321C6FA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0D1FCC-FEB8-C58E-7318-DA927423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C) Political and partisan variables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01349BF-525B-B3FF-668C-E18A0ED6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Closeness of elections (+):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related to P in the rational model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the smaller the gap between the two main candidates/parties, -&gt; higher the chance that the citizen's vote will count =&gt; close elections attract media coverage and more party mobilization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 err="1">
                <a:latin typeface="Constantia" panose="02030602050306030303" pitchFamily="18" charset="0"/>
              </a:rPr>
              <a:t>Blais</a:t>
            </a:r>
            <a:r>
              <a:rPr lang="en-GB" sz="2000" dirty="0">
                <a:latin typeface="Constantia" panose="02030602050306030303" pitchFamily="18" charset="0"/>
              </a:rPr>
              <a:t> (2020) </a:t>
            </a:r>
            <a:r>
              <a:rPr lang="en-GB" sz="2000" u="sng" dirty="0">
                <a:latin typeface="Constantia" panose="02030602050306030303" pitchFamily="18" charset="0"/>
              </a:rPr>
              <a:t>works</a:t>
            </a:r>
            <a:r>
              <a:rPr lang="en-GB" sz="2000" dirty="0">
                <a:latin typeface="Constantia" panose="02030602050306030303" pitchFamily="18" charset="0"/>
              </a:rPr>
              <a:t> vs. </a:t>
            </a:r>
            <a:r>
              <a:rPr lang="en-GB" sz="2000" dirty="0" err="1">
                <a:latin typeface="Constantia" panose="02030602050306030303" pitchFamily="18" charset="0"/>
              </a:rPr>
              <a:t>Stockemer</a:t>
            </a:r>
            <a:r>
              <a:rPr lang="en-GB" sz="2000" dirty="0">
                <a:latin typeface="Constantia" panose="02030602050306030303" pitchFamily="18" charset="0"/>
              </a:rPr>
              <a:t> (2017) </a:t>
            </a:r>
            <a:r>
              <a:rPr lang="en-GB" sz="2000" u="sng" dirty="0">
                <a:latin typeface="Constantia" panose="02030602050306030303" pitchFamily="18" charset="0"/>
              </a:rPr>
              <a:t>doesn't</a:t>
            </a:r>
          </a:p>
        </p:txBody>
      </p:sp>
    </p:spTree>
    <p:extLst>
      <p:ext uri="{BB962C8B-B14F-4D97-AF65-F5344CB8AC3E}">
        <p14:creationId xmlns:p14="http://schemas.microsoft.com/office/powerpoint/2010/main" val="976926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9290-6D49-5C0E-CCA3-543EC416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8E098BC-1E94-7B64-2327-745C581BE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20E206-F0BD-9DF4-8090-12EBFF13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C) Political and partisan variables</a:t>
            </a:r>
          </a:p>
        </p:txBody>
      </p:sp>
      <p:pic>
        <p:nvPicPr>
          <p:cNvPr id="8" name="Obrázok 7" descr="Obrázok, na ktorom je text, snímka obrazovky, písmo, list&#10;&#10;Automaticky generovaný popis">
            <a:extLst>
              <a:ext uri="{FF2B5EF4-FFF2-40B4-BE49-F238E27FC236}">
                <a16:creationId xmlns:a16="http://schemas.microsoft.com/office/drawing/2014/main" id="{028ACD00-7B1D-E5E6-1B03-E4A60D12D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14" y="1146863"/>
            <a:ext cx="6456655" cy="5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4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29E3-DB2C-3D7A-B43E-04A0B9736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07E817F-2D8B-B6D8-F663-1D3C7D79B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E10C1-17CB-F467-8143-DFA42911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C) Political and partisan variables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4243779-82C5-E750-24FC-2869B6661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740311"/>
            <a:ext cx="8064900" cy="4915670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Less successful: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u="sng" dirty="0">
                <a:latin typeface="Constantia" panose="02030602050306030303" pitchFamily="18" charset="0"/>
              </a:rPr>
              <a:t>Number of parties (+):</a:t>
            </a:r>
            <a:r>
              <a:rPr lang="en-GB" sz="2000" dirty="0">
                <a:latin typeface="Constantia" panose="02030602050306030303" pitchFamily="18" charset="0"/>
              </a:rPr>
              <a:t> the more parties competing, the more choices voters have + better mobilization -&gt; more likely to reflect their opinion vs. More parties means a more complicated system to understand (more info needed) + coalition governance</a:t>
            </a:r>
            <a:endParaRPr lang="en-GB" sz="2000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18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0CE22-3F8D-BF65-7F3A-D99D9B75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A7A6EC8-7402-7074-58CB-A4F8ADA4A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8B3A47-A810-0CAA-0D34-6D4F86A8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12155"/>
            <a:ext cx="8064900" cy="451576"/>
          </a:xfrm>
        </p:spPr>
        <p:txBody>
          <a:bodyPr/>
          <a:lstStyle/>
          <a:p>
            <a:pPr marL="54000" indent="0" algn="ctr">
              <a:buNone/>
            </a:pPr>
            <a:r>
              <a:rPr lang="en-GB" b="1" dirty="0">
                <a:latin typeface="Constantia" panose="02030602050306030303" pitchFamily="18" charset="0"/>
              </a:rPr>
              <a:t>Conclusion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DB59BB3-2CFE-EF2B-7470-B9A2F402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04090"/>
            <a:ext cx="8064900" cy="5149910"/>
          </a:xfrm>
        </p:spPr>
        <p:txBody>
          <a:bodyPr/>
          <a:lstStyle/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Motivation is key:</a:t>
            </a:r>
          </a:p>
          <a:p>
            <a:pPr marL="511200" indent="-457200" algn="just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Do I like politics?</a:t>
            </a:r>
          </a:p>
          <a:p>
            <a:pPr marL="511200" indent="-457200" algn="just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Do I have a duty to vote?</a:t>
            </a:r>
          </a:p>
          <a:p>
            <a:pPr marL="511200" indent="-457200" algn="just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Do I care about the outcome?</a:t>
            </a:r>
          </a:p>
          <a:p>
            <a:pPr marL="511200" indent="-457200" algn="just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Do I find it easy to vote?</a:t>
            </a: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(</a:t>
            </a:r>
            <a:r>
              <a:rPr lang="en-GB" sz="2000" dirty="0" err="1">
                <a:latin typeface="Constantia" panose="02030602050306030303" pitchFamily="18" charset="0"/>
              </a:rPr>
              <a:t>Blais</a:t>
            </a:r>
            <a:r>
              <a:rPr lang="en-GB" sz="2000" dirty="0">
                <a:latin typeface="Constantia" panose="02030602050306030303" pitchFamily="18" charset="0"/>
              </a:rPr>
              <a:t> and </a:t>
            </a:r>
            <a:r>
              <a:rPr lang="en-GB" sz="2000" dirty="0" err="1">
                <a:latin typeface="Constantia" panose="02030602050306030303" pitchFamily="18" charset="0"/>
              </a:rPr>
              <a:t>Daoust</a:t>
            </a:r>
            <a:r>
              <a:rPr lang="en-GB" sz="2000" dirty="0">
                <a:latin typeface="Constantia" panose="02030602050306030303" pitchFamily="18" charset="0"/>
              </a:rPr>
              <a:t>, 2020)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research provided new predictors of VU (corruption, weather, ethnic fractionalization...) and better modelling techniques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Need to conduct research contextually (within regions, countries) and take contexts into account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Better comparisons are needed between different levels of analysis (local - regional - national) and between countries</a:t>
            </a:r>
            <a:endParaRPr lang="en-GB" sz="2000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B2B2E-D177-DC25-0BFC-D7D2E73F4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E06548F-9364-3B58-03BA-49E2B5A3D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60D757-463C-6828-9DD0-53C01803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0D948DA-FDF2-890E-60E7-870237A3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3367678"/>
          </a:xfrm>
        </p:spPr>
        <p:txBody>
          <a:bodyPr/>
          <a:lstStyle/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Vote Leave: Official Brexit campaign referred to police over breaches of  electoral law | Politics News | Sky News">
            <a:extLst>
              <a:ext uri="{FF2B5EF4-FFF2-40B4-BE49-F238E27FC236}">
                <a16:creationId xmlns:a16="http://schemas.microsoft.com/office/drawing/2014/main" id="{5788ACEB-9145-8600-8762-7146E24F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56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2054" name="Picture 6" descr="Not sure if  higher voter turnout this election Or all my friends are just getting older - Not sure if  higher voter turnout this election Or all my friends are just getting older  Futurama Fry">
            <a:extLst>
              <a:ext uri="{FF2B5EF4-FFF2-40B4-BE49-F238E27FC236}">
                <a16:creationId xmlns:a16="http://schemas.microsoft.com/office/drawing/2014/main" id="{4DB51505-08DA-E34B-838C-AB7A8DC0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3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2" y="162978"/>
            <a:ext cx="8064900" cy="451576"/>
          </a:xfrm>
        </p:spPr>
        <p:txBody>
          <a:bodyPr/>
          <a:lstStyle/>
          <a:p>
            <a:r>
              <a:rPr lang="sk-SK" sz="1800" dirty="0" err="1">
                <a:solidFill>
                  <a:schemeClr val="tx1"/>
                </a:solidFill>
                <a:latin typeface="Garamond" panose="02020404030301010803" pitchFamily="18" charset="0"/>
              </a:rPr>
              <a:t>Literatute</a:t>
            </a:r>
            <a:endParaRPr lang="sk-SK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614554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Aldrich</a:t>
            </a:r>
            <a:r>
              <a:rPr lang="sk-SK" sz="1200" dirty="0">
                <a:latin typeface="Garamond" panose="02020404030301010803" pitchFamily="18" charset="0"/>
              </a:rPr>
              <a:t>, J. H. (1993). </a:t>
            </a:r>
            <a:r>
              <a:rPr lang="sk-SK" sz="1200" dirty="0" err="1">
                <a:latin typeface="Garamond" panose="02020404030301010803" pitchFamily="18" charset="0"/>
              </a:rPr>
              <a:t>Rational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choice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, 246-278.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 (2006). </a:t>
            </a:r>
            <a:r>
              <a:rPr lang="sk-SK" sz="1200" dirty="0" err="1">
                <a:latin typeface="Garamond" panose="02020404030301010803" pitchFamily="18" charset="0"/>
              </a:rPr>
              <a:t>What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affects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?. Annu. Rev. Polit. </a:t>
            </a:r>
            <a:r>
              <a:rPr lang="sk-SK" sz="1200" dirty="0" err="1">
                <a:latin typeface="Garamond" panose="02020404030301010803" pitchFamily="18" charset="0"/>
              </a:rPr>
              <a:t>Sci</a:t>
            </a:r>
            <a:r>
              <a:rPr lang="sk-SK" sz="1200" dirty="0">
                <a:latin typeface="Garamond" panose="02020404030301010803" pitchFamily="18" charset="0"/>
              </a:rPr>
              <a:t>., 9, 111-125.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A., </a:t>
            </a:r>
            <a:r>
              <a:rPr lang="sk-SK" sz="1200" dirty="0" err="1">
                <a:latin typeface="Garamond" panose="02020404030301010803" pitchFamily="18" charset="0"/>
              </a:rPr>
              <a:t>Young</a:t>
            </a:r>
            <a:r>
              <a:rPr lang="sk-SK" sz="1200" dirty="0">
                <a:latin typeface="Garamond" panose="02020404030301010803" pitchFamily="18" charset="0"/>
              </a:rPr>
              <a:t>, R., &amp; </a:t>
            </a:r>
            <a:r>
              <a:rPr lang="sk-SK" sz="1200" dirty="0" err="1">
                <a:latin typeface="Garamond" panose="02020404030301010803" pitchFamily="18" charset="0"/>
              </a:rPr>
              <a:t>Lapp</a:t>
            </a:r>
            <a:r>
              <a:rPr lang="sk-SK" sz="1200" dirty="0">
                <a:latin typeface="Garamond" panose="02020404030301010803" pitchFamily="18" charset="0"/>
              </a:rPr>
              <a:t>, M. (2000).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calculus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empirical</a:t>
            </a:r>
            <a:r>
              <a:rPr lang="sk-SK" sz="1200" dirty="0">
                <a:latin typeface="Garamond" panose="02020404030301010803" pitchFamily="18" charset="0"/>
              </a:rPr>
              <a:t> test. </a:t>
            </a:r>
            <a:r>
              <a:rPr lang="sk-SK" sz="1200" dirty="0" err="1">
                <a:latin typeface="Garamond" panose="02020404030301010803" pitchFamily="18" charset="0"/>
              </a:rPr>
              <a:t>European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, 37(2), 181-201.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Bram</a:t>
            </a:r>
            <a:r>
              <a:rPr lang="sk-SK" sz="1200" dirty="0">
                <a:latin typeface="Garamond" panose="02020404030301010803" pitchFamily="18" charset="0"/>
              </a:rPr>
              <a:t>, C. (2023).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most </a:t>
            </a:r>
            <a:r>
              <a:rPr lang="sk-SK" sz="1200" dirty="0" err="1">
                <a:latin typeface="Garamond" panose="02020404030301010803" pitchFamily="18" charset="0"/>
              </a:rPr>
              <a:t>important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our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lifetime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Focalism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participation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Psychology</a:t>
            </a:r>
            <a:r>
              <a:rPr lang="sk-SK" sz="1200" dirty="0">
                <a:latin typeface="Garamond" panose="02020404030301010803" pitchFamily="18" charset="0"/>
              </a:rPr>
              <a:t>, 44(5), 943-960.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Burns</a:t>
            </a:r>
            <a:r>
              <a:rPr lang="sk-SK" sz="1200" dirty="0">
                <a:latin typeface="Garamond" panose="02020404030301010803" pitchFamily="18" charset="0"/>
              </a:rPr>
              <a:t>, N., </a:t>
            </a:r>
            <a:r>
              <a:rPr lang="sk-SK" sz="1200" dirty="0" err="1">
                <a:latin typeface="Garamond" panose="02020404030301010803" pitchFamily="18" charset="0"/>
              </a:rPr>
              <a:t>Schlozman</a:t>
            </a:r>
            <a:r>
              <a:rPr lang="sk-SK" sz="1200" dirty="0">
                <a:latin typeface="Garamond" panose="02020404030301010803" pitchFamily="18" charset="0"/>
              </a:rPr>
              <a:t>, K. L., &amp; </a:t>
            </a:r>
            <a:r>
              <a:rPr lang="sk-SK" sz="1200" dirty="0" err="1">
                <a:latin typeface="Garamond" panose="02020404030301010803" pitchFamily="18" charset="0"/>
              </a:rPr>
              <a:t>Verba</a:t>
            </a:r>
            <a:r>
              <a:rPr lang="sk-SK" sz="1200" dirty="0">
                <a:latin typeface="Garamond" panose="02020404030301010803" pitchFamily="18" charset="0"/>
              </a:rPr>
              <a:t>, S. (2021).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private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roots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action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Harvard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University</a:t>
            </a:r>
            <a:r>
              <a:rPr lang="sk-SK" sz="12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Cancela</a:t>
            </a:r>
            <a:r>
              <a:rPr lang="sk-SK" sz="1200" dirty="0">
                <a:latin typeface="Garamond" panose="02020404030301010803" pitchFamily="18" charset="0"/>
              </a:rPr>
              <a:t>, J., &amp; </a:t>
            </a:r>
            <a:r>
              <a:rPr lang="sk-SK" sz="1200" dirty="0" err="1">
                <a:latin typeface="Garamond" panose="02020404030301010803" pitchFamily="18" charset="0"/>
              </a:rPr>
              <a:t>Geys</a:t>
            </a:r>
            <a:r>
              <a:rPr lang="sk-SK" sz="1200" dirty="0">
                <a:latin typeface="Garamond" panose="02020404030301010803" pitchFamily="18" charset="0"/>
              </a:rPr>
              <a:t>, B. (2016).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A 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national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subnational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42, 264-275.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Cravens</a:t>
            </a:r>
            <a:r>
              <a:rPr lang="sk-SK" sz="1200" dirty="0">
                <a:latin typeface="Garamond" panose="02020404030301010803" pitchFamily="18" charset="0"/>
              </a:rPr>
              <a:t>, M. D. (2020). </a:t>
            </a:r>
            <a:r>
              <a:rPr lang="sk-SK" sz="1200" dirty="0" err="1">
                <a:latin typeface="Garamond" panose="02020404030301010803" pitchFamily="18" charset="0"/>
              </a:rPr>
              <a:t>Measuring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strength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habits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64, 102117.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Downs</a:t>
            </a:r>
            <a:r>
              <a:rPr lang="sk-SK" sz="1200" dirty="0">
                <a:latin typeface="Garamond" panose="02020404030301010803" pitchFamily="18" charset="0"/>
              </a:rPr>
              <a:t>, A. (1957). </a:t>
            </a:r>
            <a:r>
              <a:rPr lang="sk-SK" sz="1200" dirty="0" err="1">
                <a:latin typeface="Garamond" panose="02020404030301010803" pitchFamily="18" charset="0"/>
              </a:rPr>
              <a:t>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economic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theory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democracy</a:t>
            </a:r>
            <a:r>
              <a:rPr lang="sk-SK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Fisher</a:t>
            </a:r>
            <a:r>
              <a:rPr lang="sk-SK" sz="1200" dirty="0">
                <a:latin typeface="Garamond" panose="02020404030301010803" pitchFamily="18" charset="0"/>
              </a:rPr>
              <a:t>, J., </a:t>
            </a:r>
            <a:r>
              <a:rPr lang="sk-SK" sz="1200" dirty="0" err="1">
                <a:latin typeface="Garamond" panose="02020404030301010803" pitchFamily="18" charset="0"/>
              </a:rPr>
              <a:t>Fieldhouse</a:t>
            </a:r>
            <a:r>
              <a:rPr lang="sk-SK" sz="1200" dirty="0">
                <a:latin typeface="Garamond" panose="02020404030301010803" pitchFamily="18" charset="0"/>
              </a:rPr>
              <a:t>, E., </a:t>
            </a:r>
            <a:r>
              <a:rPr lang="sk-SK" sz="1200" dirty="0" err="1">
                <a:latin typeface="Garamond" panose="02020404030301010803" pitchFamily="18" charset="0"/>
              </a:rPr>
              <a:t>Franklin</a:t>
            </a:r>
            <a:r>
              <a:rPr lang="sk-SK" sz="1200" dirty="0">
                <a:latin typeface="Garamond" panose="02020404030301010803" pitchFamily="18" charset="0"/>
              </a:rPr>
              <a:t>, M. N., </a:t>
            </a:r>
            <a:r>
              <a:rPr lang="sk-SK" sz="1200" dirty="0" err="1">
                <a:latin typeface="Garamond" panose="02020404030301010803" pitchFamily="18" charset="0"/>
              </a:rPr>
              <a:t>Gibson</a:t>
            </a:r>
            <a:r>
              <a:rPr lang="sk-SK" sz="1200" dirty="0">
                <a:latin typeface="Garamond" panose="02020404030301010803" pitchFamily="18" charset="0"/>
              </a:rPr>
              <a:t>, R., </a:t>
            </a:r>
            <a:r>
              <a:rPr lang="sk-SK" sz="1200" dirty="0" err="1">
                <a:latin typeface="Garamond" panose="02020404030301010803" pitchFamily="18" charset="0"/>
              </a:rPr>
              <a:t>Cantijoch</a:t>
            </a:r>
            <a:r>
              <a:rPr lang="sk-SK" sz="1200" dirty="0">
                <a:latin typeface="Garamond" panose="02020404030301010803" pitchFamily="18" charset="0"/>
              </a:rPr>
              <a:t>, M., &amp; </a:t>
            </a:r>
            <a:r>
              <a:rPr lang="sk-SK" sz="1200" dirty="0" err="1">
                <a:latin typeface="Garamond" panose="02020404030301010803" pitchFamily="18" charset="0"/>
              </a:rPr>
              <a:t>Wlezien</a:t>
            </a:r>
            <a:r>
              <a:rPr lang="sk-SK" sz="1200" dirty="0">
                <a:latin typeface="Garamond" panose="02020404030301010803" pitchFamily="18" charset="0"/>
              </a:rPr>
              <a:t>, C. (</a:t>
            </a:r>
            <a:r>
              <a:rPr lang="sk-SK" sz="1200" dirty="0" err="1">
                <a:latin typeface="Garamond" panose="02020404030301010803" pitchFamily="18" charset="0"/>
              </a:rPr>
              <a:t>Eds</a:t>
            </a:r>
            <a:r>
              <a:rPr lang="sk-SK" sz="1200" dirty="0">
                <a:latin typeface="Garamond" panose="02020404030301010803" pitchFamily="18" charset="0"/>
              </a:rPr>
              <a:t>.). (2018).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Routledge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handbook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behavior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(</a:t>
            </a:r>
            <a:r>
              <a:rPr lang="sk-SK" sz="1200" dirty="0" err="1">
                <a:latin typeface="Garamond" panose="02020404030301010803" pitchFamily="18" charset="0"/>
              </a:rPr>
              <a:t>pp</a:t>
            </a:r>
            <a:r>
              <a:rPr lang="sk-SK" sz="1200" dirty="0">
                <a:latin typeface="Garamond" panose="02020404030301010803" pitchFamily="18" charset="0"/>
              </a:rPr>
              <a:t>. 280-292). </a:t>
            </a:r>
            <a:r>
              <a:rPr lang="sk-SK" sz="1200" dirty="0" err="1">
                <a:latin typeface="Garamond" panose="02020404030301010803" pitchFamily="18" charset="0"/>
              </a:rPr>
              <a:t>London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Routledge</a:t>
            </a:r>
            <a:r>
              <a:rPr lang="sk-SK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Geys</a:t>
            </a:r>
            <a:r>
              <a:rPr lang="sk-SK" sz="1200" dirty="0">
                <a:latin typeface="Garamond" panose="02020404030301010803" pitchFamily="18" charset="0"/>
              </a:rPr>
              <a:t>, B. (2006).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A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aggregate</a:t>
            </a:r>
            <a:r>
              <a:rPr lang="sk-SK" sz="1200" dirty="0">
                <a:latin typeface="Garamond" panose="02020404030301010803" pitchFamily="18" charset="0"/>
              </a:rPr>
              <a:t>-level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25(4), 637-663.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Gomez</a:t>
            </a:r>
            <a:r>
              <a:rPr lang="sk-SK" sz="1200" dirty="0">
                <a:latin typeface="Garamond" panose="02020404030301010803" pitchFamily="18" charset="0"/>
              </a:rPr>
              <a:t>, B. T., </a:t>
            </a:r>
            <a:r>
              <a:rPr lang="sk-SK" sz="1200" dirty="0" err="1">
                <a:latin typeface="Garamond" panose="02020404030301010803" pitchFamily="18" charset="0"/>
              </a:rPr>
              <a:t>Hansford</a:t>
            </a:r>
            <a:r>
              <a:rPr lang="sk-SK" sz="1200" dirty="0">
                <a:latin typeface="Garamond" panose="02020404030301010803" pitchFamily="18" charset="0"/>
              </a:rPr>
              <a:t>, T. G., &amp; </a:t>
            </a:r>
            <a:r>
              <a:rPr lang="sk-SK" sz="1200" dirty="0" err="1">
                <a:latin typeface="Garamond" panose="02020404030301010803" pitchFamily="18" charset="0"/>
              </a:rPr>
              <a:t>Krause</a:t>
            </a:r>
            <a:r>
              <a:rPr lang="sk-SK" sz="1200" dirty="0">
                <a:latin typeface="Garamond" panose="02020404030301010803" pitchFamily="18" charset="0"/>
              </a:rPr>
              <a:t>, G. A. (2007).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Republicans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should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pray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for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rain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, and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in US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Politics</a:t>
            </a:r>
            <a:r>
              <a:rPr lang="sk-SK" sz="1200" dirty="0">
                <a:latin typeface="Garamond" panose="02020404030301010803" pitchFamily="18" charset="0"/>
              </a:rPr>
              <a:t>, 69(3), 649-663.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Green</a:t>
            </a:r>
            <a:r>
              <a:rPr lang="sk-SK" sz="1200" dirty="0">
                <a:latin typeface="Garamond" panose="02020404030301010803" pitchFamily="18" charset="0"/>
              </a:rPr>
              <a:t>, D. P., </a:t>
            </a:r>
            <a:r>
              <a:rPr lang="sk-SK" sz="1200" dirty="0" err="1">
                <a:latin typeface="Garamond" panose="02020404030301010803" pitchFamily="18" charset="0"/>
              </a:rPr>
              <a:t>McGrath</a:t>
            </a:r>
            <a:r>
              <a:rPr lang="sk-SK" sz="1200" dirty="0">
                <a:latin typeface="Garamond" panose="02020404030301010803" pitchFamily="18" charset="0"/>
              </a:rPr>
              <a:t>, M. C., &amp; </a:t>
            </a:r>
            <a:r>
              <a:rPr lang="sk-SK" sz="1200" dirty="0" err="1">
                <a:latin typeface="Garamond" panose="02020404030301010803" pitchFamily="18" charset="0"/>
              </a:rPr>
              <a:t>Aronow</a:t>
            </a:r>
            <a:r>
              <a:rPr lang="sk-SK" sz="1200" dirty="0">
                <a:latin typeface="Garamond" panose="02020404030301010803" pitchFamily="18" charset="0"/>
              </a:rPr>
              <a:t>, P. M. (2013). </a:t>
            </a:r>
            <a:r>
              <a:rPr lang="sk-SK" sz="1200" dirty="0" err="1">
                <a:latin typeface="Garamond" panose="02020404030301010803" pitchFamily="18" charset="0"/>
              </a:rPr>
              <a:t>Field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experiments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study of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Parties</a:t>
            </a:r>
            <a:r>
              <a:rPr lang="sk-SK" sz="1200" dirty="0">
                <a:latin typeface="Garamond" panose="02020404030301010803" pitchFamily="18" charset="0"/>
              </a:rPr>
              <a:t>, 23(1), 27-48.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Lijphart</a:t>
            </a:r>
            <a:r>
              <a:rPr lang="sk-SK" sz="1200" dirty="0">
                <a:latin typeface="Garamond" panose="02020404030301010803" pitchFamily="18" charset="0"/>
              </a:rPr>
              <a:t>, A. (1997). </a:t>
            </a:r>
            <a:r>
              <a:rPr lang="sk-SK" sz="1200" dirty="0" err="1">
                <a:latin typeface="Garamond" panose="02020404030301010803" pitchFamily="18" charset="0"/>
              </a:rPr>
              <a:t>Unequal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participation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Democracy's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unresolved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dilemma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address</a:t>
            </a:r>
            <a:r>
              <a:rPr lang="sk-SK" sz="1200" dirty="0">
                <a:latin typeface="Garamond" panose="02020404030301010803" pitchFamily="18" charset="0"/>
              </a:rPr>
              <a:t>,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Association, 1996.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91(1), 1-14.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Panagopoulos</a:t>
            </a:r>
            <a:r>
              <a:rPr lang="sk-SK" sz="1200" dirty="0">
                <a:latin typeface="Garamond" panose="02020404030301010803" pitchFamily="18" charset="0"/>
              </a:rPr>
              <a:t>, C. (2008).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calculus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compulsory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systems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Behavior</a:t>
            </a:r>
            <a:r>
              <a:rPr lang="sk-SK" sz="1200" dirty="0">
                <a:latin typeface="Garamond" panose="02020404030301010803" pitchFamily="18" charset="0"/>
              </a:rPr>
              <a:t>, 30, 455-467.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Powell</a:t>
            </a:r>
            <a:r>
              <a:rPr lang="sk-SK" sz="1200" dirty="0">
                <a:latin typeface="Garamond" panose="02020404030301010803" pitchFamily="18" charset="0"/>
              </a:rPr>
              <a:t>, G. B. (1982). </a:t>
            </a:r>
            <a:r>
              <a:rPr lang="sk-SK" sz="1200" dirty="0" err="1">
                <a:latin typeface="Garamond" panose="02020404030301010803" pitchFamily="18" charset="0"/>
              </a:rPr>
              <a:t>Contemporary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democracies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Harvard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University</a:t>
            </a:r>
            <a:r>
              <a:rPr lang="sk-SK" sz="12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Riker</a:t>
            </a:r>
            <a:r>
              <a:rPr lang="sk-SK" sz="1200" dirty="0">
                <a:latin typeface="Garamond" panose="02020404030301010803" pitchFamily="18" charset="0"/>
              </a:rPr>
              <a:t>, W. H., &amp; </a:t>
            </a:r>
            <a:r>
              <a:rPr lang="sk-SK" sz="1200" dirty="0" err="1">
                <a:latin typeface="Garamond" panose="02020404030301010803" pitchFamily="18" charset="0"/>
              </a:rPr>
              <a:t>Ordeshook</a:t>
            </a:r>
            <a:r>
              <a:rPr lang="sk-SK" sz="1200" dirty="0">
                <a:latin typeface="Garamond" panose="02020404030301010803" pitchFamily="18" charset="0"/>
              </a:rPr>
              <a:t>, P. C. (1968). A </a:t>
            </a:r>
            <a:r>
              <a:rPr lang="sk-SK" sz="1200" dirty="0" err="1">
                <a:latin typeface="Garamond" panose="02020404030301010803" pitchFamily="18" charset="0"/>
              </a:rPr>
              <a:t>Theory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Calculus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62(1), 25-42.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Rosema</a:t>
            </a:r>
            <a:r>
              <a:rPr lang="sk-SK" sz="1200" dirty="0">
                <a:latin typeface="Garamond" panose="02020404030301010803" pitchFamily="18" charset="0"/>
              </a:rPr>
              <a:t>, M. (2007). </a:t>
            </a:r>
            <a:r>
              <a:rPr lang="sk-SK" sz="1200" dirty="0" err="1">
                <a:latin typeface="Garamond" panose="02020404030301010803" pitchFamily="18" charset="0"/>
              </a:rPr>
              <a:t>Low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Threat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democracy</a:t>
            </a:r>
            <a:r>
              <a:rPr lang="sk-SK" sz="1200" dirty="0">
                <a:latin typeface="Garamond" panose="02020404030301010803" pitchFamily="18" charset="0"/>
              </a:rPr>
              <a:t> or </a:t>
            </a:r>
            <a:r>
              <a:rPr lang="sk-SK" sz="1200" dirty="0" err="1">
                <a:latin typeface="Garamond" panose="02020404030301010803" pitchFamily="18" charset="0"/>
              </a:rPr>
              <a:t>blessing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disguise</a:t>
            </a:r>
            <a:r>
              <a:rPr lang="sk-SK" sz="1200" dirty="0">
                <a:latin typeface="Garamond" panose="02020404030301010803" pitchFamily="18" charset="0"/>
              </a:rPr>
              <a:t>? </a:t>
            </a:r>
            <a:r>
              <a:rPr lang="sk-SK" sz="1200" dirty="0" err="1">
                <a:latin typeface="Garamond" panose="02020404030301010803" pitchFamily="18" charset="0"/>
              </a:rPr>
              <a:t>Consequences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citizens</a:t>
            </a:r>
            <a:r>
              <a:rPr lang="sk-SK" sz="1200" dirty="0">
                <a:latin typeface="Garamond" panose="02020404030301010803" pitchFamily="18" charset="0"/>
              </a:rPr>
              <a:t>' </a:t>
            </a:r>
            <a:r>
              <a:rPr lang="sk-SK" sz="1200" dirty="0" err="1">
                <a:latin typeface="Garamond" panose="02020404030301010803" pitchFamily="18" charset="0"/>
              </a:rPr>
              <a:t>varying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tendencies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vote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26(3), 612-623.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Smets</a:t>
            </a:r>
            <a:r>
              <a:rPr lang="sk-SK" sz="1200" dirty="0">
                <a:latin typeface="Garamond" panose="02020404030301010803" pitchFamily="18" charset="0"/>
              </a:rPr>
              <a:t>, K., &amp; Van Ham, C. (2013).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embarrassment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riches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individual</a:t>
            </a:r>
            <a:r>
              <a:rPr lang="sk-SK" sz="1200" dirty="0">
                <a:latin typeface="Garamond" panose="02020404030301010803" pitchFamily="18" charset="0"/>
              </a:rPr>
              <a:t>-level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 on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32(2), 344-359.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Stockemer</a:t>
            </a:r>
            <a:r>
              <a:rPr lang="sk-SK" sz="1200" dirty="0">
                <a:latin typeface="Garamond" panose="02020404030301010803" pitchFamily="18" charset="0"/>
              </a:rPr>
              <a:t>, D. (2017). </a:t>
            </a:r>
            <a:r>
              <a:rPr lang="sk-SK" sz="1200" dirty="0" err="1">
                <a:latin typeface="Garamond" panose="02020404030301010803" pitchFamily="18" charset="0"/>
              </a:rPr>
              <a:t>What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affects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article</a:t>
            </a:r>
            <a:r>
              <a:rPr lang="sk-SK" sz="1200" dirty="0">
                <a:latin typeface="Garamond" panose="02020404030301010803" pitchFamily="18" charset="0"/>
              </a:rPr>
              <a:t>/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aggregate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Government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Opposition</a:t>
            </a:r>
            <a:r>
              <a:rPr lang="sk-SK" sz="1200" dirty="0">
                <a:latin typeface="Garamond" panose="02020404030301010803" pitchFamily="18" charset="0"/>
              </a:rPr>
              <a:t>, 52(4), 698-722.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Stockemer</a:t>
            </a:r>
            <a:r>
              <a:rPr lang="sk-SK" sz="1200" dirty="0">
                <a:latin typeface="Garamond" panose="02020404030301010803" pitchFamily="18" charset="0"/>
              </a:rPr>
              <a:t>, D., &amp; </a:t>
            </a:r>
            <a:r>
              <a:rPr lang="sk-SK" sz="1200" dirty="0" err="1">
                <a:latin typeface="Garamond" panose="02020404030301010803" pitchFamily="18" charset="0"/>
              </a:rPr>
              <a:t>Wigginton</a:t>
            </a:r>
            <a:r>
              <a:rPr lang="sk-SK" sz="1200" dirty="0">
                <a:latin typeface="Garamond" panose="02020404030301010803" pitchFamily="18" charset="0"/>
              </a:rPr>
              <a:t>, M. (2018). Fair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: do </a:t>
            </a:r>
            <a:r>
              <a:rPr lang="sk-SK" sz="1200" dirty="0" err="1">
                <a:latin typeface="Garamond" panose="02020404030301010803" pitchFamily="18" charset="0"/>
              </a:rPr>
              <a:t>Canadians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stay</a:t>
            </a:r>
            <a:r>
              <a:rPr lang="sk-SK" sz="1200" dirty="0">
                <a:latin typeface="Garamond" panose="02020404030301010803" pitchFamily="18" charset="0"/>
              </a:rPr>
              <a:t> at </a:t>
            </a:r>
            <a:r>
              <a:rPr lang="sk-SK" sz="1200" dirty="0" err="1">
                <a:latin typeface="Garamond" panose="02020404030301010803" pitchFamily="18" charset="0"/>
              </a:rPr>
              <a:t>home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when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is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bad</a:t>
            </a:r>
            <a:r>
              <a:rPr lang="sk-SK" sz="1200" dirty="0">
                <a:latin typeface="Garamond" panose="02020404030301010803" pitchFamily="18" charset="0"/>
              </a:rPr>
              <a:t>?. International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biometeorology</a:t>
            </a:r>
            <a:r>
              <a:rPr lang="sk-SK" sz="1200" dirty="0">
                <a:latin typeface="Garamond" panose="02020404030301010803" pitchFamily="18" charset="0"/>
              </a:rPr>
              <a:t>, 62(6), 1027-1037.</a:t>
            </a: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A1A73C1A-B0EE-6449-9552-3F94C84D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0" y="802258"/>
            <a:ext cx="8020228" cy="4797879"/>
          </a:xfrm>
        </p:spPr>
      </p:pic>
      <p:sp>
        <p:nvSpPr>
          <p:cNvPr id="2" name="Zástupný objekt pre obsah 4">
            <a:extLst>
              <a:ext uri="{FF2B5EF4-FFF2-40B4-BE49-F238E27FC236}">
                <a16:creationId xmlns:a16="http://schemas.microsoft.com/office/drawing/2014/main" id="{0A2BFD78-9509-77F6-68F4-908DBE6D5C18}"/>
              </a:ext>
            </a:extLst>
          </p:cNvPr>
          <p:cNvSpPr txBox="1">
            <a:spLocks/>
          </p:cNvSpPr>
          <p:nvPr/>
        </p:nvSpPr>
        <p:spPr>
          <a:xfrm>
            <a:off x="865632" y="5420343"/>
            <a:ext cx="7839456" cy="2362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9000" marR="0" indent="-13500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buFont typeface="Arial" panose="020B0604020202020204" pitchFamily="34" charset="0"/>
              <a:buNone/>
            </a:pPr>
            <a:r>
              <a:rPr lang="en-GB" sz="1000" i="1" kern="0" noProof="0" dirty="0">
                <a:latin typeface="Constantia" panose="02030602050306030303" pitchFamily="18" charset="0"/>
              </a:rPr>
              <a:t>Source: Fisher et al. 2018</a:t>
            </a:r>
            <a:endParaRPr lang="en-GB" sz="1000" kern="0" noProof="0" dirty="0">
              <a:latin typeface="Constantia" panose="02030602050306030303" pitchFamily="18" charset="0"/>
            </a:endParaRPr>
          </a:p>
          <a:p>
            <a:pPr marL="54000" indent="0" algn="ctr">
              <a:buFont typeface="Arial" panose="020B0604020202020204" pitchFamily="34" charset="0"/>
              <a:buNone/>
            </a:pPr>
            <a:r>
              <a:rPr lang="en-GB" sz="1000" kern="0" noProof="0" dirty="0">
                <a:latin typeface="Constantia" panose="02030602050306030303" pitchFamily="18" charset="0"/>
              </a:rPr>
              <a:t>+ VARIATIONS across countries, continents, contexts</a:t>
            </a:r>
          </a:p>
          <a:p>
            <a:pPr marL="54000" indent="0" algn="ctr">
              <a:buFont typeface="Arial" panose="020B0604020202020204" pitchFamily="34" charset="0"/>
              <a:buNone/>
            </a:pPr>
            <a:r>
              <a:rPr lang="en-GB" sz="1000" kern="0" dirty="0">
                <a:latin typeface="Constantia" panose="02030602050306030303" pitchFamily="18" charset="0"/>
              </a:rPr>
              <a:t>+ different “turnouts”</a:t>
            </a:r>
            <a:endParaRPr lang="en-GB" sz="1000" kern="0" noProof="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5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59CAB530-964F-2C4F-8B54-434BF7247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" y="378000"/>
            <a:ext cx="9077279" cy="5205984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0DC4CB1-916D-0378-9365-EEF1473647B5}"/>
              </a:ext>
            </a:extLst>
          </p:cNvPr>
          <p:cNvSpPr txBox="1"/>
          <p:nvPr/>
        </p:nvSpPr>
        <p:spPr>
          <a:xfrm>
            <a:off x="1139952" y="56751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 err="1">
                <a:latin typeface="Constantia" panose="02030602050306030303" pitchFamily="18" charset="0"/>
              </a:rPr>
              <a:t>Source</a:t>
            </a:r>
            <a:r>
              <a:rPr lang="sk-SK" sz="1000" i="1" kern="0" dirty="0">
                <a:latin typeface="Constantia" panose="02030602050306030303" pitchFamily="18" charset="0"/>
              </a:rPr>
              <a:t>: </a:t>
            </a:r>
            <a:r>
              <a:rPr lang="sk-SK" sz="1000" i="1" kern="0" dirty="0" err="1">
                <a:latin typeface="Constantia" panose="02030602050306030303" pitchFamily="18" charset="0"/>
              </a:rPr>
              <a:t>Cancela</a:t>
            </a:r>
            <a:r>
              <a:rPr lang="sk-SK" sz="1000" i="1" kern="0" dirty="0">
                <a:latin typeface="Constantia" panose="02030602050306030303" pitchFamily="18" charset="0"/>
              </a:rPr>
              <a:t> a </a:t>
            </a:r>
            <a:r>
              <a:rPr lang="sk-SK" sz="1000" i="1" kern="0" dirty="0" err="1">
                <a:latin typeface="Constantia" panose="02030602050306030303" pitchFamily="18" charset="0"/>
              </a:rPr>
              <a:t>Geys</a:t>
            </a:r>
            <a:r>
              <a:rPr lang="sk-SK" sz="1000" i="1" kern="0" dirty="0">
                <a:latin typeface="Constantia" panose="02030602050306030303" pitchFamily="18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1296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16B8-5C1F-0A22-3F07-A5818559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FAB180A-A158-B684-467F-52F38979A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4346D-D3CA-903C-E0E8-2BC03088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Phenomenon in the academia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D18B082-3B80-D19A-B2BC-389A8876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argument about whether high turnout is important: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IS (e.g. </a:t>
            </a:r>
            <a:r>
              <a:rPr lang="en-GB" sz="2000" dirty="0" err="1">
                <a:latin typeface="Constantia" panose="02030602050306030303" pitchFamily="18" charset="0"/>
              </a:rPr>
              <a:t>Lijphart</a:t>
            </a:r>
            <a:r>
              <a:rPr lang="en-GB" sz="2000" dirty="0">
                <a:latin typeface="Constantia" panose="02030602050306030303" pitchFamily="18" charset="0"/>
              </a:rPr>
              <a:t> 1997) vs. IS NOT (e.g. </a:t>
            </a:r>
            <a:r>
              <a:rPr lang="en-GB" sz="2000" dirty="0" err="1">
                <a:latin typeface="Constantia" panose="02030602050306030303" pitchFamily="18" charset="0"/>
              </a:rPr>
              <a:t>Rosema</a:t>
            </a:r>
            <a:r>
              <a:rPr lang="en-GB" sz="2000" dirty="0">
                <a:latin typeface="Constantia" panose="02030602050306030303" pitchFamily="18" charset="0"/>
              </a:rPr>
              <a:t> 2007)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Working with individual and </a:t>
            </a:r>
            <a:r>
              <a:rPr lang="en-GB" sz="2000" dirty="0" err="1">
                <a:latin typeface="Constantia" panose="02030602050306030303" pitchFamily="18" charset="0"/>
              </a:rPr>
              <a:t>marco</a:t>
            </a:r>
            <a:r>
              <a:rPr lang="en-GB" sz="2000" dirty="0">
                <a:latin typeface="Constantia" panose="02030602050306030303" pitchFamily="18" charset="0"/>
              </a:rPr>
              <a:t>-level, data-based from cross-sectional to longitudinal surveys, from big-data to experimental methods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Voter turnout and voting one of the most researched areas of political behaviour =&gt; in other words - </a:t>
            </a:r>
            <a:r>
              <a:rPr lang="en-GB" sz="2000" i="1" dirty="0">
                <a:latin typeface="Constantia" panose="02030602050306030303" pitchFamily="18" charset="0"/>
              </a:rPr>
              <a:t>lots of research</a:t>
            </a:r>
          </a:p>
        </p:txBody>
      </p:sp>
    </p:spTree>
    <p:extLst>
      <p:ext uri="{BB962C8B-B14F-4D97-AF65-F5344CB8AC3E}">
        <p14:creationId xmlns:p14="http://schemas.microsoft.com/office/powerpoint/2010/main" val="187914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77A9-CF28-3F12-403A-2F8918AC9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76A2385-4B8C-EC23-2C5C-657079CBB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4FB798-4E02-6ADC-F8E8-26B19522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Phenomenon in the academia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DE599B4-D4BC-B666-55FB-761FE3720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Difference: </a:t>
            </a: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1) Whether they vote (how high the turnout is and why), 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2) How people vote (determinants of choosing a particular party)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Lack of consensus within the scientific community on the "core model" of T -&gt; Many factors and theories not always valid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 meta-analyses can help (e.g. </a:t>
            </a:r>
            <a:r>
              <a:rPr lang="en-GB" sz="2000" dirty="0" err="1">
                <a:latin typeface="Constantia" panose="02030602050306030303" pitchFamily="18" charset="0"/>
              </a:rPr>
              <a:t>Geys</a:t>
            </a:r>
            <a:r>
              <a:rPr lang="en-GB" sz="2000" dirty="0">
                <a:latin typeface="Constantia" panose="02030602050306030303" pitchFamily="18" charset="0"/>
              </a:rPr>
              <a:t> 2006, Smets and Van Ham 2013, </a:t>
            </a:r>
            <a:r>
              <a:rPr lang="en-GB" sz="2000" dirty="0" err="1">
                <a:latin typeface="Constantia" panose="02030602050306030303" pitchFamily="18" charset="0"/>
              </a:rPr>
              <a:t>Cancela</a:t>
            </a:r>
            <a:r>
              <a:rPr lang="en-GB" sz="2000" dirty="0">
                <a:latin typeface="Constantia" panose="02030602050306030303" pitchFamily="18" charset="0"/>
              </a:rPr>
              <a:t> and </a:t>
            </a:r>
            <a:r>
              <a:rPr lang="en-GB" sz="2000" dirty="0" err="1">
                <a:latin typeface="Constantia" panose="02030602050306030303" pitchFamily="18" charset="0"/>
              </a:rPr>
              <a:t>Geys</a:t>
            </a:r>
            <a:r>
              <a:rPr lang="en-GB" sz="2000" dirty="0">
                <a:latin typeface="Constantia" panose="02030602050306030303" pitchFamily="18" charset="0"/>
              </a:rPr>
              <a:t> 2016, </a:t>
            </a:r>
            <a:r>
              <a:rPr lang="en-GB" sz="2000" dirty="0" err="1">
                <a:latin typeface="Constantia" panose="02030602050306030303" pitchFamily="18" charset="0"/>
              </a:rPr>
              <a:t>Stockemer</a:t>
            </a:r>
            <a:r>
              <a:rPr lang="en-GB" sz="2000" dirty="0">
                <a:latin typeface="Constantia" panose="02030602050306030303" pitchFamily="18" charset="0"/>
              </a:rPr>
              <a:t> 2017)</a:t>
            </a:r>
            <a:endParaRPr lang="en-GB" sz="20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002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2679</Words>
  <Application>Microsoft Macintosh PowerPoint</Application>
  <PresentationFormat>Prezentácia na obrazovke (4:3)</PresentationFormat>
  <Paragraphs>328</Paragraphs>
  <Slides>51</Slides>
  <Notes>31</Notes>
  <HiddenSlides>3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51</vt:i4>
      </vt:variant>
    </vt:vector>
  </HeadingPairs>
  <TitlesOfParts>
    <vt:vector size="58" baseType="lpstr">
      <vt:lpstr>.SF NS</vt:lpstr>
      <vt:lpstr>Arial</vt:lpstr>
      <vt:lpstr>Constantia</vt:lpstr>
      <vt:lpstr>Garamond</vt:lpstr>
      <vt:lpstr>Tahoma</vt:lpstr>
      <vt:lpstr>Wingdings</vt:lpstr>
      <vt:lpstr>Prezentace_MU_CZ</vt:lpstr>
      <vt:lpstr>Prezentácia programu PowerPoint</vt:lpstr>
      <vt:lpstr>Who votes? Determinants of turnout Part I </vt:lpstr>
      <vt:lpstr>Introduction and relevance</vt:lpstr>
      <vt:lpstr>Volebná účasť</vt:lpstr>
      <vt:lpstr>Volebná účasť</vt:lpstr>
      <vt:lpstr>Prezentácia programu PowerPoint</vt:lpstr>
      <vt:lpstr>Prezentácia programu PowerPoint</vt:lpstr>
      <vt:lpstr>Phenomenon in the academia</vt:lpstr>
      <vt:lpstr>Phenomenon in the academia</vt:lpstr>
      <vt:lpstr>Two streams of turnout studies</vt:lpstr>
      <vt:lpstr>What factors influence turnout?    </vt:lpstr>
      <vt:lpstr>1) Individual level studies   how to measure? </vt:lpstr>
      <vt:lpstr>Prezentácia programu PowerPoint</vt:lpstr>
      <vt:lpstr>Individual level studies</vt:lpstr>
      <vt:lpstr>Prezentácia programu PowerPoint</vt:lpstr>
      <vt:lpstr>A) Socio-economic status model (SES, the resource model)</vt:lpstr>
      <vt:lpstr>A) Socio-economic status model (SES, the resource model)</vt:lpstr>
      <vt:lpstr>Prezentácia programu PowerPoint</vt:lpstr>
      <vt:lpstr>A) Socio-economic status model (SES, the resource model)</vt:lpstr>
      <vt:lpstr>A) Socio-economic status model (SES, the resource model)</vt:lpstr>
      <vt:lpstr>Prezentácia programu PowerPoint</vt:lpstr>
      <vt:lpstr>Prezentácia programu PowerPoint</vt:lpstr>
      <vt:lpstr>B) Rational choice model</vt:lpstr>
      <vt:lpstr>B) Rational choice model</vt:lpstr>
      <vt:lpstr>Prezentácia programu PowerPoint</vt:lpstr>
      <vt:lpstr>B) Rational choice model</vt:lpstr>
      <vt:lpstr>Prezentácia programu PowerPoint</vt:lpstr>
      <vt:lpstr>Prezentácia programu PowerPoint</vt:lpstr>
      <vt:lpstr>Prezentácia programu PowerPoint</vt:lpstr>
      <vt:lpstr>Prezentácia programu PowerPoint</vt:lpstr>
      <vt:lpstr>B) Rational choice model</vt:lpstr>
      <vt:lpstr>Prezentácia programu PowerPoint</vt:lpstr>
      <vt:lpstr>Prezentácia programu PowerPoint</vt:lpstr>
      <vt:lpstr>C) Mobilisation theories</vt:lpstr>
      <vt:lpstr>C) Mobilisation theories</vt:lpstr>
      <vt:lpstr>C) Mobilisation theories</vt:lpstr>
      <vt:lpstr>D) Socialisation-psychological model</vt:lpstr>
      <vt:lpstr>D) Socialisation-psychological model</vt:lpstr>
      <vt:lpstr>D) Socialisation-psychological model</vt:lpstr>
      <vt:lpstr>2) Macro-level studies   how to measure? </vt:lpstr>
      <vt:lpstr>A) Institutional variables</vt:lpstr>
      <vt:lpstr>Prezentácia programu PowerPoint</vt:lpstr>
      <vt:lpstr>Prezentácia programu PowerPoint</vt:lpstr>
      <vt:lpstr>A) Institutional variables</vt:lpstr>
      <vt:lpstr>B) Socio-economic variables</vt:lpstr>
      <vt:lpstr>C) Political and partisan variables</vt:lpstr>
      <vt:lpstr>C) Political and partisan variables</vt:lpstr>
      <vt:lpstr>C) Political and partisan variables</vt:lpstr>
      <vt:lpstr>Conclusion</vt:lpstr>
      <vt:lpstr>Prezentácia programu PowerPoint</vt:lpstr>
      <vt:lpstr>Literatute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81</cp:revision>
  <dcterms:created xsi:type="dcterms:W3CDTF">2021-01-04T15:05:13Z</dcterms:created>
  <dcterms:modified xsi:type="dcterms:W3CDTF">2024-10-03T14:13:12Z</dcterms:modified>
</cp:coreProperties>
</file>