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2" r:id="rId3"/>
    <p:sldId id="331" r:id="rId4"/>
    <p:sldId id="332" r:id="rId5"/>
    <p:sldId id="364" r:id="rId6"/>
    <p:sldId id="365" r:id="rId7"/>
    <p:sldId id="396" r:id="rId8"/>
    <p:sldId id="366" r:id="rId9"/>
    <p:sldId id="367" r:id="rId10"/>
    <p:sldId id="368" r:id="rId11"/>
    <p:sldId id="399" r:id="rId12"/>
    <p:sldId id="369" r:id="rId13"/>
    <p:sldId id="370" r:id="rId14"/>
    <p:sldId id="372" r:id="rId15"/>
    <p:sldId id="371" r:id="rId16"/>
    <p:sldId id="398" r:id="rId17"/>
    <p:sldId id="363" r:id="rId18"/>
    <p:sldId id="374" r:id="rId19"/>
    <p:sldId id="373" r:id="rId20"/>
    <p:sldId id="376" r:id="rId21"/>
    <p:sldId id="378" r:id="rId22"/>
    <p:sldId id="375" r:id="rId23"/>
    <p:sldId id="397" r:id="rId24"/>
    <p:sldId id="380" r:id="rId25"/>
    <p:sldId id="379" r:id="rId26"/>
    <p:sldId id="407" r:id="rId27"/>
    <p:sldId id="408" r:id="rId28"/>
    <p:sldId id="27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82857" autoAdjust="0"/>
  </p:normalViewPr>
  <p:slideViewPr>
    <p:cSldViewPr snapToGrid="0">
      <p:cViewPr varScale="1">
        <p:scale>
          <a:sx n="105" d="100"/>
          <a:sy n="105" d="100"/>
        </p:scale>
        <p:origin x="3040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40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1FD81-8C3F-B220-2F41-36D3F9441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448DE83-C1AC-B3E6-C595-08ECA791A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CE5B882-E4A1-C0E1-D5E2-52DDA17D3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Lazarsfeld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(1968)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Campbell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(1960)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FAD6E12-602B-700F-6383-29A581BB4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603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BF73F-58B5-1CBD-F92B-46924E24D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290A722-2B30-9974-53E1-403F2BE8E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C249EC5-0F98-50D6-8390-F0EFDA945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Optimistic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view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Dalton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(1984) -&gt; </a:t>
            </a: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cognitive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mobilisation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abilities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+ </a:t>
            </a: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mass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media</a:t>
            </a:r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Pessimistic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view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Lazarsfeld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(1968)</a:t>
            </a: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A7A5CCE-01C9-194E-8F93-4F8CDFA64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5676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F55B7-304A-13A0-B251-15036D45E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16E13D4-BB1C-5489-01BD-5C5F2193D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972E2E8-0E56-5184-EA49-1854609D5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7DEE49A-C18A-87CB-DBC0-0D2BDA5F3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0953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E723B-8042-8AA4-6F46-0648D7E3B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201234A-7D42-518C-6E06-5A53DD5E2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EB051BE-E914-FF06-D07F-AD7DFF547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54C9EF2-F841-15D9-DEA9-9560C9F1D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9671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C1539-A4ED-A613-FBBD-9829BFD4E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5FF7DE2-D9D7-5893-4FBF-7CF421390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31329E2-6288-5FF1-764F-0926CC713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71C6E0E-30D7-B977-1D5A-5E4823039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4278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9DD7-E036-956E-AC4E-DADF8143E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F594E74-56ED-FC47-E259-B6CE1F79E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77D76CE-3DFD-8033-6B17-DD125A86D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B69FB5A-EA88-11D3-6218-8FEFE2E19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3653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4C211-5BAC-CA99-8A53-59CE950B9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897ED97-9F60-C889-5E54-B2D549870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63CEFFE-2784-3D60-1028-1FBE33F9A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EC616B4-A66B-8134-E6C6-645788581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497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B8BE5-47E0-ABBB-DBED-842B147B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AB3F97A-C1F8-096E-44D0-75B0F08D5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637CAB9-2562-F074-2EA3-3680D4E70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B319A38-54CD-E521-753C-DE473F5B3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5802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FDB1-6DD3-8B7C-A1E5-AEC06A7D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3AA657D-E7A0-4B62-DAAB-8FEACFCA0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78B0B16-E29C-99AE-50B2-2C2408E7A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4B86B60-DDE4-CCDC-382E-A4A7A1761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5090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F292B-3B57-CDD0-266E-6078A351D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05D4B04-6BA0-AC60-18C0-00DDC991D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60E2AEE-3AD2-8513-3912-9B22ACBA8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E2F4466-62C7-251C-FA35-A99352809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303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26585-A2C6-4E58-5E12-6B94A593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89EE599-03E2-EA7F-D060-D56CB738D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85A352E-5FAD-05C7-291F-2BE841606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36DE2D-5CF1-1E94-8CC6-A935DA314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411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41AF2-0135-2A0E-FDD6-72B832BA5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BC3CDCA-A1C0-6816-F70A-699877F9E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90891E1-12A6-F823-45DA-6E7B45FAF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74D8F62-7759-A3B9-4EE5-F1E2AC873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6701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2ED34-6E86-A532-BBBB-FA15E5BDA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BFBF74D-BDA5-FE47-9FDB-B2F2C9A7D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4BC44E6-4415-A845-332C-304618F59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33D2CF4-15D7-197A-01F7-49C66F85F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4142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F1EDE-E980-B867-940A-D1A5B4FE6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A051E47-D098-D296-DC82-BBD63074E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995D197-3780-91E0-9D7B-41F05D824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CB4CAE7-D9BC-7AED-D2BA-EBEC69467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0961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8E657-6BF3-ECC6-BC05-963019D88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9AE4BDE-80E9-622E-18C2-2674FD7D0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E2072CB-A113-79A9-D8BF-92704A6AD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5102CF-3350-AAC1-3B4C-DA6EC09DD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8356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86D93-0175-CAD9-89C2-82DAFC986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CBCEF2D-B2F3-A571-EDEF-AD553E856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1794C7E-5FB4-7882-0688-EFF1F6689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A7DF4A-2CAC-640A-3982-D0BD31A09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6751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606D-3D95-AD11-D03B-9FE61AE8C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401A116-8CC4-F611-60B1-756513627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6508E7D-D7A3-F3A8-DF85-CEA5D8B71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0A83E9D-1F3A-04B8-258D-3F3360DBC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0695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51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BD0F0-C6C5-090E-D39B-2406AFB94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2D32DDC-6E60-C126-68E0-783D6D49B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D6834BC-ACE8-0F1A-8FBB-2B89902EB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37DC4B-5489-D157-44A6-DE654C775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98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7A7E2-24AF-A84B-F50D-CE80B1E8B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0005EF9-369A-7B08-9CDD-BFC9FAB4C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F15669C-E138-7B79-5D2B-189D91136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227A141-5CF6-E9C5-032B-BF78FAEB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418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5376D-32BB-5248-F2D0-368C34E21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7A754B3-9B17-2889-3656-6E82AECC6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D1A1A84-376C-00D1-6AE8-65F928E10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AB6E07C-5BE0-5217-CC7B-A3C1CCD23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111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0A831-9C2F-70AC-51FD-5714BFBD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F70A2C6-FB16-1CCD-0A07-371D77AD1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271AE05-C32E-214E-4B33-AB139F66B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1277DDC-E6D4-AC90-4AA5-252AF8429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607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EF38-BBC2-343A-74BE-52D391AD3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3B0674F-D945-39B8-16BB-10BEA29D8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A35235B-354A-F0E0-9E47-949A69F9D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Lazarsfeld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(1968)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Campbell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(1960)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6FE99DF-B8BD-0D00-D418-A8506C563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7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3AC30-48EC-CFA5-A11C-C2D17420D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044645F-9989-6013-A6EB-BBEB551E0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A22E1AE-6080-C399-B20A-869F26753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Lazarsfeld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(1968)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Campbell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(1960)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B4EDC0A-950D-C0D3-A856-6080E1F2D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05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02048-C584-4789-1FE3-134426683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337AE21-8ADC-0E3D-953F-5AF602E3C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DE64E48-8735-5A56-0243-FE193D07B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Lazarsfeld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(1968)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Campbell</a:t>
            </a:r>
            <a:r>
              <a:rPr lang="sk-SK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(1960)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D5E7BBB-9135-2CAA-56DC-1BDBD25B1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15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Pbf3Pon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oday.yougov.com/politics/articles/44434-what-reasons-do-americans-give-not-voting-202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Obrázok, na ktorom je text, snímka obrazovky, kruh, diagram&#10;&#10;Automaticky generovaný popis">
            <a:extLst>
              <a:ext uri="{FF2B5EF4-FFF2-40B4-BE49-F238E27FC236}">
                <a16:creationId xmlns:a16="http://schemas.microsoft.com/office/drawing/2014/main" id="{B3523989-D149-885F-DD82-6C623393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4" y="0"/>
            <a:ext cx="7486731" cy="6858000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4865685-F4D3-93B0-227D-154D5FF5C5BE}"/>
              </a:ext>
            </a:extLst>
          </p:cNvPr>
          <p:cNvSpPr/>
          <p:nvPr/>
        </p:nvSpPr>
        <p:spPr bwMode="auto">
          <a:xfrm>
            <a:off x="188259" y="268941"/>
            <a:ext cx="887506" cy="1237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D96DB-2D78-D11B-1EF5-765D938FD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A9A4E15-E444-DDBB-A709-41F3BA516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BE4716-486D-5BAB-AFA4-536B0D9E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Cross-pressures</a:t>
            </a:r>
          </a:p>
        </p:txBody>
      </p:sp>
      <p:cxnSp>
        <p:nvCxnSpPr>
          <p:cNvPr id="12" name="Priama spojnica 11">
            <a:extLst>
              <a:ext uri="{FF2B5EF4-FFF2-40B4-BE49-F238E27FC236}">
                <a16:creationId xmlns:a16="http://schemas.microsoft.com/office/drawing/2014/main" id="{8160673E-882B-02C1-E7A3-48DF293AADC4}"/>
              </a:ext>
            </a:extLst>
          </p:cNvPr>
          <p:cNvCxnSpPr/>
          <p:nvPr/>
        </p:nvCxnSpPr>
        <p:spPr bwMode="auto">
          <a:xfrm flipH="1" flipV="1">
            <a:off x="4831492" y="955576"/>
            <a:ext cx="86497" cy="5902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Kevin Dietsch/Getty Images">
            <a:extLst>
              <a:ext uri="{FF2B5EF4-FFF2-40B4-BE49-F238E27FC236}">
                <a16:creationId xmlns:a16="http://schemas.microsoft.com/office/drawing/2014/main" id="{FAD5A79B-4786-95F1-0B2E-0FC0FBFB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1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E89D9-A739-BEFA-DAFF-12E77DF63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59BCCE3-F166-EB36-57E9-ABDB3C25A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0BAC14-7431-6330-D81C-07E7DFF5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Cross-pressures</a:t>
            </a:r>
          </a:p>
        </p:txBody>
      </p:sp>
      <p:pic>
        <p:nvPicPr>
          <p:cNvPr id="4098" name="Picture 2" descr="Me Vs. Them - Album by Yksteexy | Spotify">
            <a:extLst>
              <a:ext uri="{FF2B5EF4-FFF2-40B4-BE49-F238E27FC236}">
                <a16:creationId xmlns:a16="http://schemas.microsoft.com/office/drawing/2014/main" id="{C8A33C60-AE07-FB75-2391-2B35EFE5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370"/>
            <a:ext cx="4269259" cy="42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rson Icon Images | Free Photos, PNG Stickers, Wallpapers &amp; Backgrounds -  rawpixel">
            <a:extLst>
              <a:ext uri="{FF2B5EF4-FFF2-40B4-BE49-F238E27FC236}">
                <a16:creationId xmlns:a16="http://schemas.microsoft.com/office/drawing/2014/main" id="{09191802-F75A-459B-AD1B-9C5D30CEB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1876" y="1507524"/>
            <a:ext cx="1495168" cy="14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rson Icon png images | PNGEgg">
            <a:extLst>
              <a:ext uri="{FF2B5EF4-FFF2-40B4-BE49-F238E27FC236}">
                <a16:creationId xmlns:a16="http://schemas.microsoft.com/office/drawing/2014/main" id="{5F3D0C39-73B1-7F4D-2A0F-CCF2F2F0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95" y="1507524"/>
            <a:ext cx="1495169" cy="14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6453434-A69F-3046-9668-F537DD148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95" y="3972441"/>
            <a:ext cx="1495168" cy="15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1A9F5A2E-86B9-D516-E209-192BD109DB5C}"/>
              </a:ext>
            </a:extLst>
          </p:cNvPr>
          <p:cNvCxnSpPr/>
          <p:nvPr/>
        </p:nvCxnSpPr>
        <p:spPr bwMode="auto">
          <a:xfrm flipH="1">
            <a:off x="7228703" y="3274541"/>
            <a:ext cx="654908" cy="697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E0612CA2-B2DF-D1F1-D9D9-54D0E4EB5349}"/>
              </a:ext>
            </a:extLst>
          </p:cNvPr>
          <p:cNvCxnSpPr/>
          <p:nvPr/>
        </p:nvCxnSpPr>
        <p:spPr bwMode="auto">
          <a:xfrm>
            <a:off x="5820376" y="3212499"/>
            <a:ext cx="617837" cy="775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riama spojnica 11">
            <a:extLst>
              <a:ext uri="{FF2B5EF4-FFF2-40B4-BE49-F238E27FC236}">
                <a16:creationId xmlns:a16="http://schemas.microsoft.com/office/drawing/2014/main" id="{74ED1030-C776-BD9D-1B4D-77ED9DDF18CC}"/>
              </a:ext>
            </a:extLst>
          </p:cNvPr>
          <p:cNvCxnSpPr/>
          <p:nvPr/>
        </p:nvCxnSpPr>
        <p:spPr bwMode="auto">
          <a:xfrm flipH="1" flipV="1">
            <a:off x="4831492" y="955576"/>
            <a:ext cx="86497" cy="5902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7C2C-934D-9967-1EEE-145FB0E3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6700081-EB55-198B-E887-02C369D14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7EE2E9-C134-D94D-E744-DB8B6DDC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Cross-pressures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8A0E574-3555-FAE3-2951-3D29A908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A conflict (inconsistencies) between opposite pressures in the voter’s environment =&gt; US context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Socioeconomic status (work, family, religion) + issue attitudes vs. valence</a:t>
            </a:r>
          </a:p>
          <a:p>
            <a:pPr algn="just">
              <a:buFont typeface="Symbol" pitchFamily="2" charset="2"/>
              <a:buChar char="Þ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Internal ambivalence </a:t>
            </a:r>
            <a:r>
              <a:rPr lang="en-GB" sz="2000" dirty="0">
                <a:latin typeface="Constantia" panose="02030602050306030303" pitchFamily="18" charset="0"/>
              </a:rPr>
              <a:t>-&gt; ‘individual’s endorsement of competing considerations relevant to evaluating an attitude object’ (Lavine, 2001).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External ambivalence -&gt; either “cross-cutting social network” or “network ambivalence”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5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381F9-694C-FB9D-6AC2-7B409BF6C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4C78FAF-6DCB-E015-8DE0-A102F9EF4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ACD60F-3825-7054-B3E5-820A14F1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Political sophistication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1D846E6-9A60-8EA6-76E6-F20BCA06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5199321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b="1" dirty="0" err="1">
                <a:latin typeface="Constantia" panose="02030602050306030303" pitchFamily="18" charset="0"/>
              </a:rPr>
              <a:t>Yarchi</a:t>
            </a:r>
            <a:r>
              <a:rPr lang="en-GB" sz="2000" b="1" dirty="0">
                <a:latin typeface="Constantia" panose="02030602050306030303" pitchFamily="18" charset="0"/>
              </a:rPr>
              <a:t> et al. (2021): Israel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Politically sophisticated undecideds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vs.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Less politically sophisticated undecideds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Difference: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 more privileged social background (education, income)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 greater trust in traditional media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 consumes more news to follow the campaign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 more likely to carry out online discussions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 more likely to base his or her decision on policy issues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 more likely to debate between parties within the same ideological camp (internal floater)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 more likely to vote</a:t>
            </a:r>
          </a:p>
          <a:p>
            <a:pPr marL="54000" indent="0" algn="just">
              <a:buNone/>
            </a:pPr>
            <a:r>
              <a:rPr lang="en-GB" sz="1000" dirty="0">
                <a:latin typeface="Constantia" panose="02030602050306030303" pitchFamily="18" charset="0"/>
              </a:rPr>
              <a:t>Proportion around 4.5 vs. 16 %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2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524A4-9C84-7EF9-054B-AC01CA861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CADB831-F0DA-E801-BC36-F6CE209D6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682C05-BE84-5002-2D2D-EE4C5530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03028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Strategic considerations</a:t>
            </a:r>
          </a:p>
        </p:txBody>
      </p:sp>
      <p:pic>
        <p:nvPicPr>
          <p:cNvPr id="7170" name="Picture 2" descr="Trump and Harris Neck and Neck After Summer Upheaval, Times/Siena Poll  Finds - The New York Times">
            <a:extLst>
              <a:ext uri="{FF2B5EF4-FFF2-40B4-BE49-F238E27FC236}">
                <a16:creationId xmlns:a16="http://schemas.microsoft.com/office/drawing/2014/main" id="{68D6DE29-6A2F-F2AD-818D-AD35233A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9144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7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A8B56-F49C-8EBA-3293-E1FEA593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D149944-F1D6-5DAC-706D-278BEF24C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3C8653-BF44-59CF-37BC-3844B1B5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03028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Political disaffection</a:t>
            </a:r>
          </a:p>
        </p:txBody>
      </p:sp>
      <p:pic>
        <p:nvPicPr>
          <p:cNvPr id="10" name="Obrázok 9" descr="Obrázok, na ktorom je text, plagát, snímka obrazovky, noviny&#10;&#10;Automaticky generovaný popis">
            <a:extLst>
              <a:ext uri="{FF2B5EF4-FFF2-40B4-BE49-F238E27FC236}">
                <a16:creationId xmlns:a16="http://schemas.microsoft.com/office/drawing/2014/main" id="{E21BB9A5-F466-83F4-04CB-F83DCD87E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22" y="754604"/>
            <a:ext cx="4709411" cy="61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3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ED30-20D4-0631-63F8-305329428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B7CAA0A-D8C5-18BF-A13B-9AF68D80E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6847EB-8A23-1C67-6332-C522C126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Examples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3AB2307-66DA-68E0-29A8-4C986FAA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Sociodemographic (age, gender): Germany 2017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Partisanship: United Kingdom 2019 (Conservatives)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Cross-pressures (ambivalence): Brazil 2018 (Jair Bolsonaro)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Political sophistication: India 2019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Strategic considerations: Canada 2019 (Liberal Party)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(Political disaffection): Spain 2015 (Podemos)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1000" dirty="0">
                <a:latin typeface="Constantia" panose="02030602050306030303" pitchFamily="18" charset="0"/>
              </a:rPr>
              <a:t>*party or candidate mentioned benefited from undecidedness</a:t>
            </a:r>
          </a:p>
        </p:txBody>
      </p:sp>
    </p:spTree>
    <p:extLst>
      <p:ext uri="{BB962C8B-B14F-4D97-AF65-F5344CB8AC3E}">
        <p14:creationId xmlns:p14="http://schemas.microsoft.com/office/powerpoint/2010/main" val="198860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B3BF5-F577-4D31-81B6-2D721B80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E5CD14F-7888-C7BA-5248-50C6365B58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D1AAC1-DF7D-A087-FF95-4AD225C6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Contextual factors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D2E411B-12AC-F549-955F-015234D2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68163"/>
            <a:ext cx="8064900" cy="4621622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Long-standing stability?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Type of office at stake, the number of candidates/parties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Importance (first-order vs. second-order?)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Competitiveness of the contest?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  <a:hlinkClick r:id="rId3"/>
              </a:rPr>
              <a:t>Implicit attitudes?</a:t>
            </a:r>
            <a:endParaRPr lang="en-GB" sz="2000" dirty="0">
              <a:latin typeface="Constantia" panose="02030602050306030303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  <p:pic>
        <p:nvPicPr>
          <p:cNvPr id="6" name="Obrázok 5" descr="Obrázok, na ktorom je text, snímka obrazovky, písmo, potvrdenie&#10;&#10;Automaticky generovaný popis">
            <a:extLst>
              <a:ext uri="{FF2B5EF4-FFF2-40B4-BE49-F238E27FC236}">
                <a16:creationId xmlns:a16="http://schemas.microsoft.com/office/drawing/2014/main" id="{09153A8F-D9D5-4886-7097-4036081D4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56" y="3995513"/>
            <a:ext cx="5767688" cy="2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1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154A3-0BB8-EF95-AEB8-64A4845C3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216D1F4-0B5D-3B02-4060-118C3D8DB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951C7EB-58F9-DFFF-7E3E-935725C3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68163"/>
            <a:ext cx="8064900" cy="4621622"/>
          </a:xfrm>
        </p:spPr>
        <p:txBody>
          <a:bodyPr/>
          <a:lstStyle/>
          <a:p>
            <a:pPr marL="54000" indent="0" algn="ctr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Also…</a:t>
            </a:r>
          </a:p>
          <a:p>
            <a:pPr algn="ctr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Less predictable in the last moments (Box-Steffensmeier et al. 2015)</a:t>
            </a:r>
          </a:p>
          <a:p>
            <a:pPr algn="ctr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Less likely to detect disinformation (Samuel-</a:t>
            </a:r>
            <a:r>
              <a:rPr lang="en-GB" sz="2000" dirty="0" err="1">
                <a:latin typeface="Constantia" panose="02030602050306030303" pitchFamily="18" charset="0"/>
              </a:rPr>
              <a:t>Azran</a:t>
            </a:r>
            <a:r>
              <a:rPr lang="en-GB" sz="2000" dirty="0">
                <a:latin typeface="Constantia" panose="02030602050306030303" pitchFamily="18" charset="0"/>
              </a:rPr>
              <a:t> 2022)</a:t>
            </a:r>
          </a:p>
          <a:p>
            <a:pPr algn="ctr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Less likely to consume media</a:t>
            </a:r>
          </a:p>
          <a:p>
            <a:pPr algn="ctr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 Intense campaigning matters (Henderson and </a:t>
            </a:r>
            <a:r>
              <a:rPr lang="en-GB" sz="2000" dirty="0" err="1">
                <a:latin typeface="Constantia" panose="02030602050306030303" pitchFamily="18" charset="0"/>
              </a:rPr>
              <a:t>Hillygus</a:t>
            </a:r>
            <a:r>
              <a:rPr lang="en-GB" sz="2000" dirty="0">
                <a:latin typeface="Constantia" panose="02030602050306030303" pitchFamily="18" charset="0"/>
              </a:rPr>
              <a:t>, 2016)</a:t>
            </a:r>
          </a:p>
          <a:p>
            <a:pPr algn="ctr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b="1" dirty="0">
                <a:latin typeface="Constantia" panose="02030602050306030303" pitchFamily="18" charset="0"/>
              </a:rPr>
              <a:t>Division into three groups…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98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858AE-4230-25C0-8E14-270259A91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1C199BF-1CC2-F408-C8A5-3AB540885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A4F2D5-3E44-7F59-7CB9-D33DEC66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Abstainers</a:t>
            </a:r>
          </a:p>
        </p:txBody>
      </p:sp>
    </p:spTree>
    <p:extLst>
      <p:ext uri="{BB962C8B-B14F-4D97-AF65-F5344CB8AC3E}">
        <p14:creationId xmlns:p14="http://schemas.microsoft.com/office/powerpoint/2010/main" val="424165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23E63-DEFF-A7E1-757F-EA4712C25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5D9C5-FAAD-004D-EF8C-3E34E183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131794"/>
            <a:ext cx="8521200" cy="393537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Garamond" panose="02020404030301010803" pitchFamily="18" charset="0"/>
              </a:rPr>
              <a:t>Who is undecided, and who abstains? Determinants of turnout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Part II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1DBA39-FE0C-DC7E-AED3-4BCFFB5A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955059"/>
            <a:ext cx="8521200" cy="2018618"/>
          </a:xfrm>
        </p:spPr>
        <p:txBody>
          <a:bodyPr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Jakub Jusko</a:t>
            </a:r>
          </a:p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3FB2-2408-BFAC-523E-FB8427917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F1FA113-2721-CC34-D465-F7A63A112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6BF3A5-5098-7E1E-43A1-F03B6D20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91" y="6228000"/>
            <a:ext cx="1598168" cy="451576"/>
          </a:xfrm>
        </p:spPr>
        <p:txBody>
          <a:bodyPr/>
          <a:lstStyle/>
          <a:p>
            <a:pPr algn="ctr"/>
            <a:r>
              <a:rPr lang="en-GB" sz="1000" dirty="0">
                <a:solidFill>
                  <a:schemeClr val="accent1"/>
                </a:solidFill>
                <a:latin typeface="Garamond" panose="02020404030301010803" pitchFamily="18" charset="0"/>
                <a:hlinkClick r:id="rId3"/>
              </a:rPr>
              <a:t>Source: YouGov</a:t>
            </a:r>
          </a:p>
        </p:txBody>
      </p:sp>
      <p:pic>
        <p:nvPicPr>
          <p:cNvPr id="5" name="Obrázok 4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55BAD3F3-75F2-F9E8-3124-D5F2CC607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44" y="156685"/>
            <a:ext cx="6878436" cy="65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5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04375-987C-449F-765A-65D272AF3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EF2AF54-6ABF-4DF1-C916-BE282E6C8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48CBD9-7C8D-9A74-D91A-A6806E0F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Abstainers</a:t>
            </a:r>
          </a:p>
        </p:txBody>
      </p:sp>
      <p:pic>
        <p:nvPicPr>
          <p:cNvPr id="5" name="Obrázok 4" descr="Obrázok, na ktorom je text, potvrdenie, číslo, snímka obrazovky&#10;&#10;Automaticky generovaný popis">
            <a:extLst>
              <a:ext uri="{FF2B5EF4-FFF2-40B4-BE49-F238E27FC236}">
                <a16:creationId xmlns:a16="http://schemas.microsoft.com/office/drawing/2014/main" id="{AE615B88-A14D-C615-6ECA-0E147AD76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746848"/>
            <a:ext cx="7772400" cy="5364304"/>
          </a:xfrm>
          <a:prstGeom prst="rect">
            <a:avLst/>
          </a:prstGeom>
        </p:spPr>
      </p:pic>
      <p:sp>
        <p:nvSpPr>
          <p:cNvPr id="7" name="Rám 6">
            <a:extLst>
              <a:ext uri="{FF2B5EF4-FFF2-40B4-BE49-F238E27FC236}">
                <a16:creationId xmlns:a16="http://schemas.microsoft.com/office/drawing/2014/main" id="{46A2EBC1-8944-04BE-8C09-A134FDD330D7}"/>
              </a:ext>
            </a:extLst>
          </p:cNvPr>
          <p:cNvSpPr/>
          <p:nvPr/>
        </p:nvSpPr>
        <p:spPr bwMode="auto">
          <a:xfrm>
            <a:off x="7080422" y="4843849"/>
            <a:ext cx="358346" cy="210065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Rám 7">
            <a:extLst>
              <a:ext uri="{FF2B5EF4-FFF2-40B4-BE49-F238E27FC236}">
                <a16:creationId xmlns:a16="http://schemas.microsoft.com/office/drawing/2014/main" id="{BCB88652-6E98-025C-BEB4-F592B3A83DBD}"/>
              </a:ext>
            </a:extLst>
          </p:cNvPr>
          <p:cNvSpPr/>
          <p:nvPr/>
        </p:nvSpPr>
        <p:spPr bwMode="auto">
          <a:xfrm>
            <a:off x="5140410" y="3374530"/>
            <a:ext cx="1099752" cy="225788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ám 9">
            <a:extLst>
              <a:ext uri="{FF2B5EF4-FFF2-40B4-BE49-F238E27FC236}">
                <a16:creationId xmlns:a16="http://schemas.microsoft.com/office/drawing/2014/main" id="{21D60731-365F-7F85-0EC5-8217285A4ADC}"/>
              </a:ext>
            </a:extLst>
          </p:cNvPr>
          <p:cNvSpPr/>
          <p:nvPr/>
        </p:nvSpPr>
        <p:spPr bwMode="auto">
          <a:xfrm>
            <a:off x="6425514" y="2323070"/>
            <a:ext cx="1099752" cy="285612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ám 10">
            <a:extLst>
              <a:ext uri="{FF2B5EF4-FFF2-40B4-BE49-F238E27FC236}">
                <a16:creationId xmlns:a16="http://schemas.microsoft.com/office/drawing/2014/main" id="{4E842C4D-9976-B5AE-2450-CE63358F8D2B}"/>
              </a:ext>
            </a:extLst>
          </p:cNvPr>
          <p:cNvSpPr/>
          <p:nvPr/>
        </p:nvSpPr>
        <p:spPr bwMode="auto">
          <a:xfrm>
            <a:off x="3835824" y="4828126"/>
            <a:ext cx="1099752" cy="225788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03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16842-942C-9DE1-A18B-F74B48E76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9B353A5-F7D0-4652-6BC5-A18871845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7F5BFF-1A5E-2B87-2739-ECD97B3C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Relevance of abstention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EE5BC32-9078-E28E-6619-FE0F6DD9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68163"/>
            <a:ext cx="8064900" cy="437512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Two assumptions about abstainers:</a:t>
            </a:r>
          </a:p>
          <a:p>
            <a:pPr marL="511200" indent="-457200" algn="just">
              <a:buAutoNum type="arabicParenR"/>
            </a:pPr>
            <a:r>
              <a:rPr lang="en-GB" sz="2000" dirty="0">
                <a:latin typeface="Constantia" panose="02030602050306030303" pitchFamily="18" charset="0"/>
              </a:rPr>
              <a:t>Abstention affects all alternatives in equal measure</a:t>
            </a:r>
          </a:p>
          <a:p>
            <a:pPr marL="511200" indent="-457200" algn="just">
              <a:buAutoNum type="arabicParenR"/>
            </a:pPr>
            <a:r>
              <a:rPr lang="en-GB" sz="2000" dirty="0">
                <a:latin typeface="Constantia" panose="02030602050306030303" pitchFamily="18" charset="0"/>
              </a:rPr>
              <a:t>The voter’s preferred alternative will be less likely to win if that voter abstains</a:t>
            </a:r>
          </a:p>
          <a:p>
            <a:pPr marL="511200" indent="-457200" algn="just">
              <a:buAutoNum type="arabicParenR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Peripheral + core voters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No-Show Paradox (</a:t>
            </a:r>
            <a:r>
              <a:rPr lang="en-GB" sz="2000" dirty="0" err="1">
                <a:latin typeface="Constantia" panose="02030602050306030303" pitchFamily="18" charset="0"/>
              </a:rPr>
              <a:t>Fishburn</a:t>
            </a:r>
            <a:r>
              <a:rPr lang="en-GB" sz="2000" dirty="0">
                <a:latin typeface="Constantia" panose="02030602050306030303" pitchFamily="18" charset="0"/>
              </a:rPr>
              <a:t> and Brams, 1983)</a:t>
            </a:r>
          </a:p>
        </p:txBody>
      </p:sp>
    </p:spTree>
    <p:extLst>
      <p:ext uri="{BB962C8B-B14F-4D97-AF65-F5344CB8AC3E}">
        <p14:creationId xmlns:p14="http://schemas.microsoft.com/office/powerpoint/2010/main" val="303663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DAF68-B319-DF02-91D3-4B9F905FE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9408205-827F-EA5A-CCEE-3F3EDD189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A86E1C-6597-1CA8-6EC5-875BFDDE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Short-term reasons vs. </a:t>
            </a:r>
            <a:r>
              <a:rPr lang="en-GB" u="sng" dirty="0">
                <a:solidFill>
                  <a:schemeClr val="accent1"/>
                </a:solidFill>
                <a:latin typeface="Garamond" panose="02020404030301010803" pitchFamily="18" charset="0"/>
              </a:rPr>
              <a:t>global decline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922C253-ECA2-766D-F1D1-D74D442E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68162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Two arguments for why recent generations are less prone to vote:</a:t>
            </a:r>
          </a:p>
          <a:p>
            <a:pPr marL="511200" indent="-457200" algn="just">
              <a:buAutoNum type="arabicParenR"/>
            </a:pPr>
            <a:r>
              <a:rPr lang="en-GB" sz="2000" b="1" dirty="0">
                <a:latin typeface="Constantia" panose="02030602050306030303" pitchFamily="18" charset="0"/>
              </a:rPr>
              <a:t>Context school </a:t>
            </a:r>
            <a:r>
              <a:rPr lang="en-GB" sz="2000" dirty="0">
                <a:latin typeface="Constantia" panose="02030602050306030303" pitchFamily="18" charset="0"/>
              </a:rPr>
              <a:t>- the result of certain characteristics of elections that particularly affect new voters (less competition, lowering the voting age…) -&gt; </a:t>
            </a:r>
            <a:r>
              <a:rPr lang="en-GB" sz="2000" dirty="0" err="1">
                <a:latin typeface="Constantia" panose="02030602050306030303" pitchFamily="18" charset="0"/>
              </a:rPr>
              <a:t>P+habit</a:t>
            </a:r>
            <a:endParaRPr lang="en-GB" sz="2000" dirty="0">
              <a:latin typeface="Constantia" panose="02030602050306030303" pitchFamily="18" charset="0"/>
            </a:endParaRPr>
          </a:p>
          <a:p>
            <a:pPr marL="511200" indent="-457200" algn="just">
              <a:buAutoNum type="arabicParenR"/>
            </a:pPr>
            <a:endParaRPr lang="en-GB" sz="2000" dirty="0">
              <a:latin typeface="Constantia" panose="02030602050306030303" pitchFamily="18" charset="0"/>
            </a:endParaRPr>
          </a:p>
          <a:p>
            <a:pPr marL="511200" indent="-457200" algn="just">
              <a:buAutoNum type="arabicParenR"/>
            </a:pPr>
            <a:r>
              <a:rPr lang="en-GB" sz="2000" b="1" dirty="0">
                <a:latin typeface="Constantia" panose="02030602050306030303" pitchFamily="18" charset="0"/>
              </a:rPr>
              <a:t>Generation school </a:t>
            </a:r>
            <a:r>
              <a:rPr lang="en-GB" sz="2000" dirty="0">
                <a:latin typeface="Constantia" panose="02030602050306030303" pitchFamily="18" charset="0"/>
              </a:rPr>
              <a:t>– larger cultural value change in generations (less interest, priorities, voting not perceived as a duty)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b="1" dirty="0" err="1">
                <a:latin typeface="Constantia" panose="02030602050306030303" pitchFamily="18" charset="0"/>
              </a:rPr>
              <a:t>Blais</a:t>
            </a:r>
            <a:r>
              <a:rPr lang="en-GB" sz="2000" b="1" dirty="0">
                <a:latin typeface="Constantia" panose="02030602050306030303" pitchFamily="18" charset="0"/>
              </a:rPr>
              <a:t> and </a:t>
            </a:r>
            <a:r>
              <a:rPr lang="en-GB" sz="2000" b="1" dirty="0" err="1">
                <a:latin typeface="Constantia" panose="02030602050306030303" pitchFamily="18" charset="0"/>
              </a:rPr>
              <a:t>Rubenson</a:t>
            </a:r>
            <a:r>
              <a:rPr lang="en-GB" sz="2000" b="1" dirty="0">
                <a:latin typeface="Constantia" panose="02030602050306030303" pitchFamily="18" charset="0"/>
              </a:rPr>
              <a:t> (2013) </a:t>
            </a:r>
            <a:r>
              <a:rPr lang="en-GB" sz="2000" dirty="0">
                <a:latin typeface="Constantia" panose="02030602050306030303" pitchFamily="18" charset="0"/>
              </a:rPr>
              <a:t>– support for generation school -&gt; young generation less inclined to vote because they are less prone to construct voting as a moral duty and are more sceptical about politicians’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responsiveness to their concerns 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	</a:t>
            </a:r>
            <a:r>
              <a:rPr lang="en-GB" sz="1000" dirty="0">
                <a:latin typeface="Constantia" panose="02030602050306030303" pitchFamily="18" charset="0"/>
              </a:rPr>
              <a:t>“People like me don’t have any say about what the government does” </a:t>
            </a:r>
          </a:p>
          <a:p>
            <a:pPr marL="54000" indent="0" algn="just">
              <a:buNone/>
            </a:pPr>
            <a:r>
              <a:rPr lang="en-GB" sz="1000" dirty="0">
                <a:latin typeface="Constantia" panose="02030602050306030303" pitchFamily="18" charset="0"/>
              </a:rPr>
              <a:t>	 “I don’t think public officials care much what people like me think.”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  <p:cxnSp>
        <p:nvCxnSpPr>
          <p:cNvPr id="7" name="Zalomená spojnica 6">
            <a:extLst>
              <a:ext uri="{FF2B5EF4-FFF2-40B4-BE49-F238E27FC236}">
                <a16:creationId xmlns:a16="http://schemas.microsoft.com/office/drawing/2014/main" id="{6B55683A-59C2-5430-A273-4A4054920228}"/>
              </a:ext>
            </a:extLst>
          </p:cNvPr>
          <p:cNvCxnSpPr/>
          <p:nvPr/>
        </p:nvCxnSpPr>
        <p:spPr bwMode="auto">
          <a:xfrm>
            <a:off x="1062681" y="6141308"/>
            <a:ext cx="308919" cy="21269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04256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1884D-90E3-5BAD-3663-1A17836A2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800C0AD-66D0-11E1-1DED-96D5F5918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06D56B-7D53-7895-8DDB-D999B3AF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Abstainers vs. other groups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30D177D-B2E9-DAC6-BF85-7A6D647A2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1) Abstainers vs. party switchers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common: political dissatisfaction (general </a:t>
            </a:r>
            <a:r>
              <a:rPr lang="en-GB" sz="2000" b="1" dirty="0">
                <a:latin typeface="Constantia" panose="02030602050306030303" pitchFamily="18" charset="0"/>
              </a:rPr>
              <a:t>OR</a:t>
            </a:r>
            <a:r>
              <a:rPr lang="en-GB" sz="2000" dirty="0">
                <a:latin typeface="Constantia" panose="02030602050306030303" pitchFamily="18" charset="0"/>
              </a:rPr>
              <a:t> with a party they voted for)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2) Abstainers vs. populist voters (Germany – Koch et al. 2023)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common: (dis)satisfaction with democracy + rejection of mainstream politics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different: expectations about democracy (as best system + tool), political trust, quality of political information</a:t>
            </a: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3) Abstainers vs. right-wing voters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different: lower in measures of social integration (union membership, self-reported social activity and interpersonal trust)</a:t>
            </a:r>
          </a:p>
          <a:p>
            <a:pPr marL="54000" indent="0" algn="just">
              <a:buNone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33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E4094-3301-B8C8-914A-41671B3DD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4716D5B-8A46-1CAC-4606-CC83BD888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EDF93C-87E4-0440-D4BA-B56DB566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Satisfaction with the decision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41516A4D-4E44-2985-D988-2055682D4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1210400"/>
            <a:ext cx="8064500" cy="5097600"/>
          </a:xfrm>
        </p:spPr>
      </p:pic>
    </p:spTree>
    <p:extLst>
      <p:ext uri="{BB962C8B-B14F-4D97-AF65-F5344CB8AC3E}">
        <p14:creationId xmlns:p14="http://schemas.microsoft.com/office/powerpoint/2010/main" val="489990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806F7-336F-B75E-FE90-5E53AF896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4F3069A-D2D9-8F95-D453-A3F5643F4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59988A-3ECB-51B3-D97D-9A308C7C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Conclusion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0A5728C-D0C8-A4C2-8D84-2FBB6842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Key Points: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Importance of understanding the behaviour of undecided voters and abstainers in shaping election outcomes.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Undecided voters are influenced by multiple factors, from sociodemographic elements to implicit biases.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The need for distinguishing between </a:t>
            </a:r>
            <a:r>
              <a:rPr lang="en-GB" sz="2000" u="sng" dirty="0">
                <a:latin typeface="Constantia" panose="02030602050306030303" pitchFamily="18" charset="0"/>
              </a:rPr>
              <a:t>more and less-sophisticated undecideds 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 Abstention weakens the democratic process, but there are solutions to address it.</a:t>
            </a:r>
          </a:p>
        </p:txBody>
      </p:sp>
    </p:spTree>
    <p:extLst>
      <p:ext uri="{BB962C8B-B14F-4D97-AF65-F5344CB8AC3E}">
        <p14:creationId xmlns:p14="http://schemas.microsoft.com/office/powerpoint/2010/main" val="1115032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07CD1-5E79-E21D-AEA9-0D7A658F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9DC13E5-B1D7-8F57-F47E-71605CE68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51F904-8534-326A-FAD6-FFB3E29F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Next…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5122" name="Picture 2" descr="Funny Weather Reports, Commercials, and Bloopers">
            <a:extLst>
              <a:ext uri="{FF2B5EF4-FFF2-40B4-BE49-F238E27FC236}">
                <a16:creationId xmlns:a16="http://schemas.microsoft.com/office/drawing/2014/main" id="{8BD61A6B-4F01-AB3E-DA8E-3B81D1FC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61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12" y="162978"/>
            <a:ext cx="8064900" cy="451576"/>
          </a:xfrm>
        </p:spPr>
        <p:txBody>
          <a:bodyPr/>
          <a:lstStyle/>
          <a:p>
            <a:r>
              <a:rPr lang="sk-SK" sz="1800" dirty="0" err="1">
                <a:solidFill>
                  <a:schemeClr val="tx1"/>
                </a:solidFill>
                <a:latin typeface="Garamond" panose="02020404030301010803" pitchFamily="18" charset="0"/>
              </a:rPr>
              <a:t>Literatute</a:t>
            </a:r>
            <a:endParaRPr lang="sk-SK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614554"/>
            <a:ext cx="8064900" cy="610514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latin typeface="Garamond" panose="02020404030301010803" pitchFamily="18" charset="0"/>
              </a:rPr>
              <a:t>Allen, T. J. (2017). </a:t>
            </a:r>
            <a:r>
              <a:rPr lang="sk-SK" sz="1200" dirty="0" err="1">
                <a:latin typeface="Garamond" panose="02020404030301010803" pitchFamily="18" charset="0"/>
              </a:rPr>
              <a:t>Exit</a:t>
            </a:r>
            <a:r>
              <a:rPr lang="sk-SK" sz="1200" dirty="0">
                <a:latin typeface="Garamond" panose="02020404030301010803" pitchFamily="18" charset="0"/>
              </a:rPr>
              <a:t> to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right</a:t>
            </a:r>
            <a:r>
              <a:rPr lang="sk-SK" sz="1200" dirty="0">
                <a:latin typeface="Garamond" panose="02020404030301010803" pitchFamily="18" charset="0"/>
              </a:rPr>
              <a:t>? </a:t>
            </a:r>
            <a:r>
              <a:rPr lang="sk-SK" sz="1200" dirty="0" err="1">
                <a:latin typeface="Garamond" panose="02020404030301010803" pitchFamily="18" charset="0"/>
              </a:rPr>
              <a:t>Comparing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far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right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abstainers</a:t>
            </a:r>
            <a:r>
              <a:rPr lang="sk-SK" sz="1200" dirty="0">
                <a:latin typeface="Garamond" panose="02020404030301010803" pitchFamily="18" charset="0"/>
              </a:rPr>
              <a:t> in Western </a:t>
            </a:r>
            <a:r>
              <a:rPr lang="sk-SK" sz="1200" dirty="0" err="1">
                <a:latin typeface="Garamond" panose="02020404030301010803" pitchFamily="18" charset="0"/>
              </a:rPr>
              <a:t>Europe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50, 103-115.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Arcuri</a:t>
            </a:r>
            <a:r>
              <a:rPr lang="sk-SK" sz="1200" dirty="0">
                <a:latin typeface="Garamond" panose="02020404030301010803" pitchFamily="18" charset="0"/>
              </a:rPr>
              <a:t>, L., </a:t>
            </a:r>
            <a:r>
              <a:rPr lang="sk-SK" sz="1200" dirty="0" err="1">
                <a:latin typeface="Garamond" panose="02020404030301010803" pitchFamily="18" charset="0"/>
              </a:rPr>
              <a:t>Castelli</a:t>
            </a:r>
            <a:r>
              <a:rPr lang="sk-SK" sz="1200" dirty="0">
                <a:latin typeface="Garamond" panose="02020404030301010803" pitchFamily="18" charset="0"/>
              </a:rPr>
              <a:t>, L., </a:t>
            </a:r>
            <a:r>
              <a:rPr lang="sk-SK" sz="1200" dirty="0" err="1">
                <a:latin typeface="Garamond" panose="02020404030301010803" pitchFamily="18" charset="0"/>
              </a:rPr>
              <a:t>Galdi</a:t>
            </a:r>
            <a:r>
              <a:rPr lang="sk-SK" sz="1200" dirty="0">
                <a:latin typeface="Garamond" panose="02020404030301010803" pitchFamily="18" charset="0"/>
              </a:rPr>
              <a:t>, S., </a:t>
            </a:r>
            <a:r>
              <a:rPr lang="sk-SK" sz="1200" dirty="0" err="1">
                <a:latin typeface="Garamond" panose="02020404030301010803" pitchFamily="18" charset="0"/>
              </a:rPr>
              <a:t>Zogmaister</a:t>
            </a:r>
            <a:r>
              <a:rPr lang="sk-SK" sz="1200" dirty="0">
                <a:latin typeface="Garamond" panose="02020404030301010803" pitchFamily="18" charset="0"/>
              </a:rPr>
              <a:t>, C., &amp; </a:t>
            </a:r>
            <a:r>
              <a:rPr lang="sk-SK" sz="1200" dirty="0" err="1">
                <a:latin typeface="Garamond" panose="02020404030301010803" pitchFamily="18" charset="0"/>
              </a:rPr>
              <a:t>Amadori</a:t>
            </a:r>
            <a:r>
              <a:rPr lang="sk-SK" sz="1200" dirty="0">
                <a:latin typeface="Garamond" panose="02020404030301010803" pitchFamily="18" charset="0"/>
              </a:rPr>
              <a:t>, A. (2008). </a:t>
            </a:r>
            <a:r>
              <a:rPr lang="sk-SK" sz="1200" dirty="0" err="1">
                <a:latin typeface="Garamond" panose="02020404030301010803" pitchFamily="18" charset="0"/>
              </a:rPr>
              <a:t>Predicting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Implicit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attitudes</a:t>
            </a:r>
            <a:r>
              <a:rPr lang="sk-SK" sz="1200" dirty="0">
                <a:latin typeface="Garamond" panose="02020404030301010803" pitchFamily="18" charset="0"/>
              </a:rPr>
              <a:t> as </a:t>
            </a:r>
            <a:r>
              <a:rPr lang="sk-SK" sz="1200" dirty="0" err="1">
                <a:latin typeface="Garamond" panose="02020404030301010803" pitchFamily="18" charset="0"/>
              </a:rPr>
              <a:t>predictors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future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behavior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decided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undecided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Psychology</a:t>
            </a:r>
            <a:r>
              <a:rPr lang="sk-SK" sz="1200" dirty="0">
                <a:latin typeface="Garamond" panose="02020404030301010803" pitchFamily="18" charset="0"/>
              </a:rPr>
              <a:t>, 29(3), 369-387.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Blais</a:t>
            </a:r>
            <a:r>
              <a:rPr lang="sk-SK" sz="1200" dirty="0">
                <a:latin typeface="Garamond" panose="02020404030301010803" pitchFamily="18" charset="0"/>
              </a:rPr>
              <a:t>, A., </a:t>
            </a:r>
            <a:r>
              <a:rPr lang="sk-SK" sz="1200" dirty="0" err="1">
                <a:latin typeface="Garamond" panose="02020404030301010803" pitchFamily="18" charset="0"/>
              </a:rPr>
              <a:t>Feitosa</a:t>
            </a:r>
            <a:r>
              <a:rPr lang="sk-SK" sz="1200" dirty="0">
                <a:latin typeface="Garamond" panose="02020404030301010803" pitchFamily="18" charset="0"/>
              </a:rPr>
              <a:t>, F., &amp; </a:t>
            </a:r>
            <a:r>
              <a:rPr lang="sk-SK" sz="1200" dirty="0" err="1">
                <a:latin typeface="Garamond" panose="02020404030301010803" pitchFamily="18" charset="0"/>
              </a:rPr>
              <a:t>Sevi</a:t>
            </a:r>
            <a:r>
              <a:rPr lang="sk-SK" sz="1200" dirty="0">
                <a:latin typeface="Garamond" panose="02020404030301010803" pitchFamily="18" charset="0"/>
              </a:rPr>
              <a:t>, S. (2019). </a:t>
            </a:r>
            <a:r>
              <a:rPr lang="sk-SK" sz="1200" dirty="0" err="1">
                <a:latin typeface="Garamond" panose="02020404030301010803" pitchFamily="18" charset="0"/>
              </a:rPr>
              <a:t>Was</a:t>
            </a:r>
            <a:r>
              <a:rPr lang="sk-SK" sz="1200" dirty="0">
                <a:latin typeface="Garamond" panose="02020404030301010803" pitchFamily="18" charset="0"/>
              </a:rPr>
              <a:t> my </a:t>
            </a:r>
            <a:r>
              <a:rPr lang="sk-SK" sz="1200" dirty="0" err="1">
                <a:latin typeface="Garamond" panose="02020404030301010803" pitchFamily="18" charset="0"/>
              </a:rPr>
              <a:t>decision</a:t>
            </a:r>
            <a:r>
              <a:rPr lang="sk-SK" sz="1200" dirty="0">
                <a:latin typeface="Garamond" panose="02020404030301010803" pitchFamily="18" charset="0"/>
              </a:rPr>
              <a:t> to </a:t>
            </a:r>
            <a:r>
              <a:rPr lang="sk-SK" sz="1200" dirty="0" err="1">
                <a:latin typeface="Garamond" panose="02020404030301010803" pitchFamily="18" charset="0"/>
              </a:rPr>
              <a:t>vote</a:t>
            </a:r>
            <a:r>
              <a:rPr lang="sk-SK" sz="1200" dirty="0">
                <a:latin typeface="Garamond" panose="02020404030301010803" pitchFamily="18" charset="0"/>
              </a:rPr>
              <a:t> (or </a:t>
            </a:r>
            <a:r>
              <a:rPr lang="sk-SK" sz="1200" dirty="0" err="1">
                <a:latin typeface="Garamond" panose="02020404030301010803" pitchFamily="18" charset="0"/>
              </a:rPr>
              <a:t>abstain</a:t>
            </a:r>
            <a:r>
              <a:rPr lang="sk-SK" sz="1200" dirty="0">
                <a:latin typeface="Garamond" panose="02020404030301010803" pitchFamily="18" charset="0"/>
              </a:rPr>
              <a:t>)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right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one</a:t>
            </a:r>
            <a:r>
              <a:rPr lang="sk-SK" sz="1200" dirty="0">
                <a:latin typeface="Garamond" panose="02020404030301010803" pitchFamily="18" charset="0"/>
              </a:rPr>
              <a:t>?. Party </a:t>
            </a:r>
            <a:r>
              <a:rPr lang="sk-SK" sz="1200" dirty="0" err="1">
                <a:latin typeface="Garamond" panose="02020404030301010803" pitchFamily="18" charset="0"/>
              </a:rPr>
              <a:t>Politics</a:t>
            </a:r>
            <a:r>
              <a:rPr lang="sk-SK" sz="1200" dirty="0">
                <a:latin typeface="Garamond" panose="02020404030301010803" pitchFamily="18" charset="0"/>
              </a:rPr>
              <a:t>, 25(3), 382-389.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Blais</a:t>
            </a:r>
            <a:r>
              <a:rPr lang="sk-SK" sz="1200" dirty="0">
                <a:latin typeface="Garamond" panose="02020404030301010803" pitchFamily="18" charset="0"/>
              </a:rPr>
              <a:t>, A., &amp; </a:t>
            </a:r>
            <a:r>
              <a:rPr lang="sk-SK" sz="1200" dirty="0" err="1">
                <a:latin typeface="Garamond" panose="02020404030301010803" pitchFamily="18" charset="0"/>
              </a:rPr>
              <a:t>Rubenson</a:t>
            </a:r>
            <a:r>
              <a:rPr lang="sk-SK" sz="1200" dirty="0">
                <a:latin typeface="Garamond" panose="02020404030301010803" pitchFamily="18" charset="0"/>
              </a:rPr>
              <a:t>, D. (2013).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source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decline</a:t>
            </a:r>
            <a:r>
              <a:rPr lang="sk-SK" sz="1200" dirty="0">
                <a:latin typeface="Garamond" panose="02020404030301010803" pitchFamily="18" charset="0"/>
              </a:rPr>
              <a:t>: New </a:t>
            </a:r>
            <a:r>
              <a:rPr lang="sk-SK" sz="1200" dirty="0" err="1">
                <a:latin typeface="Garamond" panose="02020404030301010803" pitchFamily="18" charset="0"/>
              </a:rPr>
              <a:t>values</a:t>
            </a:r>
            <a:r>
              <a:rPr lang="sk-SK" sz="1200" dirty="0">
                <a:latin typeface="Garamond" panose="02020404030301010803" pitchFamily="18" charset="0"/>
              </a:rPr>
              <a:t> or new </a:t>
            </a:r>
            <a:r>
              <a:rPr lang="sk-SK" sz="1200" dirty="0" err="1">
                <a:latin typeface="Garamond" panose="02020404030301010803" pitchFamily="18" charset="0"/>
              </a:rPr>
              <a:t>contexts</a:t>
            </a:r>
            <a:r>
              <a:rPr lang="sk-SK" sz="1200" dirty="0">
                <a:latin typeface="Garamond" panose="02020404030301010803" pitchFamily="18" charset="0"/>
              </a:rPr>
              <a:t>?. </a:t>
            </a:r>
            <a:r>
              <a:rPr lang="sk-SK" sz="1200" dirty="0" err="1">
                <a:latin typeface="Garamond" panose="02020404030301010803" pitchFamily="18" charset="0"/>
              </a:rPr>
              <a:t>Comparative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46(1), 95-117.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latin typeface="Garamond" panose="02020404030301010803" pitchFamily="18" charset="0"/>
              </a:rPr>
              <a:t>Box-</a:t>
            </a:r>
            <a:r>
              <a:rPr lang="sk-SK" sz="1200" dirty="0" err="1">
                <a:latin typeface="Garamond" panose="02020404030301010803" pitchFamily="18" charset="0"/>
              </a:rPr>
              <a:t>Steffensmeier</a:t>
            </a:r>
            <a:r>
              <a:rPr lang="sk-SK" sz="1200" dirty="0">
                <a:latin typeface="Garamond" panose="02020404030301010803" pitchFamily="18" charset="0"/>
              </a:rPr>
              <a:t>, J., </a:t>
            </a:r>
            <a:r>
              <a:rPr lang="sk-SK" sz="1200" dirty="0" err="1">
                <a:latin typeface="Garamond" panose="02020404030301010803" pitchFamily="18" charset="0"/>
              </a:rPr>
              <a:t>Dillard</a:t>
            </a:r>
            <a:r>
              <a:rPr lang="sk-SK" sz="1200" dirty="0">
                <a:latin typeface="Garamond" panose="02020404030301010803" pitchFamily="18" charset="0"/>
              </a:rPr>
              <a:t>, M., </a:t>
            </a:r>
            <a:r>
              <a:rPr lang="sk-SK" sz="1200" dirty="0" err="1">
                <a:latin typeface="Garamond" panose="02020404030301010803" pitchFamily="18" charset="0"/>
              </a:rPr>
              <a:t>Kimball</a:t>
            </a:r>
            <a:r>
              <a:rPr lang="sk-SK" sz="1200" dirty="0">
                <a:latin typeface="Garamond" panose="02020404030301010803" pitchFamily="18" charset="0"/>
              </a:rPr>
              <a:t>, D., &amp; </a:t>
            </a:r>
            <a:r>
              <a:rPr lang="sk-SK" sz="1200" dirty="0" err="1">
                <a:latin typeface="Garamond" panose="02020404030301010803" pitchFamily="18" charset="0"/>
              </a:rPr>
              <a:t>Massengill</a:t>
            </a:r>
            <a:r>
              <a:rPr lang="sk-SK" sz="1200" dirty="0">
                <a:latin typeface="Garamond" panose="02020404030301010803" pitchFamily="18" charset="0"/>
              </a:rPr>
              <a:t>, W. (2015).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long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short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it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unpredictability</a:t>
            </a:r>
            <a:r>
              <a:rPr lang="sk-SK" sz="1200" dirty="0">
                <a:latin typeface="Garamond" panose="02020404030301010803" pitchFamily="18" charset="0"/>
              </a:rPr>
              <a:t> of late </a:t>
            </a:r>
            <a:r>
              <a:rPr lang="sk-SK" sz="1200" dirty="0" err="1">
                <a:latin typeface="Garamond" panose="02020404030301010803" pitchFamily="18" charset="0"/>
              </a:rPr>
              <a:t>deciding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39, 181-194.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Brox</a:t>
            </a:r>
            <a:r>
              <a:rPr lang="sk-SK" sz="1200" dirty="0">
                <a:latin typeface="Garamond" panose="02020404030301010803" pitchFamily="18" charset="0"/>
              </a:rPr>
              <a:t>, B., &amp; </a:t>
            </a:r>
            <a:r>
              <a:rPr lang="sk-SK" sz="1200" dirty="0" err="1">
                <a:latin typeface="Garamond" panose="02020404030301010803" pitchFamily="18" charset="0"/>
              </a:rPr>
              <a:t>Giammo</a:t>
            </a:r>
            <a:r>
              <a:rPr lang="sk-SK" sz="1200" dirty="0">
                <a:latin typeface="Garamond" panose="02020404030301010803" pitchFamily="18" charset="0"/>
              </a:rPr>
              <a:t>, J. (2009). Late </a:t>
            </a:r>
            <a:r>
              <a:rPr lang="sk-SK" sz="1200" dirty="0" err="1">
                <a:latin typeface="Garamond" panose="02020404030301010803" pitchFamily="18" charset="0"/>
              </a:rPr>
              <a:t>deciders</a:t>
            </a:r>
            <a:r>
              <a:rPr lang="sk-SK" sz="1200" dirty="0">
                <a:latin typeface="Garamond" panose="02020404030301010803" pitchFamily="18" charset="0"/>
              </a:rPr>
              <a:t> in US </a:t>
            </a:r>
            <a:r>
              <a:rPr lang="sk-SK" sz="1200" dirty="0" err="1">
                <a:latin typeface="Garamond" panose="02020404030301010803" pitchFamily="18" charset="0"/>
              </a:rPr>
              <a:t>presidential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. American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Politics</a:t>
            </a:r>
            <a:r>
              <a:rPr lang="sk-SK" sz="1200" dirty="0">
                <a:latin typeface="Garamond" panose="02020404030301010803" pitchFamily="18" charset="0"/>
              </a:rPr>
              <a:t>, 30, 333-355.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Dassonneville</a:t>
            </a:r>
            <a:r>
              <a:rPr lang="sk-SK" sz="1200" dirty="0">
                <a:latin typeface="Garamond" panose="02020404030301010803" pitchFamily="18" charset="0"/>
              </a:rPr>
              <a:t>, R., </a:t>
            </a:r>
            <a:r>
              <a:rPr lang="sk-SK" sz="1200" dirty="0" err="1">
                <a:latin typeface="Garamond" panose="02020404030301010803" pitchFamily="18" charset="0"/>
              </a:rPr>
              <a:t>Blais</a:t>
            </a:r>
            <a:r>
              <a:rPr lang="sk-SK" sz="1200" dirty="0">
                <a:latin typeface="Garamond" panose="02020404030301010803" pitchFamily="18" charset="0"/>
              </a:rPr>
              <a:t>, A., &amp; </a:t>
            </a:r>
            <a:r>
              <a:rPr lang="sk-SK" sz="1200" dirty="0" err="1">
                <a:latin typeface="Garamond" panose="02020404030301010803" pitchFamily="18" charset="0"/>
              </a:rPr>
              <a:t>Dejaeghere</a:t>
            </a:r>
            <a:r>
              <a:rPr lang="sk-SK" sz="1200" dirty="0">
                <a:latin typeface="Garamond" panose="02020404030301010803" pitchFamily="18" charset="0"/>
              </a:rPr>
              <a:t>, Y. (2015). </a:t>
            </a:r>
            <a:r>
              <a:rPr lang="sk-SK" sz="1200" dirty="0" err="1">
                <a:latin typeface="Garamond" panose="02020404030301010803" pitchFamily="18" charset="0"/>
              </a:rPr>
              <a:t>Staying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with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party, </a:t>
            </a:r>
            <a:r>
              <a:rPr lang="sk-SK" sz="1200" dirty="0" err="1">
                <a:latin typeface="Garamond" panose="02020404030301010803" pitchFamily="18" charset="0"/>
              </a:rPr>
              <a:t>switching</a:t>
            </a:r>
            <a:r>
              <a:rPr lang="sk-SK" sz="1200" dirty="0">
                <a:latin typeface="Garamond" panose="02020404030301010803" pitchFamily="18" charset="0"/>
              </a:rPr>
              <a:t> or </a:t>
            </a:r>
            <a:r>
              <a:rPr lang="sk-SK" sz="1200" dirty="0" err="1">
                <a:latin typeface="Garamond" panose="02020404030301010803" pitchFamily="18" charset="0"/>
              </a:rPr>
              <a:t>exiting</a:t>
            </a:r>
            <a:r>
              <a:rPr lang="sk-SK" sz="1200" dirty="0">
                <a:latin typeface="Garamond" panose="02020404030301010803" pitchFamily="18" charset="0"/>
              </a:rPr>
              <a:t>? A </a:t>
            </a:r>
            <a:r>
              <a:rPr lang="sk-SK" sz="1200" dirty="0" err="1">
                <a:latin typeface="Garamond" panose="02020404030301010803" pitchFamily="18" charset="0"/>
              </a:rPr>
              <a:t>comparative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determinants</a:t>
            </a:r>
            <a:r>
              <a:rPr lang="sk-SK" sz="1200" dirty="0">
                <a:latin typeface="Garamond" panose="02020404030301010803" pitchFamily="18" charset="0"/>
              </a:rPr>
              <a:t> of party </a:t>
            </a:r>
            <a:r>
              <a:rPr lang="sk-SK" sz="1200" dirty="0" err="1">
                <a:latin typeface="Garamond" panose="02020404030301010803" pitchFamily="18" charset="0"/>
              </a:rPr>
              <a:t>switching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abstaining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Opinion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Parties</a:t>
            </a:r>
            <a:r>
              <a:rPr lang="sk-SK" sz="1200" dirty="0">
                <a:latin typeface="Garamond" panose="02020404030301010803" pitchFamily="18" charset="0"/>
              </a:rPr>
              <a:t>, 25(3), 387-405.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https</a:t>
            </a:r>
            <a:r>
              <a:rPr lang="sk-SK" sz="1200" dirty="0">
                <a:latin typeface="Garamond" panose="02020404030301010803" pitchFamily="18" charset="0"/>
              </a:rPr>
              <a:t>://</a:t>
            </a:r>
            <a:r>
              <a:rPr lang="sk-SK" sz="1200" dirty="0" err="1">
                <a:latin typeface="Garamond" panose="02020404030301010803" pitchFamily="18" charset="0"/>
              </a:rPr>
              <a:t>www.elections.ca</a:t>
            </a:r>
            <a:r>
              <a:rPr lang="sk-SK" sz="1200" dirty="0">
                <a:latin typeface="Garamond" panose="02020404030301010803" pitchFamily="18" charset="0"/>
              </a:rPr>
              <a:t>/</a:t>
            </a:r>
            <a:r>
              <a:rPr lang="sk-SK" sz="1200" dirty="0" err="1">
                <a:latin typeface="Garamond" panose="02020404030301010803" pitchFamily="18" charset="0"/>
              </a:rPr>
              <a:t>content.aspx?section</a:t>
            </a:r>
            <a:r>
              <a:rPr lang="sk-SK" sz="1200" dirty="0">
                <a:latin typeface="Garamond" panose="02020404030301010803" pitchFamily="18" charset="0"/>
              </a:rPr>
              <a:t>=</a:t>
            </a:r>
            <a:r>
              <a:rPr lang="sk-SK" sz="1200" dirty="0" err="1">
                <a:latin typeface="Garamond" panose="02020404030301010803" pitchFamily="18" charset="0"/>
              </a:rPr>
              <a:t>res&amp;dir</a:t>
            </a:r>
            <a:r>
              <a:rPr lang="sk-SK" sz="1200" dirty="0">
                <a:latin typeface="Garamond" panose="02020404030301010803" pitchFamily="18" charset="0"/>
              </a:rPr>
              <a:t>=</a:t>
            </a:r>
            <a:r>
              <a:rPr lang="sk-SK" sz="1200" dirty="0" err="1">
                <a:latin typeface="Garamond" panose="02020404030301010803" pitchFamily="18" charset="0"/>
              </a:rPr>
              <a:t>rec</a:t>
            </a:r>
            <a:r>
              <a:rPr lang="sk-SK" sz="1200" dirty="0">
                <a:latin typeface="Garamond" panose="02020404030301010803" pitchFamily="18" charset="0"/>
              </a:rPr>
              <a:t>/</a:t>
            </a:r>
            <a:r>
              <a:rPr lang="sk-SK" sz="1200" dirty="0" err="1">
                <a:latin typeface="Garamond" panose="02020404030301010803" pitchFamily="18" charset="0"/>
              </a:rPr>
              <a:t>eval</a:t>
            </a:r>
            <a:r>
              <a:rPr lang="sk-SK" sz="1200" dirty="0">
                <a:latin typeface="Garamond" panose="02020404030301010803" pitchFamily="18" charset="0"/>
              </a:rPr>
              <a:t>/pes2021/</a:t>
            </a:r>
            <a:r>
              <a:rPr lang="sk-SK" sz="1200" dirty="0" err="1">
                <a:latin typeface="Garamond" panose="02020404030301010803" pitchFamily="18" charset="0"/>
              </a:rPr>
              <a:t>rnv&amp;document</a:t>
            </a:r>
            <a:r>
              <a:rPr lang="sk-SK" sz="1200" dirty="0">
                <a:latin typeface="Garamond" panose="02020404030301010803" pitchFamily="18" charset="0"/>
              </a:rPr>
              <a:t>=</a:t>
            </a:r>
            <a:r>
              <a:rPr lang="sk-SK" sz="1200" dirty="0" err="1">
                <a:latin typeface="Garamond" panose="02020404030301010803" pitchFamily="18" charset="0"/>
              </a:rPr>
              <a:t>index&amp;lang</a:t>
            </a:r>
            <a:r>
              <a:rPr lang="sk-SK" sz="1200" dirty="0">
                <a:latin typeface="Garamond" panose="02020404030301010803" pitchFamily="18" charset="0"/>
              </a:rPr>
              <a:t>=</a:t>
            </a:r>
            <a:r>
              <a:rPr lang="sk-SK" sz="1200" dirty="0" err="1">
                <a:latin typeface="Garamond" panose="02020404030301010803" pitchFamily="18" charset="0"/>
              </a:rPr>
              <a:t>e</a:t>
            </a:r>
            <a:endParaRPr lang="sk-SK" sz="12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Gopoian</a:t>
            </a:r>
            <a:r>
              <a:rPr lang="sk-SK" sz="1200" dirty="0">
                <a:latin typeface="Garamond" panose="02020404030301010803" pitchFamily="18" charset="0"/>
              </a:rPr>
              <a:t>, J. D., &amp; </a:t>
            </a:r>
            <a:r>
              <a:rPr lang="sk-SK" sz="1200" dirty="0" err="1">
                <a:latin typeface="Garamond" panose="02020404030301010803" pitchFamily="18" charset="0"/>
              </a:rPr>
              <a:t>Hadjiharalambous</a:t>
            </a:r>
            <a:r>
              <a:rPr lang="sk-SK" sz="1200" dirty="0">
                <a:latin typeface="Garamond" panose="02020404030301010803" pitchFamily="18" charset="0"/>
              </a:rPr>
              <a:t>, S. (1994). Late-</a:t>
            </a:r>
            <a:r>
              <a:rPr lang="sk-SK" sz="1200" dirty="0" err="1">
                <a:latin typeface="Garamond" panose="02020404030301010803" pitchFamily="18" charset="0"/>
              </a:rPr>
              <a:t>deciding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 in </a:t>
            </a:r>
            <a:r>
              <a:rPr lang="sk-SK" sz="1200" dirty="0" err="1">
                <a:latin typeface="Garamond" panose="02020404030301010803" pitchFamily="18" charset="0"/>
              </a:rPr>
              <a:t>presidential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Behavior</a:t>
            </a:r>
            <a:r>
              <a:rPr lang="sk-SK" sz="1200" dirty="0">
                <a:latin typeface="Garamond" panose="02020404030301010803" pitchFamily="18" charset="0"/>
              </a:rPr>
              <a:t>, 16, 55-78.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Henderson</a:t>
            </a:r>
            <a:r>
              <a:rPr lang="sk-SK" sz="1200" dirty="0">
                <a:latin typeface="Garamond" panose="02020404030301010803" pitchFamily="18" charset="0"/>
              </a:rPr>
              <a:t>, M., &amp; </a:t>
            </a:r>
            <a:r>
              <a:rPr lang="sk-SK" sz="1200" dirty="0" err="1">
                <a:latin typeface="Garamond" panose="02020404030301010803" pitchFamily="18" charset="0"/>
              </a:rPr>
              <a:t>Hillygus</a:t>
            </a:r>
            <a:r>
              <a:rPr lang="sk-SK" sz="1200" dirty="0">
                <a:latin typeface="Garamond" panose="02020404030301010803" pitchFamily="18" charset="0"/>
              </a:rPr>
              <a:t>, D. S. (2016). </a:t>
            </a:r>
            <a:r>
              <a:rPr lang="sk-SK" sz="1200" dirty="0" err="1">
                <a:latin typeface="Garamond" panose="02020404030301010803" pitchFamily="18" charset="0"/>
              </a:rPr>
              <a:t>Changing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clock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role of </a:t>
            </a:r>
            <a:r>
              <a:rPr lang="sk-SK" sz="1200" dirty="0" err="1">
                <a:latin typeface="Garamond" panose="02020404030301010803" pitchFamily="18" charset="0"/>
              </a:rPr>
              <a:t>campaigns</a:t>
            </a:r>
            <a:r>
              <a:rPr lang="sk-SK" sz="1200" dirty="0">
                <a:latin typeface="Garamond" panose="02020404030301010803" pitchFamily="18" charset="0"/>
              </a:rPr>
              <a:t> in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timing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decision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Opinion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Quarterly</a:t>
            </a:r>
            <a:r>
              <a:rPr lang="sk-SK" sz="1200" dirty="0">
                <a:latin typeface="Garamond" panose="02020404030301010803" pitchFamily="18" charset="0"/>
              </a:rPr>
              <a:t>, 80(3), 761-770.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Koch</a:t>
            </a:r>
            <a:r>
              <a:rPr lang="sk-SK" sz="1200" dirty="0">
                <a:latin typeface="Garamond" panose="02020404030301010803" pitchFamily="18" charset="0"/>
              </a:rPr>
              <a:t>, C. M., </a:t>
            </a:r>
            <a:r>
              <a:rPr lang="sk-SK" sz="1200" dirty="0" err="1">
                <a:latin typeface="Garamond" panose="02020404030301010803" pitchFamily="18" charset="0"/>
              </a:rPr>
              <a:t>Meléndez</a:t>
            </a:r>
            <a:r>
              <a:rPr lang="sk-SK" sz="1200" dirty="0">
                <a:latin typeface="Garamond" panose="02020404030301010803" pitchFamily="18" charset="0"/>
              </a:rPr>
              <a:t>, C., &amp; </a:t>
            </a:r>
            <a:r>
              <a:rPr lang="sk-SK" sz="1200" dirty="0" err="1">
                <a:latin typeface="Garamond" panose="02020404030301010803" pitchFamily="18" charset="0"/>
              </a:rPr>
              <a:t>Rovira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Kaltwasser</a:t>
            </a:r>
            <a:r>
              <a:rPr lang="sk-SK" sz="1200" dirty="0">
                <a:latin typeface="Garamond" panose="02020404030301010803" pitchFamily="18" charset="0"/>
              </a:rPr>
              <a:t>, C. (2023). Mainstream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non-voters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populist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what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sets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them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apart</a:t>
            </a:r>
            <a:r>
              <a:rPr lang="sk-SK" sz="1200" dirty="0">
                <a:latin typeface="Garamond" panose="02020404030301010803" pitchFamily="18" charset="0"/>
              </a:rPr>
              <a:t>?.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71(3), 893-913.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Pammett</a:t>
            </a:r>
            <a:r>
              <a:rPr lang="sk-SK" sz="1200" dirty="0">
                <a:latin typeface="Garamond" panose="02020404030301010803" pitchFamily="18" charset="0"/>
              </a:rPr>
              <a:t>, J. H., &amp; </a:t>
            </a:r>
            <a:r>
              <a:rPr lang="sk-SK" sz="1200" dirty="0" err="1">
                <a:latin typeface="Garamond" panose="02020404030301010803" pitchFamily="18" charset="0"/>
              </a:rPr>
              <a:t>LeDuc</a:t>
            </a:r>
            <a:r>
              <a:rPr lang="sk-SK" sz="1200" dirty="0">
                <a:latin typeface="Garamond" panose="02020404030301010803" pitchFamily="18" charset="0"/>
              </a:rPr>
              <a:t>, L. (2003). </a:t>
            </a:r>
            <a:r>
              <a:rPr lang="sk-SK" sz="1200" dirty="0" err="1">
                <a:latin typeface="Garamond" panose="02020404030301010803" pitchFamily="18" charset="0"/>
              </a:rPr>
              <a:t>Explaining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decline</a:t>
            </a:r>
            <a:r>
              <a:rPr lang="sk-SK" sz="1200" dirty="0">
                <a:latin typeface="Garamond" panose="02020404030301010803" pitchFamily="18" charset="0"/>
              </a:rPr>
              <a:t> in </a:t>
            </a:r>
            <a:r>
              <a:rPr lang="sk-SK" sz="1200" dirty="0" err="1">
                <a:latin typeface="Garamond" panose="02020404030301010803" pitchFamily="18" charset="0"/>
              </a:rPr>
              <a:t>Canadian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federal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: A new </a:t>
            </a:r>
            <a:r>
              <a:rPr lang="sk-SK" sz="1200" dirty="0" err="1">
                <a:latin typeface="Garamond" panose="02020404030301010803" pitchFamily="18" charset="0"/>
              </a:rPr>
              <a:t>survey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non-voters</a:t>
            </a:r>
            <a:r>
              <a:rPr lang="sk-SK" sz="1200" dirty="0">
                <a:latin typeface="Garamond" panose="02020404030301010803" pitchFamily="18" charset="0"/>
              </a:rPr>
              <a:t> (p. 21). Ottawa: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Canada</a:t>
            </a:r>
            <a:r>
              <a:rPr lang="sk-SK" sz="12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latin typeface="Garamond" panose="02020404030301010803" pitchFamily="18" charset="0"/>
              </a:rPr>
              <a:t>Samuel-</a:t>
            </a:r>
            <a:r>
              <a:rPr lang="sk-SK" sz="1200" dirty="0" err="1">
                <a:latin typeface="Garamond" panose="02020404030301010803" pitchFamily="18" charset="0"/>
              </a:rPr>
              <a:t>Azran</a:t>
            </a:r>
            <a:r>
              <a:rPr lang="sk-SK" sz="1200" dirty="0">
                <a:latin typeface="Garamond" panose="02020404030301010803" pitchFamily="18" charset="0"/>
              </a:rPr>
              <a:t>, T., </a:t>
            </a:r>
            <a:r>
              <a:rPr lang="sk-SK" sz="1200" dirty="0" err="1">
                <a:latin typeface="Garamond" panose="02020404030301010803" pitchFamily="18" charset="0"/>
              </a:rPr>
              <a:t>Yarchi</a:t>
            </a:r>
            <a:r>
              <a:rPr lang="sk-SK" sz="1200" dirty="0">
                <a:latin typeface="Garamond" panose="02020404030301010803" pitchFamily="18" charset="0"/>
              </a:rPr>
              <a:t>, M., &amp; </a:t>
            </a:r>
            <a:r>
              <a:rPr lang="sk-SK" sz="1200" dirty="0" err="1">
                <a:latin typeface="Garamond" panose="02020404030301010803" pitchFamily="18" charset="0"/>
              </a:rPr>
              <a:t>Hayat</a:t>
            </a:r>
            <a:r>
              <a:rPr lang="sk-SK" sz="1200" dirty="0">
                <a:latin typeface="Garamond" panose="02020404030301010803" pitchFamily="18" charset="0"/>
              </a:rPr>
              <a:t>, T. (2022). </a:t>
            </a:r>
            <a:r>
              <a:rPr lang="sk-SK" sz="1200" dirty="0" err="1">
                <a:latin typeface="Garamond" panose="02020404030301010803" pitchFamily="18" charset="0"/>
              </a:rPr>
              <a:t>Less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critical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less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informed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Undecided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’ </a:t>
            </a:r>
            <a:r>
              <a:rPr lang="sk-SK" sz="1200" dirty="0" err="1">
                <a:latin typeface="Garamond" panose="02020404030301010803" pitchFamily="18" charset="0"/>
              </a:rPr>
              <a:t>media</a:t>
            </a:r>
            <a:r>
              <a:rPr lang="sk-SK" sz="1200" dirty="0">
                <a:latin typeface="Garamond" panose="02020404030301010803" pitchFamily="18" charset="0"/>
              </a:rPr>
              <a:t> (</a:t>
            </a:r>
            <a:r>
              <a:rPr lang="sk-SK" sz="1200" dirty="0" err="1">
                <a:latin typeface="Garamond" panose="02020404030301010803" pitchFamily="18" charset="0"/>
              </a:rPr>
              <a:t>dis</a:t>
            </a:r>
            <a:r>
              <a:rPr lang="sk-SK" sz="1200" dirty="0">
                <a:latin typeface="Garamond" panose="02020404030301010803" pitchFamily="18" charset="0"/>
              </a:rPr>
              <a:t>) </a:t>
            </a:r>
            <a:r>
              <a:rPr lang="sk-SK" sz="1200" dirty="0" err="1">
                <a:latin typeface="Garamond" panose="02020404030301010803" pitchFamily="18" charset="0"/>
              </a:rPr>
              <a:t>engagement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during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Israel’s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April</a:t>
            </a:r>
            <a:r>
              <a:rPr lang="sk-SK" sz="1200" dirty="0">
                <a:latin typeface="Garamond" panose="02020404030301010803" pitchFamily="18" charset="0"/>
              </a:rPr>
              <a:t> 2019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Information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Communication</a:t>
            </a:r>
            <a:r>
              <a:rPr lang="sk-SK" sz="1200" dirty="0">
                <a:latin typeface="Garamond" panose="02020404030301010803" pitchFamily="18" charset="0"/>
              </a:rPr>
              <a:t> &amp; Society, 25(12), 1752-1768.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Schill</a:t>
            </a:r>
            <a:r>
              <a:rPr lang="sk-SK" sz="1200" dirty="0">
                <a:latin typeface="Garamond" panose="02020404030301010803" pitchFamily="18" charset="0"/>
              </a:rPr>
              <a:t>, D., &amp; </a:t>
            </a:r>
            <a:r>
              <a:rPr lang="sk-SK" sz="1200" dirty="0" err="1">
                <a:latin typeface="Garamond" panose="02020404030301010803" pitchFamily="18" charset="0"/>
              </a:rPr>
              <a:t>Kirk</a:t>
            </a:r>
            <a:r>
              <a:rPr lang="sk-SK" sz="1200" dirty="0">
                <a:latin typeface="Garamond" panose="02020404030301010803" pitchFamily="18" charset="0"/>
              </a:rPr>
              <a:t>, R. (2017). </a:t>
            </a:r>
            <a:r>
              <a:rPr lang="sk-SK" sz="1200" dirty="0" err="1">
                <a:latin typeface="Garamond" panose="02020404030301010803" pitchFamily="18" charset="0"/>
              </a:rPr>
              <a:t>Angry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passionate</a:t>
            </a:r>
            <a:r>
              <a:rPr lang="sk-SK" sz="1200" dirty="0">
                <a:latin typeface="Garamond" panose="02020404030301010803" pitchFamily="18" charset="0"/>
              </a:rPr>
              <a:t>, and </a:t>
            </a:r>
            <a:r>
              <a:rPr lang="sk-SK" sz="1200" dirty="0" err="1">
                <a:latin typeface="Garamond" panose="02020404030301010803" pitchFamily="18" charset="0"/>
              </a:rPr>
              <a:t>divided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Undecided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2016 </a:t>
            </a:r>
            <a:r>
              <a:rPr lang="sk-SK" sz="1200" dirty="0" err="1">
                <a:latin typeface="Garamond" panose="02020404030301010803" pitchFamily="18" charset="0"/>
              </a:rPr>
              <a:t>presidential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</a:t>
            </a:r>
            <a:r>
              <a:rPr lang="sk-SK" sz="1200" dirty="0">
                <a:latin typeface="Garamond" panose="02020404030301010803" pitchFamily="18" charset="0"/>
              </a:rPr>
              <a:t>. American </a:t>
            </a:r>
            <a:r>
              <a:rPr lang="sk-SK" sz="1200" dirty="0" err="1">
                <a:latin typeface="Garamond" panose="02020404030301010803" pitchFamily="18" charset="0"/>
              </a:rPr>
              <a:t>Behavioral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Scientist</a:t>
            </a:r>
            <a:r>
              <a:rPr lang="sk-SK" sz="1200" dirty="0">
                <a:latin typeface="Garamond" panose="02020404030301010803" pitchFamily="18" charset="0"/>
              </a:rPr>
              <a:t>, 61(9), 1056-1076.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Stockemer</a:t>
            </a:r>
            <a:r>
              <a:rPr lang="sk-SK" sz="1200" dirty="0">
                <a:latin typeface="Garamond" panose="02020404030301010803" pitchFamily="18" charset="0"/>
              </a:rPr>
              <a:t>, D., &amp; </a:t>
            </a:r>
            <a:r>
              <a:rPr lang="sk-SK" sz="1200" dirty="0" err="1">
                <a:latin typeface="Garamond" panose="02020404030301010803" pitchFamily="18" charset="0"/>
              </a:rPr>
              <a:t>Blais</a:t>
            </a:r>
            <a:r>
              <a:rPr lang="sk-SK" sz="1200" dirty="0">
                <a:latin typeface="Garamond" panose="02020404030301010803" pitchFamily="18" charset="0"/>
              </a:rPr>
              <a:t>, A. (2019).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abstainers</a:t>
            </a:r>
            <a:r>
              <a:rPr lang="sk-SK" sz="1200" dirty="0">
                <a:latin typeface="Garamond" panose="02020404030301010803" pitchFamily="18" charset="0"/>
              </a:rPr>
              <a:t> in </a:t>
            </a:r>
            <a:r>
              <a:rPr lang="sk-SK" sz="1200" dirty="0" err="1">
                <a:latin typeface="Garamond" panose="02020404030301010803" pitchFamily="18" charset="0"/>
              </a:rPr>
              <a:t>national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European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European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, 27(2), 300-315.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latin typeface="Garamond" panose="02020404030301010803" pitchFamily="18" charset="0"/>
              </a:rPr>
              <a:t>Van </a:t>
            </a:r>
            <a:r>
              <a:rPr lang="sk-SK" sz="1200" dirty="0" err="1">
                <a:latin typeface="Garamond" panose="02020404030301010803" pitchFamily="18" charset="0"/>
              </a:rPr>
              <a:t>Kessel</a:t>
            </a:r>
            <a:r>
              <a:rPr lang="sk-SK" sz="1200" dirty="0">
                <a:latin typeface="Garamond" panose="02020404030301010803" pitchFamily="18" charset="0"/>
              </a:rPr>
              <a:t>, S., </a:t>
            </a:r>
            <a:r>
              <a:rPr lang="sk-SK" sz="1200" dirty="0" err="1">
                <a:latin typeface="Garamond" panose="02020404030301010803" pitchFamily="18" charset="0"/>
              </a:rPr>
              <a:t>Sajuria</a:t>
            </a:r>
            <a:r>
              <a:rPr lang="sk-SK" sz="1200" dirty="0">
                <a:latin typeface="Garamond" panose="02020404030301010803" pitchFamily="18" charset="0"/>
              </a:rPr>
              <a:t>, J., &amp; Van </a:t>
            </a:r>
            <a:r>
              <a:rPr lang="sk-SK" sz="1200" dirty="0" err="1">
                <a:latin typeface="Garamond" panose="02020404030301010803" pitchFamily="18" charset="0"/>
              </a:rPr>
              <a:t>Hauwaert</a:t>
            </a:r>
            <a:r>
              <a:rPr lang="sk-SK" sz="1200" dirty="0">
                <a:latin typeface="Garamond" panose="02020404030301010803" pitchFamily="18" charset="0"/>
              </a:rPr>
              <a:t>, S. M. (2020). </a:t>
            </a:r>
            <a:r>
              <a:rPr lang="sk-SK" sz="1200" dirty="0" err="1">
                <a:latin typeface="Garamond" panose="02020404030301010803" pitchFamily="18" charset="0"/>
              </a:rPr>
              <a:t>Informed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uninformed</a:t>
            </a:r>
            <a:r>
              <a:rPr lang="sk-SK" sz="1200" dirty="0">
                <a:latin typeface="Garamond" panose="02020404030301010803" pitchFamily="18" charset="0"/>
              </a:rPr>
              <a:t> or </a:t>
            </a:r>
            <a:r>
              <a:rPr lang="sk-SK" sz="1200" dirty="0" err="1">
                <a:latin typeface="Garamond" panose="02020404030301010803" pitchFamily="18" charset="0"/>
              </a:rPr>
              <a:t>misinformed</a:t>
            </a:r>
            <a:r>
              <a:rPr lang="sk-SK" sz="1200" dirty="0">
                <a:latin typeface="Garamond" panose="02020404030301010803" pitchFamily="18" charset="0"/>
              </a:rPr>
              <a:t>? A </a:t>
            </a:r>
            <a:r>
              <a:rPr lang="sk-SK" sz="1200" dirty="0" err="1">
                <a:latin typeface="Garamond" panose="02020404030301010803" pitchFamily="18" charset="0"/>
              </a:rPr>
              <a:t>cross-national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populist</a:t>
            </a:r>
            <a:r>
              <a:rPr lang="sk-SK" sz="1200" dirty="0">
                <a:latin typeface="Garamond" panose="02020404030301010803" pitchFamily="18" charset="0"/>
              </a:rPr>
              <a:t> party </a:t>
            </a:r>
            <a:r>
              <a:rPr lang="sk-SK" sz="1200" dirty="0" err="1">
                <a:latin typeface="Garamond" panose="02020404030301010803" pitchFamily="18" charset="0"/>
              </a:rPr>
              <a:t>supporters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across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European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democracies</a:t>
            </a:r>
            <a:r>
              <a:rPr lang="sk-SK" sz="1200" dirty="0">
                <a:latin typeface="Garamond" panose="02020404030301010803" pitchFamily="18" charset="0"/>
              </a:rPr>
              <a:t>. West </a:t>
            </a:r>
            <a:r>
              <a:rPr lang="sk-SK" sz="1200" dirty="0" err="1">
                <a:latin typeface="Garamond" panose="02020404030301010803" pitchFamily="18" charset="0"/>
              </a:rPr>
              <a:t>European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Politics</a:t>
            </a:r>
            <a:r>
              <a:rPr lang="sk-SK" sz="1200" dirty="0">
                <a:latin typeface="Garamond" panose="02020404030301010803" pitchFamily="18" charset="0"/>
              </a:rPr>
              <a:t>, 44(3), 585-610.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Willocq</a:t>
            </a:r>
            <a:r>
              <a:rPr lang="sk-SK" sz="1200" dirty="0">
                <a:latin typeface="Garamond" panose="02020404030301010803" pitchFamily="18" charset="0"/>
              </a:rPr>
              <a:t>, S. (2019). </a:t>
            </a:r>
            <a:r>
              <a:rPr lang="sk-SK" sz="1200" dirty="0" err="1">
                <a:latin typeface="Garamond" panose="02020404030301010803" pitchFamily="18" charset="0"/>
              </a:rPr>
              <a:t>Explaining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time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decision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socio-structural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attitudinal</a:t>
            </a:r>
            <a:r>
              <a:rPr lang="sk-SK" sz="1200" dirty="0">
                <a:latin typeface="Garamond" panose="02020404030301010803" pitchFamily="18" charset="0"/>
              </a:rPr>
              <a:t>, and </a:t>
            </a:r>
            <a:r>
              <a:rPr lang="sk-SK" sz="1200" dirty="0" err="1">
                <a:latin typeface="Garamond" panose="02020404030301010803" pitchFamily="18" charset="0"/>
              </a:rPr>
              <a:t>contextual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determinants</a:t>
            </a:r>
            <a:r>
              <a:rPr lang="sk-SK" sz="1200" dirty="0">
                <a:latin typeface="Garamond" panose="02020404030301010803" pitchFamily="18" charset="0"/>
              </a:rPr>
              <a:t> of late </a:t>
            </a:r>
            <a:r>
              <a:rPr lang="sk-SK" sz="1200" dirty="0" err="1">
                <a:latin typeface="Garamond" panose="02020404030301010803" pitchFamily="18" charset="0"/>
              </a:rPr>
              <a:t>deciding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, 17(1), 53-64.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Yarchi</a:t>
            </a:r>
            <a:r>
              <a:rPr lang="sk-SK" sz="1200" dirty="0">
                <a:latin typeface="Garamond" panose="02020404030301010803" pitchFamily="18" charset="0"/>
              </a:rPr>
              <a:t>, M., </a:t>
            </a:r>
            <a:r>
              <a:rPr lang="sk-SK" sz="1200" dirty="0" err="1">
                <a:latin typeface="Garamond" panose="02020404030301010803" pitchFamily="18" charset="0"/>
              </a:rPr>
              <a:t>Wolfsfeld</a:t>
            </a:r>
            <a:r>
              <a:rPr lang="sk-SK" sz="1200" dirty="0">
                <a:latin typeface="Garamond" panose="02020404030301010803" pitchFamily="18" charset="0"/>
              </a:rPr>
              <a:t>, G., &amp; Samuel-</a:t>
            </a:r>
            <a:r>
              <a:rPr lang="sk-SK" sz="1200" dirty="0" err="1">
                <a:latin typeface="Garamond" panose="02020404030301010803" pitchFamily="18" charset="0"/>
              </a:rPr>
              <a:t>Azran</a:t>
            </a:r>
            <a:r>
              <a:rPr lang="sk-SK" sz="1200" dirty="0">
                <a:latin typeface="Garamond" panose="02020404030301010803" pitchFamily="18" charset="0"/>
              </a:rPr>
              <a:t>, T. (2021). </a:t>
            </a:r>
            <a:r>
              <a:rPr lang="sk-SK" sz="1200" dirty="0" err="1">
                <a:latin typeface="Garamond" panose="02020404030301010803" pitchFamily="18" charset="0"/>
              </a:rPr>
              <a:t>Not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all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undecided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 are </a:t>
            </a:r>
            <a:r>
              <a:rPr lang="sk-SK" sz="1200" dirty="0" err="1">
                <a:latin typeface="Garamond" panose="02020404030301010803" pitchFamily="18" charset="0"/>
              </a:rPr>
              <a:t>alike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Evidence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from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Israeli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Government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Information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Quarterly</a:t>
            </a:r>
            <a:r>
              <a:rPr lang="sk-SK" sz="1200" dirty="0">
                <a:latin typeface="Garamond" panose="02020404030301010803" pitchFamily="18" charset="0"/>
              </a:rPr>
              <a:t>, 38(4), 101598.</a:t>
            </a:r>
          </a:p>
        </p:txBody>
      </p:sp>
    </p:spTree>
    <p:extLst>
      <p:ext uri="{BB962C8B-B14F-4D97-AF65-F5344CB8AC3E}">
        <p14:creationId xmlns:p14="http://schemas.microsoft.com/office/powerpoint/2010/main" val="97052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Undecided voters</a:t>
            </a:r>
          </a:p>
        </p:txBody>
      </p:sp>
    </p:spTree>
    <p:extLst>
      <p:ext uri="{BB962C8B-B14F-4D97-AF65-F5344CB8AC3E}">
        <p14:creationId xmlns:p14="http://schemas.microsoft.com/office/powerpoint/2010/main" val="390919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416B8-5C1F-0A22-3F07-A5818559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FAB180A-A158-B684-467F-52F38979A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4346D-D3CA-903C-E0E8-2BC03088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Undecideds (late-deciders, floating voters)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D18B082-3B80-D19A-B2BC-389A8876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Increase in the proportion of voters who postpone their voting decision into the latter stages of a campaign (western democracies, last decades)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 The role of the campaign 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 The need for identification of a target group 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 Possibility of surprise outcomes</a:t>
            </a:r>
          </a:p>
          <a:p>
            <a:pPr algn="just">
              <a:buFont typeface="Symbol" pitchFamily="2" charset="2"/>
              <a:buChar char="Þ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Symbol" pitchFamily="2" charset="2"/>
              <a:buChar char="Þ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-In foreign research, the share of voters who made last-minute decisions ranged from 10 to 25 %, depending on the type and location of the election (cf. </a:t>
            </a:r>
            <a:r>
              <a:rPr lang="en-GB" sz="2000" dirty="0" err="1">
                <a:latin typeface="Constantia" panose="02030602050306030303" pitchFamily="18" charset="0"/>
              </a:rPr>
              <a:t>Gopoian</a:t>
            </a:r>
            <a:r>
              <a:rPr lang="en-GB" sz="2000" dirty="0">
                <a:latin typeface="Constantia" panose="02030602050306030303" pitchFamily="18" charset="0"/>
              </a:rPr>
              <a:t> and </a:t>
            </a:r>
            <a:r>
              <a:rPr lang="en-GB" sz="2000" dirty="0" err="1">
                <a:latin typeface="Constantia" panose="02030602050306030303" pitchFamily="18" charset="0"/>
              </a:rPr>
              <a:t>Hadjiharalambous</a:t>
            </a:r>
            <a:r>
              <a:rPr lang="en-GB" sz="2000" dirty="0">
                <a:latin typeface="Constantia" panose="02030602050306030303" pitchFamily="18" charset="0"/>
              </a:rPr>
              <a:t> 1994; Hayes and McAllister 1996; </a:t>
            </a:r>
            <a:r>
              <a:rPr lang="en-GB" sz="2000" dirty="0" err="1">
                <a:latin typeface="Constantia" panose="02030602050306030303" pitchFamily="18" charset="0"/>
              </a:rPr>
              <a:t>Brox</a:t>
            </a:r>
            <a:r>
              <a:rPr lang="en-GB" sz="2000" dirty="0">
                <a:latin typeface="Constantia" panose="02030602050306030303" pitchFamily="18" charset="0"/>
              </a:rPr>
              <a:t> and </a:t>
            </a:r>
            <a:r>
              <a:rPr lang="en-GB" sz="2000" dirty="0" err="1">
                <a:latin typeface="Constantia" panose="02030602050306030303" pitchFamily="18" charset="0"/>
              </a:rPr>
              <a:t>Giammo</a:t>
            </a:r>
            <a:r>
              <a:rPr lang="en-GB" sz="2000" dirty="0">
                <a:latin typeface="Constantia" panose="02030602050306030303" pitchFamily="18" charset="0"/>
              </a:rPr>
              <a:t> 2009)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-Slovakia 15% the day of elections (2016)</a:t>
            </a:r>
          </a:p>
        </p:txBody>
      </p:sp>
      <p:sp>
        <p:nvSpPr>
          <p:cNvPr id="2" name="Šípka nadol 1">
            <a:extLst>
              <a:ext uri="{FF2B5EF4-FFF2-40B4-BE49-F238E27FC236}">
                <a16:creationId xmlns:a16="http://schemas.microsoft.com/office/drawing/2014/main" id="{1B205A2B-A58B-FDCF-B369-7FA3316193B5}"/>
              </a:ext>
            </a:extLst>
          </p:cNvPr>
          <p:cNvSpPr/>
          <p:nvPr/>
        </p:nvSpPr>
        <p:spPr bwMode="auto">
          <a:xfrm rot="10800000">
            <a:off x="3707027" y="2693772"/>
            <a:ext cx="197708" cy="3212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ípka nadol 5">
            <a:extLst>
              <a:ext uri="{FF2B5EF4-FFF2-40B4-BE49-F238E27FC236}">
                <a16:creationId xmlns:a16="http://schemas.microsoft.com/office/drawing/2014/main" id="{2814A709-D3E8-13A2-5805-A36CBEC791E0}"/>
              </a:ext>
            </a:extLst>
          </p:cNvPr>
          <p:cNvSpPr/>
          <p:nvPr/>
        </p:nvSpPr>
        <p:spPr bwMode="auto">
          <a:xfrm rot="10800000">
            <a:off x="4433096" y="3404287"/>
            <a:ext cx="197708" cy="3212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Šípka nadol 6">
            <a:extLst>
              <a:ext uri="{FF2B5EF4-FFF2-40B4-BE49-F238E27FC236}">
                <a16:creationId xmlns:a16="http://schemas.microsoft.com/office/drawing/2014/main" id="{EBAF8416-BA09-DA2A-1BDC-E97532756256}"/>
              </a:ext>
            </a:extLst>
          </p:cNvPr>
          <p:cNvSpPr/>
          <p:nvPr/>
        </p:nvSpPr>
        <p:spPr bwMode="auto">
          <a:xfrm rot="10800000">
            <a:off x="5824151" y="3027406"/>
            <a:ext cx="197708" cy="3212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14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36393-BF21-BF68-3FEF-A5029BD8B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E788B1C-B635-9DF8-A0C5-2FBD9E685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DA105F-D8C3-D34E-A1D7-06F24581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Factors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F9A55EE-5EBE-417D-41D7-63F4531F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Sociodemographic (age, gender)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Partisanship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Cross-pressures (ambivalence)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Political sophistication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Strategic considerations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(Political disaffection)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Contextual factors</a:t>
            </a:r>
          </a:p>
        </p:txBody>
      </p:sp>
    </p:spTree>
    <p:extLst>
      <p:ext uri="{BB962C8B-B14F-4D97-AF65-F5344CB8AC3E}">
        <p14:creationId xmlns:p14="http://schemas.microsoft.com/office/powerpoint/2010/main" val="368518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1651D-3A52-4298-7F34-5245558E7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8DF9131-D116-00FA-DA8B-053E94045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1026" name="Picture 2" descr="The Benefits of Age — Tom Morris">
            <a:extLst>
              <a:ext uri="{FF2B5EF4-FFF2-40B4-BE49-F238E27FC236}">
                <a16:creationId xmlns:a16="http://schemas.microsoft.com/office/drawing/2014/main" id="{8D7EBDC3-A5D1-453D-FDB6-78D4C37B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943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58B99AB7-C07B-6F40-C129-A924DB85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sz="3200" dirty="0">
                <a:latin typeface="Constantia" panose="02030602050306030303" pitchFamily="18" charset="0"/>
              </a:rPr>
              <a:t>Sociodemographic</a:t>
            </a:r>
            <a:endParaRPr lang="en-GB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76FB675-A9ED-CA8D-3F01-2F52A65AB4BF}"/>
              </a:ext>
            </a:extLst>
          </p:cNvPr>
          <p:cNvSpPr txBox="1"/>
          <p:nvPr/>
        </p:nvSpPr>
        <p:spPr>
          <a:xfrm>
            <a:off x="3190164" y="5367741"/>
            <a:ext cx="5257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 </a:t>
            </a:r>
            <a:r>
              <a:rPr lang="en-GB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consequence of the political socialization process</a:t>
            </a:r>
            <a:r>
              <a:rPr lang="sk-CZ" sz="1000" dirty="0">
                <a:effectLst/>
              </a:rPr>
              <a:t> </a:t>
            </a:r>
            <a:endParaRPr lang="sk-CZ" sz="1000" dirty="0"/>
          </a:p>
        </p:txBody>
      </p:sp>
    </p:spTree>
    <p:extLst>
      <p:ext uri="{BB962C8B-B14F-4D97-AF65-F5344CB8AC3E}">
        <p14:creationId xmlns:p14="http://schemas.microsoft.com/office/powerpoint/2010/main" val="388115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8E9F9-1722-C7A0-F60B-05F456067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702A6C7-0ADF-2653-BCFC-D495F2F15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F5C9D761-27BB-166B-A7D3-4ACB5E54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sz="3200" dirty="0">
                <a:latin typeface="Constantia" panose="02030602050306030303" pitchFamily="18" charset="0"/>
              </a:rPr>
              <a:t>Sociodemographic</a:t>
            </a:r>
            <a:endParaRPr lang="en-GB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FDAC4B11-61C3-822C-C220-36AA8EB6B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1973179"/>
            <a:ext cx="8043734" cy="33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2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A6B25-57CC-CBDE-D51D-B5044C5A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AB8CE80-FB95-5E9B-9CA0-6D87A868A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3074" name="Picture 2" descr="Breaking Through Partisanship: Left-Right-Local (Episode 14) - Institute  for Local Self-Reliance">
            <a:extLst>
              <a:ext uri="{FF2B5EF4-FFF2-40B4-BE49-F238E27FC236}">
                <a16:creationId xmlns:a16="http://schemas.microsoft.com/office/drawing/2014/main" id="{4F0FC951-3502-9615-3A78-D99739FB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50950"/>
            <a:ext cx="56388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3">
            <a:extLst>
              <a:ext uri="{FF2B5EF4-FFF2-40B4-BE49-F238E27FC236}">
                <a16:creationId xmlns:a16="http://schemas.microsoft.com/office/drawing/2014/main" id="{466227B1-2FAC-3054-DAB9-E01F829F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sz="3200" dirty="0">
                <a:latin typeface="Constantia" panose="02030602050306030303" pitchFamily="18" charset="0"/>
              </a:rPr>
              <a:t>Partisanship</a:t>
            </a:r>
            <a:endParaRPr lang="en-GB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9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577D6-1326-11F7-0194-ABED678BA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B6673D7-1415-241A-C441-396D35345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DDF597-8B96-76E9-8F94-8A2D2E11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Cross-pressures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7318F0C-319F-E223-F82F-A4DE135E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A conflict (inconsistencies) between opposite pressures in the voter’s environment =&gt; US context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Socioeconomic status (work, family, religion) + issue attitudes vs. valence</a:t>
            </a:r>
          </a:p>
          <a:p>
            <a:pPr algn="just">
              <a:buFont typeface="Symbol" pitchFamily="2" charset="2"/>
              <a:buChar char="Þ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Internal ambivalence -&gt; ‘individual’s endorsement of competing considerations relevant to evaluating an attitude object’ (Lavine, 2001).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External ambivalence -&gt; either “cross-cutting social network” or “network ambivalence”</a:t>
            </a:r>
          </a:p>
        </p:txBody>
      </p:sp>
    </p:spTree>
    <p:extLst>
      <p:ext uri="{BB962C8B-B14F-4D97-AF65-F5344CB8AC3E}">
        <p14:creationId xmlns:p14="http://schemas.microsoft.com/office/powerpoint/2010/main" val="316800019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8019</TotalTime>
  <Words>1674</Words>
  <Application>Microsoft Macintosh PowerPoint</Application>
  <PresentationFormat>Prezentácia na obrazovke (4:3)</PresentationFormat>
  <Paragraphs>204</Paragraphs>
  <Slides>28</Slides>
  <Notes>26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7" baseType="lpstr">
      <vt:lpstr>Aptos</vt:lpstr>
      <vt:lpstr>Arial</vt:lpstr>
      <vt:lpstr>Constantia</vt:lpstr>
      <vt:lpstr>Garamond</vt:lpstr>
      <vt:lpstr>Symbol</vt:lpstr>
      <vt:lpstr>Tahoma</vt:lpstr>
      <vt:lpstr>Times New Roman</vt:lpstr>
      <vt:lpstr>Wingdings</vt:lpstr>
      <vt:lpstr>Prezentace_MU_CZ</vt:lpstr>
      <vt:lpstr>Prezentácia programu PowerPoint</vt:lpstr>
      <vt:lpstr>Who is undecided, and who abstains? Determinants of turnout Part II </vt:lpstr>
      <vt:lpstr>Undecided voters</vt:lpstr>
      <vt:lpstr>Undecideds (late-deciders, floating voters)</vt:lpstr>
      <vt:lpstr>Factors</vt:lpstr>
      <vt:lpstr>Sociodemographic</vt:lpstr>
      <vt:lpstr>Sociodemographic</vt:lpstr>
      <vt:lpstr>Partisanship</vt:lpstr>
      <vt:lpstr>Cross-pressures</vt:lpstr>
      <vt:lpstr>Cross-pressures</vt:lpstr>
      <vt:lpstr>Cross-pressures</vt:lpstr>
      <vt:lpstr>Cross-pressures</vt:lpstr>
      <vt:lpstr>Political sophistication</vt:lpstr>
      <vt:lpstr>Strategic considerations</vt:lpstr>
      <vt:lpstr>Political disaffection</vt:lpstr>
      <vt:lpstr>Examples</vt:lpstr>
      <vt:lpstr>Contextual factors</vt:lpstr>
      <vt:lpstr>Prezentácia programu PowerPoint</vt:lpstr>
      <vt:lpstr>Abstainers</vt:lpstr>
      <vt:lpstr>Source: YouGov</vt:lpstr>
      <vt:lpstr>Abstainers</vt:lpstr>
      <vt:lpstr>Relevance of abstention</vt:lpstr>
      <vt:lpstr>Short-term reasons vs. global decline</vt:lpstr>
      <vt:lpstr>Abstainers vs. other groups</vt:lpstr>
      <vt:lpstr>Satisfaction with the decision</vt:lpstr>
      <vt:lpstr>Conclusion</vt:lpstr>
      <vt:lpstr>Next…</vt:lpstr>
      <vt:lpstr>Literatute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96</cp:revision>
  <dcterms:created xsi:type="dcterms:W3CDTF">2021-01-04T15:05:13Z</dcterms:created>
  <dcterms:modified xsi:type="dcterms:W3CDTF">2024-10-10T14:09:35Z</dcterms:modified>
</cp:coreProperties>
</file>