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51"/>
  </p:notesMasterIdLst>
  <p:handoutMasterIdLst>
    <p:handoutMasterId r:id="rId52"/>
  </p:handoutMasterIdLst>
  <p:sldIdLst>
    <p:sldId id="256" r:id="rId2"/>
    <p:sldId id="362" r:id="rId3"/>
    <p:sldId id="268" r:id="rId4"/>
    <p:sldId id="332" r:id="rId5"/>
    <p:sldId id="270" r:id="rId6"/>
    <p:sldId id="409" r:id="rId7"/>
    <p:sldId id="269" r:id="rId8"/>
    <p:sldId id="302" r:id="rId9"/>
    <p:sldId id="410" r:id="rId10"/>
    <p:sldId id="411" r:id="rId11"/>
    <p:sldId id="412" r:id="rId12"/>
    <p:sldId id="296" r:id="rId13"/>
    <p:sldId id="297" r:id="rId14"/>
    <p:sldId id="423" r:id="rId15"/>
    <p:sldId id="424" r:id="rId16"/>
    <p:sldId id="413" r:id="rId17"/>
    <p:sldId id="262" r:id="rId18"/>
    <p:sldId id="415" r:id="rId19"/>
    <p:sldId id="418" r:id="rId20"/>
    <p:sldId id="414" r:id="rId21"/>
    <p:sldId id="421" r:id="rId22"/>
    <p:sldId id="422" r:id="rId23"/>
    <p:sldId id="416" r:id="rId24"/>
    <p:sldId id="420" r:id="rId25"/>
    <p:sldId id="299" r:id="rId26"/>
    <p:sldId id="419" r:id="rId27"/>
    <p:sldId id="417" r:id="rId28"/>
    <p:sldId id="373" r:id="rId29"/>
    <p:sldId id="375" r:id="rId30"/>
    <p:sldId id="397" r:id="rId31"/>
    <p:sldId id="384" r:id="rId32"/>
    <p:sldId id="387" r:id="rId33"/>
    <p:sldId id="390" r:id="rId34"/>
    <p:sldId id="393" r:id="rId35"/>
    <p:sldId id="394" r:id="rId36"/>
    <p:sldId id="395" r:id="rId37"/>
    <p:sldId id="400" r:id="rId38"/>
    <p:sldId id="388" r:id="rId39"/>
    <p:sldId id="401" r:id="rId40"/>
    <p:sldId id="402" r:id="rId41"/>
    <p:sldId id="403" r:id="rId42"/>
    <p:sldId id="382" r:id="rId43"/>
    <p:sldId id="325" r:id="rId44"/>
    <p:sldId id="404" r:id="rId45"/>
    <p:sldId id="405" r:id="rId46"/>
    <p:sldId id="406" r:id="rId47"/>
    <p:sldId id="407" r:id="rId48"/>
    <p:sldId id="408" r:id="rId49"/>
    <p:sldId id="271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53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31" autoAdjust="0"/>
    <p:restoredTop sz="82857" autoAdjust="0"/>
  </p:normalViewPr>
  <p:slideViewPr>
    <p:cSldViewPr snapToGrid="0">
      <p:cViewPr>
        <p:scale>
          <a:sx n="163" d="100"/>
          <a:sy n="163" d="100"/>
        </p:scale>
        <p:origin x="1328" y="-22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26585-A2C6-4E58-5E12-6B94A5931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789EE599-03E2-EA7F-D060-D56CB738D1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B85A352E-5FAD-05C7-291F-2BE841606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736DE2D-5CF1-1E94-8CC6-A935DA314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4110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8CBBC-02BA-F671-14E4-A3F7865F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0891D864-B15B-00FF-997F-F1426A79EE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BC9B146F-6F87-FB95-5F6A-D709D08FA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3A4D071-C4EF-18E3-E9E4-34C6EBB67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6366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F0CE7-EB24-CFF3-875E-C4268DF42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7F65505-34A7-0427-6F49-9FBEBA55D9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F61FFE9C-289B-0830-9FDE-81A4B069F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83C0601-127F-175B-C989-8C410E0FE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9661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C27D8-C5EC-EB3E-9751-CF722612B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DD82861A-FB82-AE5A-025B-FDC423D6E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32E7A443-7CB7-7187-A405-1BE4D0A82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308773F-93E0-4B58-07A7-7AD9994448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5415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9380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6634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B8BE5-47E0-ABBB-DBED-842B147BE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EAB3F97A-C1F8-096E-44D0-75B0F08D5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6637CAB9-2562-F074-2EA3-3680D4E70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B319A38-54CD-E521-753C-DE473F5B3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5802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41AF2-0135-2A0E-FDD6-72B832BA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7BC3CDCA-A1C0-6816-F70A-699877F9E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90891E1-12A6-F823-45DA-6E7B45FAF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>
                <a:latin typeface="Constantia" panose="02030602050306030303" pitchFamily="18" charset="0"/>
              </a:rPr>
              <a:t>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>
                <a:latin typeface="Constantia" panose="02030602050306030303" pitchFamily="18" charset="0"/>
              </a:rPr>
              <a:t>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>
                <a:latin typeface="Constantia" panose="02030602050306030303" pitchFamily="18" charset="0"/>
              </a:rPr>
              <a:t>C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74D8F62-7759-A3B9-4EE5-F1E2AC873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6701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2ED34-6E86-A532-BBBB-FA15E5BDA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3BFBF74D-BDA5-FE47-9FDB-B2F2C9A7D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34BC44E6-4415-A845-332C-304618F59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33D2CF4-15D7-197A-01F7-49C66F85FD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4142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A6E1B-1BE2-D06F-BB8E-A1BAA6005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F4FF45DE-AD80-9EE9-FAB1-D2D8970CE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80959B1-6281-113C-ACCF-3E843C67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83599AD-113E-03EE-479E-EBAD3D80A3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4751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50D33-9474-6336-6247-BE04E6B2C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73190C2C-5982-793C-4790-AC10AA0B3F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DF04BB68-C118-4291-45C8-581B19A04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D20CC06-9EA8-A35F-3E34-421A62035E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5888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9D705-9BD2-8B90-CF09-038B1AB43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E9A7B0B5-8326-111A-379C-A237C4F4E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8875B02A-2B1D-F06A-D100-22B490D0F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8F2CCFB-550B-3609-965A-32600C6C1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2704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9F726-328A-17D1-A59F-40F321194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758BF1B-90F7-260F-6CDA-64B9DFC7F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15B4B44C-3B64-AF6C-0E51-C44E94708B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E51AA1C-0DC0-0EAE-244E-C9E86EC26C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6246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60862-4B3F-0B0B-D107-03C957EBD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F62AFBD-FBA1-94C0-98FE-A0F95B0D92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7D2C95FD-0ED7-73DD-BF0F-3CF74139D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F67C70B-1B88-42E2-1BD3-9478659759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1420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773B1-4D5B-6D2D-5DA2-93FEDBE33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C641B537-1D89-944D-5BD4-1D92522B50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6C09C3D9-1DB5-FDCB-3FC0-1F32CEBD7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4C63CEE-1F84-F5DD-8EF3-A578713F40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433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1237D-FDE8-116C-282A-9FEDF5251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FD6969B-89AD-C2DC-8E94-AAB294212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8F46FAE-0C01-1C46-4B58-A791C4762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12ACECC-C400-97A8-81EA-F14ED31F6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8424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D6F25-F593-721F-29D2-78C970816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93EE6CA-76B1-986D-8454-4AD0E0483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C091EC2-6BC3-73ED-F570-A233887AA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A15A193-A309-2C93-1281-F9D1F4FBDC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59203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9AFDD-B8DD-2D0E-2591-BE47F8406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D6AAF906-DDF3-74B3-8C86-BBA83D180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583A9B3-5B2D-7023-E810-9F28916F7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1D491A5-4D52-5CB0-330A-C131A78D4D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59893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C1CD6-78A6-D5BA-42C1-A68FFB0FB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BF6777D-8F72-A186-65DB-24B805C9B6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70BA5F7-CC54-933C-6FB3-057C1806E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A709FD2-F0E2-D7FF-EDCB-0CBB600B32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87532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6BE40-E4A1-58B3-E07D-9A133F213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78EBF905-473D-1C56-A056-A6B898A2D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1EB746B9-02CD-BD04-095D-798517060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63F7D5E-7F8F-65A1-83F7-F8BC9F2E1A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05283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25E57-D016-905D-FACD-7A1580B4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0EB6A04-A60B-D861-4591-7E4040336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7F0A3FD1-0012-F661-13D7-B782F9582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5EFDA26-A2EE-E2FB-F7E9-B5E78AB93F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77772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2F4AE-244E-6B20-D8E2-7C8CFC793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F347BCB3-A08C-3A3D-0BAF-14965FE7C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970E6F65-6B41-3707-669B-44E941EB0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A91E543-B530-BA99-8ED0-EDF824203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2182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5D8F5-CC82-3C98-1FA8-24783DF39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D8E7E7B0-F238-F94F-015F-4550CE7F5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F52038AB-C8F6-F73F-FD19-D724FED8B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2118CB0-C1A3-2C08-1228-9C1A8E233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63113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86A16-7B61-D3EC-E68F-83B253046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CEF2BD5-7C9C-D370-0A52-4B415F75A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62D637C1-0455-6955-DFD2-76F49B57A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6094B11-57D0-1A11-4534-6B9BA20C3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31010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D39CA-887E-7FCA-9D32-0436B11A7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6A57067-2E80-874F-856C-EFA135ACB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078E472-8BDD-4204-6477-7D83EF00F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6928C94-05D2-5B38-A994-638DD8B66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96500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3379C-4120-7BA4-287A-221D8B246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EBBACB6D-5A61-85DA-6BF8-02AA948A2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8567071-CEA3-6796-454C-99CD0CED9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C7D51F6-93B6-4294-CA99-3885A3CF5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42813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86D93-0175-CAD9-89C2-82DAFC986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4CBCEF2D-B2F3-A571-EDEF-AD553E856D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D1794C7E-5FB4-7882-0688-EFF1F6689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FA7DF4A-2CAC-640A-3982-D0BD31A09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67510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6606D-3D95-AD11-D03B-9FE61AE8C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401A116-8CC4-F611-60B1-756513627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56508E7D-D7A3-F3A8-DF85-CEA5D8B71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0A83E9D-1F3A-04B8-258D-3F3360DBC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06953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7519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E854A-64F7-9C71-8B72-38C61FDE7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715D6E3F-3840-5B01-2DE8-3BE277295E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C1789BA5-6685-D31B-9613-0CE2D6D19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03D64C4-12FC-C69E-FEEE-F67E4A4948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2553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FD877-5F6D-DB9C-D698-510E81A00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EB7BE0D2-A06E-FEE8-74E3-D9C9EF0929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6A2E727D-D7AD-2FD7-A68C-EC15C9207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5B88EFB-7615-75F5-7CC3-730B88F4F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6972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811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1B379-5159-5C54-93E2-56A678EA2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102A4BF-E9E6-0423-7BDE-12D1CCDCFE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7C3D1D6-322D-7403-2DE0-2228EB118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B3A1C05-8004-1235-109C-E1431BBBF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2781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F0F9B-4EDB-78AE-6E5C-8B2BF131E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ECF1636-DF24-9F16-1B70-3BE784B476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82254A53-4111-2580-79BF-1D965AD07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D3DA22D-6608-FAB0-CDD0-AFBC9DF07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2966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BAD24-F2B5-E8AF-E4EC-89F95B217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C0FD62B8-73FA-2FE6-1F93-B3BF8ED643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67C8E402-0A64-67A6-A37A-9E6317119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81AE307-0029-88CE-3CC2-1A391F569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725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0004D1A2-E289-AA47-B94B-01BB01C92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C687E64B-5AC4-3A41-A1D1-731CB04E7B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7635DD7C-E644-6A43-A1B7-1DE38233F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F14E04A5-4797-1348-B7F6-EE6C8A968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75ADEBBD-800A-EE45-B7A1-67CD94DC86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F4C3194-85F4-774C-9C36-260FA06190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E4039839-F51B-5042-9375-558343FF76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4" name="Grafický objekt 5">
            <a:extLst>
              <a:ext uri="{FF2B5EF4-FFF2-40B4-BE49-F238E27FC236}">
                <a16:creationId xmlns:a16="http://schemas.microsoft.com/office/drawing/2014/main" id="{EDD78AE1-E8DB-9E40-A0CD-AFB2C1BDD2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EAFC13FF-A91C-FD4E-ACB1-45B8F39513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484A610E-C5AF-7441-A9B6-66F370901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D8B5418F-6235-B841-A95D-FB1A7B7E6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E4235525-362F-0D45-BD44-45A52C405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 descr="Obrázok, na ktorom je text, snímka obrazovky, kruh, diagram&#10;&#10;Automaticky generovaný popis">
            <a:extLst>
              <a:ext uri="{FF2B5EF4-FFF2-40B4-BE49-F238E27FC236}">
                <a16:creationId xmlns:a16="http://schemas.microsoft.com/office/drawing/2014/main" id="{B3523989-D149-885F-DD82-6C623393D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34" y="0"/>
            <a:ext cx="7486731" cy="6858000"/>
          </a:xfrm>
          <a:prstGeom prst="rect">
            <a:avLst/>
          </a:prstGeom>
        </p:spPr>
      </p:pic>
      <p:sp>
        <p:nvSpPr>
          <p:cNvPr id="12" name="Pravouholník 11">
            <a:extLst>
              <a:ext uri="{FF2B5EF4-FFF2-40B4-BE49-F238E27FC236}">
                <a16:creationId xmlns:a16="http://schemas.microsoft.com/office/drawing/2014/main" id="{54865685-F4D3-93B0-227D-154D5FF5C5BE}"/>
              </a:ext>
            </a:extLst>
          </p:cNvPr>
          <p:cNvSpPr/>
          <p:nvPr/>
        </p:nvSpPr>
        <p:spPr bwMode="auto">
          <a:xfrm>
            <a:off x="188259" y="268941"/>
            <a:ext cx="887506" cy="12371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D851-3909-DB3C-2CB1-8BAB08182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25D22D1-A14C-01BB-640A-828F31547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7066E16-2ED5-9BA3-F162-49EECB2F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Rational choice theory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84D45A92-69AA-A9FC-A978-B55944CC3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658679"/>
            <a:ext cx="8064900" cy="456932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The cost of voting:</a:t>
            </a:r>
          </a:p>
          <a:p>
            <a:pPr marL="54000" indent="0">
              <a:buNone/>
            </a:pPr>
            <a:r>
              <a:rPr lang="en-GB" sz="2000" noProof="0" dirty="0">
                <a:latin typeface="Constantia" panose="02030602050306030303" pitchFamily="18" charset="0"/>
              </a:rPr>
              <a:t>- Need to register before the election</a:t>
            </a:r>
          </a:p>
          <a:p>
            <a:pPr marL="54000" indent="0">
              <a:buNone/>
            </a:pPr>
            <a:r>
              <a:rPr lang="en-GB" sz="2000" noProof="0" dirty="0">
                <a:latin typeface="Constantia" panose="02030602050306030303" pitchFamily="18" charset="0"/>
              </a:rPr>
              <a:t>- Travel from residence to polling place</a:t>
            </a:r>
          </a:p>
          <a:p>
            <a:pPr marL="54000" indent="0">
              <a:buNone/>
            </a:pPr>
            <a:r>
              <a:rPr lang="en-GB" sz="2000" noProof="0" dirty="0">
                <a:latin typeface="Constantia" panose="02030602050306030303" pitchFamily="18" charset="0"/>
              </a:rPr>
              <a:t>- Time to make a decision</a:t>
            </a:r>
          </a:p>
          <a:p>
            <a:pPr marL="54000" indent="0">
              <a:buNone/>
            </a:pPr>
            <a:r>
              <a:rPr lang="en-GB" sz="2000" noProof="0" dirty="0">
                <a:latin typeface="Constantia" panose="02030602050306030303" pitchFamily="18" charset="0"/>
              </a:rPr>
              <a:t>- Time spent travelling</a:t>
            </a:r>
          </a:p>
          <a:p>
            <a:pPr marL="54000" indent="0">
              <a:buNone/>
            </a:pPr>
            <a:r>
              <a:rPr lang="en-GB" sz="2000" dirty="0">
                <a:latin typeface="Constantia" panose="02030602050306030303" pitchFamily="18" charset="0"/>
              </a:rPr>
              <a:t>- </a:t>
            </a:r>
            <a:r>
              <a:rPr lang="en-GB" sz="2000" u="sng" noProof="0" dirty="0">
                <a:latin typeface="Constantia" panose="02030602050306030303" pitchFamily="18" charset="0"/>
              </a:rPr>
              <a:t>Weather</a:t>
            </a:r>
            <a:r>
              <a:rPr lang="en-GB" sz="2000" noProof="0" dirty="0">
                <a:latin typeface="Constantia" panose="02030602050306030303" pitchFamily="18" charset="0"/>
              </a:rPr>
              <a:t> (mood, getting dressed, unpleasant journey, risk of injury)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en-GB" sz="2000" b="1" noProof="0" dirty="0">
                <a:latin typeface="Constantia" panose="02030602050306030303" pitchFamily="18" charset="0"/>
              </a:rPr>
              <a:t>When benefits and costs are roughly equal, even a small change on election day (e.g. weather) can persuade voters</a:t>
            </a:r>
          </a:p>
        </p:txBody>
      </p:sp>
    </p:spTree>
    <p:extLst>
      <p:ext uri="{BB962C8B-B14F-4D97-AF65-F5344CB8AC3E}">
        <p14:creationId xmlns:p14="http://schemas.microsoft.com/office/powerpoint/2010/main" val="4243258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13535-D3CA-33FE-6052-2D43CEF0E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2FDAB8F-C255-05F0-B750-AECF64347D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9C393E-CC32-B745-EB5B-45E6E7C40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Rational choice theory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7581FE81-620E-EFFE-C599-CB0466728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658679"/>
            <a:ext cx="8064900" cy="456932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Weather "decomposed" into variables - mainly rain, snow, temperature, solar radiation</a:t>
            </a:r>
          </a:p>
          <a:p>
            <a:pPr marL="54000" indent="0">
              <a:buNone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Prevailing evidence: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en-GB" sz="2500" b="1" noProof="0" dirty="0">
                <a:latin typeface="Constantia" panose="02030602050306030303" pitchFamily="18" charset="0"/>
              </a:rPr>
              <a:t>Rainfall          -&gt;    Voter turnout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USA, Canada, Netherlands, Spain, Germany, (exception e.g. Sweden, Norway)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Turnout reduced from 0.033 to 0.12 p</a:t>
            </a:r>
            <a:r>
              <a:rPr lang="en-GB" sz="2000" dirty="0">
                <a:latin typeface="Constantia" panose="02030602050306030303" pitchFamily="18" charset="0"/>
              </a:rPr>
              <a:t>p</a:t>
            </a:r>
            <a:r>
              <a:rPr lang="en-GB" sz="2000" noProof="0" dirty="0">
                <a:latin typeface="Constantia" panose="02030602050306030303" pitchFamily="18" charset="0"/>
              </a:rPr>
              <a:t>. per 1 mm of precipitation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Different scenarios that are important </a:t>
            </a:r>
          </a:p>
        </p:txBody>
      </p:sp>
      <p:sp>
        <p:nvSpPr>
          <p:cNvPr id="2" name="Šípka nahor 1">
            <a:extLst>
              <a:ext uri="{FF2B5EF4-FFF2-40B4-BE49-F238E27FC236}">
                <a16:creationId xmlns:a16="http://schemas.microsoft.com/office/drawing/2014/main" id="{A19EF183-1113-C7DA-C13C-4CA5BD5A0161}"/>
              </a:ext>
            </a:extLst>
          </p:cNvPr>
          <p:cNvSpPr/>
          <p:nvPr/>
        </p:nvSpPr>
        <p:spPr bwMode="auto">
          <a:xfrm>
            <a:off x="3617018" y="3692049"/>
            <a:ext cx="285750" cy="38862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Šípka nahor 6">
            <a:extLst>
              <a:ext uri="{FF2B5EF4-FFF2-40B4-BE49-F238E27FC236}">
                <a16:creationId xmlns:a16="http://schemas.microsoft.com/office/drawing/2014/main" id="{99D7DCBF-3070-7B81-63EC-E048F08AA5F4}"/>
              </a:ext>
            </a:extLst>
          </p:cNvPr>
          <p:cNvSpPr/>
          <p:nvPr/>
        </p:nvSpPr>
        <p:spPr bwMode="auto">
          <a:xfrm rot="10800000">
            <a:off x="7066368" y="3702017"/>
            <a:ext cx="285750" cy="38862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Šípka nahor 5">
            <a:extLst>
              <a:ext uri="{FF2B5EF4-FFF2-40B4-BE49-F238E27FC236}">
                <a16:creationId xmlns:a16="http://schemas.microsoft.com/office/drawing/2014/main" id="{68D55C2F-C4ED-BBB0-780F-FC4977791873}"/>
              </a:ext>
            </a:extLst>
          </p:cNvPr>
          <p:cNvSpPr/>
          <p:nvPr/>
        </p:nvSpPr>
        <p:spPr bwMode="auto">
          <a:xfrm rot="5400000">
            <a:off x="5388127" y="5530181"/>
            <a:ext cx="285750" cy="921839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4905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chemeClr val="accent1"/>
                </a:solidFill>
                <a:latin typeface="Garamond" panose="02020404030301010803" pitchFamily="18" charset="0"/>
              </a:rPr>
              <a:t>Damsbo-Svendsen</a:t>
            </a:r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 and </a:t>
            </a:r>
            <a:r>
              <a:rPr lang="cs-CZ" dirty="0" err="1">
                <a:solidFill>
                  <a:schemeClr val="accent1"/>
                </a:solidFill>
                <a:latin typeface="Garamond" panose="02020404030301010803" pitchFamily="18" charset="0"/>
              </a:rPr>
              <a:t>Hansen</a:t>
            </a:r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 (2023)</a:t>
            </a:r>
          </a:p>
        </p:txBody>
      </p:sp>
      <p:pic>
        <p:nvPicPr>
          <p:cNvPr id="5" name="Obrázok 4" descr="Obrázok, na ktorom je text, rad, diagram, snímka obrazovky&#10;&#10;Automaticky generovaný popis">
            <a:extLst>
              <a:ext uri="{FF2B5EF4-FFF2-40B4-BE49-F238E27FC236}">
                <a16:creationId xmlns:a16="http://schemas.microsoft.com/office/drawing/2014/main" id="{5480D3D7-86BA-5A99-1042-29A008E6F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0" y="1442557"/>
            <a:ext cx="7772400" cy="491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18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273950"/>
            <a:ext cx="8064900" cy="1289065"/>
          </a:xfrm>
        </p:spPr>
        <p:txBody>
          <a:bodyPr/>
          <a:lstStyle/>
          <a:p>
            <a:pPr algn="ctr"/>
            <a:r>
              <a:rPr lang="cs-CZ" dirty="0" err="1">
                <a:solidFill>
                  <a:schemeClr val="accent1"/>
                </a:solidFill>
                <a:latin typeface="Garamond" panose="02020404030301010803" pitchFamily="18" charset="0"/>
              </a:rPr>
              <a:t>Damsbo-Svendsen</a:t>
            </a:r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 and </a:t>
            </a:r>
            <a:r>
              <a:rPr lang="cs-CZ" dirty="0" err="1">
                <a:solidFill>
                  <a:schemeClr val="accent1"/>
                </a:solidFill>
                <a:latin typeface="Garamond" panose="02020404030301010803" pitchFamily="18" charset="0"/>
              </a:rPr>
              <a:t>Hansen</a:t>
            </a:r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 (2023)</a:t>
            </a:r>
          </a:p>
        </p:txBody>
      </p:sp>
      <p:pic>
        <p:nvPicPr>
          <p:cNvPr id="5" name="Obrázok 4" descr="Obrázok, na ktorom je potvrdenie, rad, vývoj, text&#10;&#10;Automaticky generovaný popis">
            <a:extLst>
              <a:ext uri="{FF2B5EF4-FFF2-40B4-BE49-F238E27FC236}">
                <a16:creationId xmlns:a16="http://schemas.microsoft.com/office/drawing/2014/main" id="{CDB46CFE-70C8-F611-7EDF-91AFCC330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63016"/>
            <a:ext cx="7772400" cy="34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81E61-4ED9-2CD1-1D1D-28D27B58B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55C4CD2-6824-EC42-FF25-22D75D2997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AD76C5B-0947-880B-966B-79E8E1753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chemeClr val="accent1"/>
                </a:solidFill>
                <a:latin typeface="Garamond" panose="02020404030301010803" pitchFamily="18" charset="0"/>
              </a:rPr>
              <a:t>Abian</a:t>
            </a:r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cs-CZ" dirty="0" err="1">
                <a:solidFill>
                  <a:schemeClr val="accent1"/>
                </a:solidFill>
                <a:latin typeface="Garamond" panose="02020404030301010803" pitchFamily="18" charset="0"/>
              </a:rPr>
              <a:t>Garcia-Rodriguez</a:t>
            </a:r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 and Paul </a:t>
            </a:r>
            <a:r>
              <a:rPr lang="cs-CZ" dirty="0" err="1">
                <a:solidFill>
                  <a:schemeClr val="accent1"/>
                </a:solidFill>
                <a:latin typeface="Garamond" panose="02020404030301010803" pitchFamily="18" charset="0"/>
              </a:rPr>
              <a:t>Redmond</a:t>
            </a:r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 (2020)</a:t>
            </a:r>
          </a:p>
        </p:txBody>
      </p:sp>
      <p:pic>
        <p:nvPicPr>
          <p:cNvPr id="6" name="Obrázok 5" descr="Obrázok, na ktorom je diagram, rad, text, snímka obrazovky&#10;&#10;Automaticky generovaný popis">
            <a:extLst>
              <a:ext uri="{FF2B5EF4-FFF2-40B4-BE49-F238E27FC236}">
                <a16:creationId xmlns:a16="http://schemas.microsoft.com/office/drawing/2014/main" id="{5B846407-5A73-F76B-9254-F2F790E1D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47" y="1730859"/>
            <a:ext cx="5511306" cy="42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4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EC5D2-9CB4-09DF-7998-75C1D37B6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2691FEC-2340-739F-352D-4708426364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7948D5-4EAB-58B7-C98A-8066FFA0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Arnold and </a:t>
            </a:r>
            <a:r>
              <a:rPr lang="cs-CZ" dirty="0" err="1">
                <a:solidFill>
                  <a:schemeClr val="accent1"/>
                </a:solidFill>
                <a:latin typeface="Garamond" panose="02020404030301010803" pitchFamily="18" charset="0"/>
              </a:rPr>
              <a:t>Freier</a:t>
            </a:r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 (2016)</a:t>
            </a:r>
          </a:p>
        </p:txBody>
      </p:sp>
      <p:pic>
        <p:nvPicPr>
          <p:cNvPr id="5" name="Obrázok 4" descr="Obrázok, na ktorom je text, snímka obrazovky, číslo, písmo&#10;&#10;Automaticky generovaný popis">
            <a:extLst>
              <a:ext uri="{FF2B5EF4-FFF2-40B4-BE49-F238E27FC236}">
                <a16:creationId xmlns:a16="http://schemas.microsoft.com/office/drawing/2014/main" id="{860040AA-46B9-7FD9-0675-BD9A97255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02" y="2174337"/>
            <a:ext cx="5906430" cy="4053663"/>
          </a:xfrm>
          <a:prstGeom prst="rect">
            <a:avLst/>
          </a:prstGeom>
        </p:spPr>
      </p:pic>
      <p:sp>
        <p:nvSpPr>
          <p:cNvPr id="7" name="Rám 6">
            <a:extLst>
              <a:ext uri="{FF2B5EF4-FFF2-40B4-BE49-F238E27FC236}">
                <a16:creationId xmlns:a16="http://schemas.microsoft.com/office/drawing/2014/main" id="{68DA954B-A657-C3F2-10EE-7C3C46317F0C}"/>
              </a:ext>
            </a:extLst>
          </p:cNvPr>
          <p:cNvSpPr/>
          <p:nvPr/>
        </p:nvSpPr>
        <p:spPr bwMode="auto">
          <a:xfrm>
            <a:off x="5553308" y="3672468"/>
            <a:ext cx="631902" cy="914400"/>
          </a:xfrm>
          <a:prstGeom prst="frame">
            <a:avLst>
              <a:gd name="adj1" fmla="val 191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Rám 7">
            <a:extLst>
              <a:ext uri="{FF2B5EF4-FFF2-40B4-BE49-F238E27FC236}">
                <a16:creationId xmlns:a16="http://schemas.microsoft.com/office/drawing/2014/main" id="{4AB42C94-D4F9-F259-521B-FDCC907C827D}"/>
              </a:ext>
            </a:extLst>
          </p:cNvPr>
          <p:cNvSpPr/>
          <p:nvPr/>
        </p:nvSpPr>
        <p:spPr bwMode="auto">
          <a:xfrm>
            <a:off x="5497552" y="5132429"/>
            <a:ext cx="631902" cy="914400"/>
          </a:xfrm>
          <a:prstGeom prst="frame">
            <a:avLst>
              <a:gd name="adj1" fmla="val 191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3231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27597-CC3B-AC8E-02A6-10BC848CC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4E6E4A5-1375-0D5C-CDC9-7C2B90D57E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3FAFC7F-1194-D71E-C0C1-7B6EA7A7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Rational choice theory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8CFB5386-6584-49D2-9F9F-F038C7B43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658679"/>
            <a:ext cx="8064900" cy="456932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Prevailing evidence: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en-GB" sz="2500" b="1" noProof="0" dirty="0">
                <a:latin typeface="Constantia" panose="02030602050306030303" pitchFamily="18" charset="0"/>
              </a:rPr>
              <a:t>Average temperature      -&gt; Voter turnout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Canada, Netherlands, France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Turnout increased from 0.05 to 0.44 p</a:t>
            </a:r>
            <a:r>
              <a:rPr lang="en-GB" sz="2000" dirty="0">
                <a:latin typeface="Constantia" panose="02030602050306030303" pitchFamily="18" charset="0"/>
              </a:rPr>
              <a:t>p</a:t>
            </a:r>
            <a:r>
              <a:rPr lang="en-GB" sz="2000" noProof="0" dirty="0">
                <a:latin typeface="Constantia" panose="02030602050306030303" pitchFamily="18" charset="0"/>
              </a:rPr>
              <a:t>. per 1 °C of temperature</a:t>
            </a:r>
            <a:endParaRPr lang="en-GB" sz="2000" b="1" noProof="0" dirty="0">
              <a:latin typeface="Constantia" panose="02030602050306030303" pitchFamily="18" charset="0"/>
            </a:endParaRPr>
          </a:p>
        </p:txBody>
      </p:sp>
      <p:sp>
        <p:nvSpPr>
          <p:cNvPr id="2" name="Šípka nahor 1">
            <a:extLst>
              <a:ext uri="{FF2B5EF4-FFF2-40B4-BE49-F238E27FC236}">
                <a16:creationId xmlns:a16="http://schemas.microsoft.com/office/drawing/2014/main" id="{C11B259B-A073-842D-050F-3ECC30FB3B3D}"/>
              </a:ext>
            </a:extLst>
          </p:cNvPr>
          <p:cNvSpPr/>
          <p:nvPr/>
        </p:nvSpPr>
        <p:spPr bwMode="auto">
          <a:xfrm>
            <a:off x="4818743" y="2595380"/>
            <a:ext cx="285750" cy="38862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Šípka nahor 5">
            <a:extLst>
              <a:ext uri="{FF2B5EF4-FFF2-40B4-BE49-F238E27FC236}">
                <a16:creationId xmlns:a16="http://schemas.microsoft.com/office/drawing/2014/main" id="{05EAF742-E3C2-209D-009A-AA8B0357D6DF}"/>
              </a:ext>
            </a:extLst>
          </p:cNvPr>
          <p:cNvSpPr/>
          <p:nvPr/>
        </p:nvSpPr>
        <p:spPr bwMode="auto">
          <a:xfrm>
            <a:off x="7699828" y="2595380"/>
            <a:ext cx="285750" cy="38862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9491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pic>
        <p:nvPicPr>
          <p:cNvPr id="8" name="Obrázok 7" descr="Obrázok, na ktorom je text, snímka obrazovky, písmo, dizajn&#10;&#10;Automaticky generovaný popis">
            <a:extLst>
              <a:ext uri="{FF2B5EF4-FFF2-40B4-BE49-F238E27FC236}">
                <a16:creationId xmlns:a16="http://schemas.microsoft.com/office/drawing/2014/main" id="{BA6ACBB7-6B91-9DE9-9AF3-D3CA953C9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438"/>
            <a:ext cx="9144000" cy="4515122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E5CEA2CB-5B07-8FC9-781F-21B355C87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 err="1">
                <a:solidFill>
                  <a:schemeClr val="accent1"/>
                </a:solidFill>
                <a:latin typeface="Garamond" panose="02020404030301010803" pitchFamily="18" charset="0"/>
              </a:rPr>
              <a:t>Stockemer</a:t>
            </a:r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 and Wigginton (2018): Canada</a:t>
            </a:r>
          </a:p>
        </p:txBody>
      </p:sp>
    </p:spTree>
    <p:extLst>
      <p:ext uri="{BB962C8B-B14F-4D97-AF65-F5344CB8AC3E}">
        <p14:creationId xmlns:p14="http://schemas.microsoft.com/office/powerpoint/2010/main" val="2922110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1509B-322D-B120-B0D9-1FEC39789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2DB8F83-9B47-2E85-EE41-6D7AC52365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4D83337-0C85-266D-DE8B-04B87B668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Rational choice theory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15A3FD6B-2E73-681D-8403-48DFA09FE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658679"/>
            <a:ext cx="8064900" cy="456932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Prevailing evidence: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en-GB" sz="2500" b="1" noProof="0" dirty="0">
                <a:latin typeface="Constantia" panose="02030602050306030303" pitchFamily="18" charset="0"/>
              </a:rPr>
              <a:t>Sunlight      -&gt; Voter turnout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Netherlands, Denmark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A change from the lowest to the highest recorded level of sunshine (6.2–42.8 W/m2) increases the probability of voting by 1.55 percentage points (Denmark)</a:t>
            </a:r>
            <a:endParaRPr lang="en-GB" sz="2000" b="1" noProof="0" dirty="0">
              <a:latin typeface="Constantia" panose="02030602050306030303" pitchFamily="18" charset="0"/>
            </a:endParaRPr>
          </a:p>
        </p:txBody>
      </p:sp>
      <p:sp>
        <p:nvSpPr>
          <p:cNvPr id="2" name="Šípka nahor 1">
            <a:extLst>
              <a:ext uri="{FF2B5EF4-FFF2-40B4-BE49-F238E27FC236}">
                <a16:creationId xmlns:a16="http://schemas.microsoft.com/office/drawing/2014/main" id="{BC70F84C-1762-8651-20FD-0D9C041F6EB3}"/>
              </a:ext>
            </a:extLst>
          </p:cNvPr>
          <p:cNvSpPr/>
          <p:nvPr/>
        </p:nvSpPr>
        <p:spPr bwMode="auto">
          <a:xfrm>
            <a:off x="3813914" y="2595380"/>
            <a:ext cx="285750" cy="38862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Šípka nahor 5">
            <a:extLst>
              <a:ext uri="{FF2B5EF4-FFF2-40B4-BE49-F238E27FC236}">
                <a16:creationId xmlns:a16="http://schemas.microsoft.com/office/drawing/2014/main" id="{DEC388EB-5351-4924-BAC6-F8CE406368E4}"/>
              </a:ext>
            </a:extLst>
          </p:cNvPr>
          <p:cNvSpPr/>
          <p:nvPr/>
        </p:nvSpPr>
        <p:spPr bwMode="auto">
          <a:xfrm>
            <a:off x="6770914" y="2595380"/>
            <a:ext cx="285750" cy="38862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1268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A6086-5DC0-7233-BC20-AD3D509A5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BBC149C-1402-630E-A47E-2C78D91F68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4" name="Obrázok 3" descr="Obrázok, na ktorom je rad, vývoj, diagram, text&#10;&#10;Automaticky generovaný popis">
            <a:extLst>
              <a:ext uri="{FF2B5EF4-FFF2-40B4-BE49-F238E27FC236}">
                <a16:creationId xmlns:a16="http://schemas.microsoft.com/office/drawing/2014/main" id="{282F86F1-9024-70F4-2216-DC8C7913B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0" y="1588689"/>
            <a:ext cx="7772400" cy="4288221"/>
          </a:xfrm>
          <a:prstGeom prst="rect">
            <a:avLst/>
          </a:prstGeom>
        </p:spPr>
      </p:pic>
      <p:sp>
        <p:nvSpPr>
          <p:cNvPr id="7" name="Nadpis 3">
            <a:extLst>
              <a:ext uri="{FF2B5EF4-FFF2-40B4-BE49-F238E27FC236}">
                <a16:creationId xmlns:a16="http://schemas.microsoft.com/office/drawing/2014/main" id="{F182AA04-235C-6C9A-F666-6277E851745B}"/>
              </a:ext>
            </a:extLst>
          </p:cNvPr>
          <p:cNvSpPr txBox="1">
            <a:spLocks/>
          </p:cNvSpPr>
          <p:nvPr/>
        </p:nvSpPr>
        <p:spPr>
          <a:xfrm>
            <a:off x="692400" y="726274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kern="0" dirty="0" err="1">
                <a:solidFill>
                  <a:schemeClr val="accent1"/>
                </a:solidFill>
                <a:latin typeface="Garamond" panose="02020404030301010803" pitchFamily="18" charset="0"/>
              </a:rPr>
              <a:t>Damsbo-Svendsen</a:t>
            </a:r>
            <a:r>
              <a:rPr lang="cs-CZ" kern="0" dirty="0">
                <a:solidFill>
                  <a:schemeClr val="accent1"/>
                </a:solidFill>
                <a:latin typeface="Garamond" panose="02020404030301010803" pitchFamily="18" charset="0"/>
              </a:rPr>
              <a:t> and </a:t>
            </a:r>
            <a:r>
              <a:rPr lang="cs-CZ" kern="0" dirty="0" err="1">
                <a:solidFill>
                  <a:schemeClr val="accent1"/>
                </a:solidFill>
                <a:latin typeface="Garamond" panose="02020404030301010803" pitchFamily="18" charset="0"/>
              </a:rPr>
              <a:t>Hansen</a:t>
            </a:r>
            <a:r>
              <a:rPr lang="cs-CZ" kern="0" dirty="0">
                <a:solidFill>
                  <a:schemeClr val="accent1"/>
                </a:solidFill>
                <a:latin typeface="Garamond" panose="02020404030301010803" pitchFamily="18" charset="0"/>
              </a:rPr>
              <a:t> (2023)</a:t>
            </a:r>
          </a:p>
        </p:txBody>
      </p:sp>
    </p:spTree>
    <p:extLst>
      <p:ext uri="{BB962C8B-B14F-4D97-AF65-F5344CB8AC3E}">
        <p14:creationId xmlns:p14="http://schemas.microsoft.com/office/powerpoint/2010/main" val="2571312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23E63-DEFF-A7E1-757F-EA4712C25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C5D9C5-FAAD-004D-EF8C-3E34E183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656114"/>
            <a:ext cx="8521200" cy="341105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3200" dirty="0">
                <a:latin typeface="Garamond" panose="02020404030301010803" pitchFamily="18" charset="0"/>
              </a:rPr>
              <a:t>Weather and elections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C1DBA39-FE0C-DC7E-AED3-4BCFFB5AA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955059"/>
            <a:ext cx="8521200" cy="2018618"/>
          </a:xfrm>
        </p:spPr>
        <p:txBody>
          <a:bodyPr/>
          <a:lstStyle/>
          <a:p>
            <a:pPr algn="ctr"/>
            <a:r>
              <a:rPr lang="en-GB" b="1" dirty="0">
                <a:latin typeface="Garamond" panose="02020404030301010803" pitchFamily="18" charset="0"/>
              </a:rPr>
              <a:t>Jakub Jusko</a:t>
            </a:r>
          </a:p>
          <a:p>
            <a:pPr algn="ctr"/>
            <a:endParaRPr lang="en-GB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08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4CD71-D380-C5D8-E233-22492225C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325A0FB-1D36-8C7F-C483-FA17581093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6E174EF-05B0-CECE-BFB0-E237D497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Is it a problem?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0DF0CF14-B9E6-4E5C-9DAF-9FFADAD8D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150" y="1252279"/>
            <a:ext cx="3869300" cy="4569321"/>
          </a:xfrm>
        </p:spPr>
        <p:txBody>
          <a:bodyPr/>
          <a:lstStyle/>
          <a:p>
            <a:pPr marL="54000" indent="0">
              <a:buNone/>
            </a:pPr>
            <a:r>
              <a:rPr lang="en-GB" sz="2000" b="1" noProof="0" dirty="0">
                <a:latin typeface="Constantia" panose="02030602050306030303" pitchFamily="18" charset="0"/>
              </a:rPr>
              <a:t>YES:</a:t>
            </a:r>
          </a:p>
          <a:p>
            <a:pPr>
              <a:buFontTx/>
              <a:buChar char="-"/>
            </a:pPr>
            <a:r>
              <a:rPr lang="en-GB" sz="2000" noProof="0" dirty="0">
                <a:latin typeface="Constantia" panose="02030602050306030303" pitchFamily="18" charset="0"/>
              </a:rPr>
              <a:t>Elections themselves close (even a small change can decide): </a:t>
            </a:r>
            <a:r>
              <a:rPr lang="en-GB" sz="2000" b="1" noProof="0" dirty="0">
                <a:latin typeface="Constantia" panose="02030602050306030303" pitchFamily="18" charset="0"/>
              </a:rPr>
              <a:t>weather influence on party voters is not the same </a:t>
            </a:r>
            <a:r>
              <a:rPr lang="en-GB" sz="2000" noProof="0" dirty="0">
                <a:latin typeface="Constantia" panose="02030602050306030303" pitchFamily="18" charset="0"/>
              </a:rPr>
              <a:t>- indirect influence on the composition of the electorate </a:t>
            </a:r>
          </a:p>
          <a:p>
            <a:pPr>
              <a:buFontTx/>
              <a:buChar char="-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Tx/>
              <a:buChar char="-"/>
            </a:pPr>
            <a:r>
              <a:rPr lang="en-GB" sz="2000" noProof="0" dirty="0">
                <a:latin typeface="Constantia" panose="02030602050306030303" pitchFamily="18" charset="0"/>
              </a:rPr>
              <a:t>New findings: weather can influence voters' decision-making (Bassi 2019)</a:t>
            </a:r>
          </a:p>
        </p:txBody>
      </p:sp>
      <p:sp>
        <p:nvSpPr>
          <p:cNvPr id="7" name="Zástupný objekt pre obsah 4">
            <a:extLst>
              <a:ext uri="{FF2B5EF4-FFF2-40B4-BE49-F238E27FC236}">
                <a16:creationId xmlns:a16="http://schemas.microsoft.com/office/drawing/2014/main" id="{FEB6B96A-79DE-C50E-0796-1061617F613B}"/>
              </a:ext>
            </a:extLst>
          </p:cNvPr>
          <p:cNvSpPr txBox="1">
            <a:spLocks/>
          </p:cNvSpPr>
          <p:nvPr/>
        </p:nvSpPr>
        <p:spPr>
          <a:xfrm>
            <a:off x="539551" y="1362054"/>
            <a:ext cx="3869300" cy="4569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en-GB" sz="2000" b="1" kern="0" dirty="0">
                <a:latin typeface="Constantia" panose="02030602050306030303" pitchFamily="18" charset="0"/>
              </a:rPr>
              <a:t>NO:</a:t>
            </a:r>
          </a:p>
          <a:p>
            <a:pPr>
              <a:buFontTx/>
              <a:buChar char="-"/>
            </a:pPr>
            <a:r>
              <a:rPr lang="en-GB" sz="2000" kern="0" dirty="0">
                <a:latin typeface="Constantia" panose="02030602050306030303" pitchFamily="18" charset="0"/>
              </a:rPr>
              <a:t>It is “just” about turnout</a:t>
            </a:r>
          </a:p>
          <a:p>
            <a:pPr>
              <a:buFontTx/>
              <a:buChar char="-"/>
            </a:pPr>
            <a:endParaRPr lang="en-GB" sz="2000" kern="0" dirty="0">
              <a:latin typeface="Constantia" panose="02030602050306030303" pitchFamily="18" charset="0"/>
            </a:endParaRPr>
          </a:p>
          <a:p>
            <a:pPr>
              <a:buFontTx/>
              <a:buChar char="-"/>
            </a:pPr>
            <a:r>
              <a:rPr lang="en-GB" sz="2000" kern="0" dirty="0">
                <a:latin typeface="Constantia" panose="02030602050306030303" pitchFamily="18" charset="0"/>
              </a:rPr>
              <a:t>Small effect (10 mm of rain -&gt; 1 pp. lower turnout) </a:t>
            </a:r>
          </a:p>
        </p:txBody>
      </p:sp>
    </p:spTree>
    <p:extLst>
      <p:ext uri="{BB962C8B-B14F-4D97-AF65-F5344CB8AC3E}">
        <p14:creationId xmlns:p14="http://schemas.microsoft.com/office/powerpoint/2010/main" val="2419183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FCA84-B58F-E0B7-B93A-CB6905E66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5B23E0D-A355-1FC1-8ACF-E2C06C46C7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42DB7E-C5D3-C78B-E104-0A1F0FAD3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marL="54000" indent="0" algn="ctr">
              <a:buFont typeface="Arial" panose="020B0604020202020204" pitchFamily="34" charset="0"/>
              <a:buNone/>
            </a:pPr>
            <a:r>
              <a:rPr lang="en-GB" sz="3200" b="1" kern="0" dirty="0">
                <a:latin typeface="Constantia" panose="02030602050306030303" pitchFamily="18" charset="0"/>
              </a:rPr>
              <a:t>Who should ”pray” for rain?</a:t>
            </a:r>
          </a:p>
        </p:txBody>
      </p:sp>
      <p:sp>
        <p:nvSpPr>
          <p:cNvPr id="7" name="Zástupný objekt pre obsah 4">
            <a:extLst>
              <a:ext uri="{FF2B5EF4-FFF2-40B4-BE49-F238E27FC236}">
                <a16:creationId xmlns:a16="http://schemas.microsoft.com/office/drawing/2014/main" id="{366C5E71-CCE1-A0CB-C8C0-BF67030EB478}"/>
              </a:ext>
            </a:extLst>
          </p:cNvPr>
          <p:cNvSpPr txBox="1">
            <a:spLocks/>
          </p:cNvSpPr>
          <p:nvPr/>
        </p:nvSpPr>
        <p:spPr>
          <a:xfrm>
            <a:off x="539550" y="1362054"/>
            <a:ext cx="8064899" cy="50461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000" b="1" kern="0" dirty="0">
                <a:latin typeface="Constantia" panose="02030602050306030303" pitchFamily="18" charset="0"/>
              </a:rPr>
              <a:t>Republicans (USA) – Gomez et al. 2007</a:t>
            </a:r>
          </a:p>
          <a:p>
            <a:pPr>
              <a:buFontTx/>
              <a:buChar char="-"/>
            </a:pPr>
            <a:r>
              <a:rPr lang="en-GB" sz="1500" b="1" kern="0" dirty="0">
                <a:latin typeface="Constantia" panose="02030602050306030303" pitchFamily="18" charset="0"/>
              </a:rPr>
              <a:t>“</a:t>
            </a:r>
            <a:r>
              <a:rPr lang="en-GB" sz="1500" kern="0" dirty="0">
                <a:latin typeface="Constantia" panose="02030602050306030303" pitchFamily="18" charset="0"/>
              </a:rPr>
              <a:t>Conventional turnout effect model” by Tucker et al. 1986</a:t>
            </a:r>
          </a:p>
          <a:p>
            <a:pPr>
              <a:buFontTx/>
              <a:buChar char="-"/>
            </a:pPr>
            <a:r>
              <a:rPr lang="en-GB" sz="1500" kern="0" dirty="0">
                <a:latin typeface="Constantia" panose="02030602050306030303" pitchFamily="18" charset="0"/>
              </a:rPr>
              <a:t>Every inch of rain above election day normal -&gt; +2.5 %</a:t>
            </a:r>
          </a:p>
          <a:p>
            <a:pPr>
              <a:buFontTx/>
              <a:buChar char="-"/>
            </a:pPr>
            <a:r>
              <a:rPr lang="en-GB" sz="1500" kern="0" dirty="0">
                <a:latin typeface="Constantia" panose="02030602050306030303" pitchFamily="18" charset="0"/>
              </a:rPr>
              <a:t>Every inch of snow above election day normal -&gt; +0.6 %</a:t>
            </a:r>
          </a:p>
          <a:p>
            <a:pPr>
              <a:buFontTx/>
              <a:buChar char="-"/>
            </a:pPr>
            <a:endParaRPr lang="en-GB" sz="2000" kern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kern="0" dirty="0">
                <a:latin typeface="Constantia" panose="02030602050306030303" pitchFamily="18" charset="0"/>
              </a:rPr>
              <a:t>Conservatives</a:t>
            </a:r>
            <a:r>
              <a:rPr lang="en-GB" sz="2000" kern="0" dirty="0">
                <a:latin typeface="Constantia" panose="02030602050306030303" pitchFamily="18" charset="0"/>
              </a:rPr>
              <a:t> </a:t>
            </a:r>
            <a:r>
              <a:rPr lang="en-GB" sz="2000" b="1" kern="0" dirty="0">
                <a:latin typeface="Constantia" panose="02030602050306030303" pitchFamily="18" charset="0"/>
              </a:rPr>
              <a:t>(Germany) – Arnold and </a:t>
            </a:r>
            <a:r>
              <a:rPr lang="en-GB" sz="2000" b="1" kern="0" dirty="0" err="1">
                <a:latin typeface="Constantia" panose="02030602050306030303" pitchFamily="18" charset="0"/>
              </a:rPr>
              <a:t>Freier</a:t>
            </a:r>
            <a:r>
              <a:rPr lang="en-GB" sz="2000" b="1" kern="0" dirty="0">
                <a:latin typeface="Constantia" panose="02030602050306030303" pitchFamily="18" charset="0"/>
              </a:rPr>
              <a:t> 2016</a:t>
            </a:r>
          </a:p>
          <a:p>
            <a:pPr>
              <a:buFontTx/>
              <a:buChar char="-"/>
            </a:pPr>
            <a:r>
              <a:rPr lang="en-GB" sz="1500" kern="0" dirty="0">
                <a:latin typeface="Constantia" panose="02030602050306030303" pitchFamily="18" charset="0"/>
              </a:rPr>
              <a:t>Turnout increase by 1 pp. -&gt; SPD gained +0.76 pp.</a:t>
            </a:r>
          </a:p>
          <a:p>
            <a:pPr>
              <a:buFontTx/>
              <a:buChar char="-"/>
            </a:pPr>
            <a:r>
              <a:rPr lang="en-GB" sz="1500" kern="0" dirty="0">
                <a:latin typeface="Constantia" panose="02030602050306030303" pitchFamily="18" charset="0"/>
              </a:rPr>
              <a:t>Turnout decrease by 1 pp. -&gt; CDU lost -0.85 pp. </a:t>
            </a:r>
            <a:r>
              <a:rPr lang="en-GB" sz="1500" i="1" kern="0" dirty="0">
                <a:latin typeface="Constantia" panose="02030602050306030303" pitchFamily="18" charset="0"/>
              </a:rPr>
              <a:t>(…and rain decreases turnout)</a:t>
            </a:r>
          </a:p>
          <a:p>
            <a:pPr>
              <a:buFontTx/>
              <a:buChar char="-"/>
            </a:pPr>
            <a:endParaRPr lang="en-GB" sz="1500" i="1" kern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kern="0" dirty="0">
                <a:latin typeface="Constantia" panose="02030602050306030303" pitchFamily="18" charset="0"/>
              </a:rPr>
              <a:t>Christian democrats (Netherlands) – </a:t>
            </a:r>
            <a:r>
              <a:rPr lang="en-GB" sz="2000" b="1" kern="0" dirty="0" err="1">
                <a:latin typeface="Constantia" panose="02030602050306030303" pitchFamily="18" charset="0"/>
              </a:rPr>
              <a:t>Eisinga</a:t>
            </a:r>
            <a:r>
              <a:rPr lang="en-GB" sz="2000" b="1" kern="0" dirty="0">
                <a:latin typeface="Constantia" panose="02030602050306030303" pitchFamily="18" charset="0"/>
              </a:rPr>
              <a:t> et al. 2012</a:t>
            </a:r>
          </a:p>
          <a:p>
            <a:pPr marL="54000" indent="0">
              <a:buNone/>
            </a:pPr>
            <a:endParaRPr lang="en-GB" sz="1500" i="1" kern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kern="0" dirty="0">
                <a:latin typeface="Constantia" panose="02030602050306030303" pitchFamily="18" charset="0"/>
              </a:rPr>
              <a:t>Smaller parties</a:t>
            </a:r>
            <a:r>
              <a:rPr lang="en-GB" sz="2000" kern="0" dirty="0">
                <a:latin typeface="Constantia" panose="02030602050306030303" pitchFamily="18" charset="0"/>
              </a:rPr>
              <a:t> </a:t>
            </a:r>
            <a:r>
              <a:rPr lang="en-GB" sz="2000" b="1" kern="0" dirty="0">
                <a:latin typeface="Constantia" panose="02030602050306030303" pitchFamily="18" charset="0"/>
              </a:rPr>
              <a:t>(Spain) – Artes 2014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500" i="1" kern="0" dirty="0">
              <a:latin typeface="Constantia" panose="02030602050306030303" pitchFamily="18" charset="0"/>
            </a:endParaRPr>
          </a:p>
          <a:p>
            <a:pPr marL="54000" indent="0">
              <a:buNone/>
            </a:pPr>
            <a:endParaRPr lang="en-GB" sz="2000" b="1" kern="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677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903B8-207E-5D67-6229-3DA15C3CD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7D1597C-3C92-2D02-DC3D-7FA99ECF26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D0AA7C-A480-0EEC-FEA7-658AB99CA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marL="54000" indent="0" algn="ctr">
              <a:buFont typeface="Arial" panose="020B0604020202020204" pitchFamily="34" charset="0"/>
              <a:buNone/>
            </a:pPr>
            <a:r>
              <a:rPr lang="en-GB" sz="3200" b="1" kern="0" dirty="0">
                <a:latin typeface="Constantia" panose="02030602050306030303" pitchFamily="18" charset="0"/>
              </a:rPr>
              <a:t>Who should ”pray” for rain?</a:t>
            </a:r>
          </a:p>
        </p:txBody>
      </p:sp>
      <p:pic>
        <p:nvPicPr>
          <p:cNvPr id="9" name="Obrázok 8" descr="Obrázok, na ktorom je text, snímka obrazovky, písmo, číslo&#10;&#10;Automaticky generovaný popis">
            <a:extLst>
              <a:ext uri="{FF2B5EF4-FFF2-40B4-BE49-F238E27FC236}">
                <a16:creationId xmlns:a16="http://schemas.microsoft.com/office/drawing/2014/main" id="{79E4E284-E9E4-0B47-846B-D7B6FB368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66" y="1132450"/>
            <a:ext cx="4040159" cy="547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08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7FFAA-CCC1-B8CD-AF7A-2584E205C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95C61E0-5B95-2440-1AC4-EFB0DB6547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0D0655-3CF3-816B-95EE-D99D97B32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605790"/>
            <a:ext cx="8064900" cy="594360"/>
          </a:xfrm>
        </p:spPr>
        <p:txBody>
          <a:bodyPr>
            <a:noAutofit/>
          </a:bodyPr>
          <a:lstStyle/>
          <a:p>
            <a:pPr algn="ctr"/>
            <a:r>
              <a:rPr lang="en-GB" sz="4800" noProof="0" dirty="0">
                <a:solidFill>
                  <a:schemeClr val="tx1"/>
                </a:solidFill>
                <a:latin typeface="Garamond" panose="02020404030301010803" pitchFamily="18" charset="0"/>
              </a:rPr>
              <a:t>How to measure?</a:t>
            </a:r>
          </a:p>
        </p:txBody>
      </p:sp>
      <p:pic>
        <p:nvPicPr>
          <p:cNvPr id="4098" name="Picture 2" descr="Very Wet Year So Far in the Carolinas">
            <a:extLst>
              <a:ext uri="{FF2B5EF4-FFF2-40B4-BE49-F238E27FC236}">
                <a16:creationId xmlns:a16="http://schemas.microsoft.com/office/drawing/2014/main" id="{8A356D31-146B-7F65-CDA5-F32261D41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1369411"/>
            <a:ext cx="3677670" cy="206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ípka doprava 1">
            <a:extLst>
              <a:ext uri="{FF2B5EF4-FFF2-40B4-BE49-F238E27FC236}">
                <a16:creationId xmlns:a16="http://schemas.microsoft.com/office/drawing/2014/main" id="{04C1020C-101A-BEEC-9258-13660EB45FC1}"/>
              </a:ext>
            </a:extLst>
          </p:cNvPr>
          <p:cNvSpPr/>
          <p:nvPr/>
        </p:nvSpPr>
        <p:spPr bwMode="auto">
          <a:xfrm>
            <a:off x="4177424" y="2161439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4100" name="Picture 4" descr="Prezidenta môže voliť viac ako 4 milióny Slovákov. Prvovoličov je 280-tisíc  | Glob.sk">
            <a:extLst>
              <a:ext uri="{FF2B5EF4-FFF2-40B4-BE49-F238E27FC236}">
                <a16:creationId xmlns:a16="http://schemas.microsoft.com/office/drawing/2014/main" id="{429F0245-C87E-F18E-446D-EDE2212C3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380" y="1460622"/>
            <a:ext cx="3107070" cy="207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iabetes and Sun Protection - Protecting ski, feet, eyes and medication">
            <a:extLst>
              <a:ext uri="{FF2B5EF4-FFF2-40B4-BE49-F238E27FC236}">
                <a16:creationId xmlns:a16="http://schemas.microsoft.com/office/drawing/2014/main" id="{6BEC5A8A-9C2D-E76A-A063-E49E0F8D9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3798464"/>
            <a:ext cx="3448620" cy="2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Šípka doprava 8">
            <a:extLst>
              <a:ext uri="{FF2B5EF4-FFF2-40B4-BE49-F238E27FC236}">
                <a16:creationId xmlns:a16="http://schemas.microsoft.com/office/drawing/2014/main" id="{B426EB59-992A-046E-5BB3-B1424AEEE91E}"/>
              </a:ext>
            </a:extLst>
          </p:cNvPr>
          <p:cNvSpPr/>
          <p:nvPr/>
        </p:nvSpPr>
        <p:spPr bwMode="auto">
          <a:xfrm>
            <a:off x="4179936" y="4590734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0" name="Picture 4" descr="Prezidenta môže voliť viac ako 4 milióny Slovákov. Prvovoličov je 280-tisíc  | Glob.sk">
            <a:extLst>
              <a:ext uri="{FF2B5EF4-FFF2-40B4-BE49-F238E27FC236}">
                <a16:creationId xmlns:a16="http://schemas.microsoft.com/office/drawing/2014/main" id="{5D208D15-52FA-5B70-A569-E33ED13D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160" y="3797360"/>
            <a:ext cx="3107070" cy="207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318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26E6331-5EA5-8B2E-1351-369747DB178D}"/>
              </a:ext>
            </a:extLst>
          </p:cNvPr>
          <p:cNvSpPr txBox="1"/>
          <p:nvPr/>
        </p:nvSpPr>
        <p:spPr>
          <a:xfrm>
            <a:off x="991316" y="6354000"/>
            <a:ext cx="735916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 (Základný text"/>
              </a:rPr>
              <a:t>Fig. 1: The effect of </a:t>
            </a:r>
            <a:r>
              <a:rPr lang="en-GB" sz="1500" dirty="0">
                <a:latin typeface="Garamond" panose="02020404030301010803" pitchFamily="18" charset="0"/>
                <a:ea typeface="Calibri" panose="020F0502020204030204" pitchFamily="34" charset="0"/>
                <a:cs typeface="Times New Roman (Základný text"/>
              </a:rPr>
              <a:t>a </a:t>
            </a:r>
            <a:r>
              <a:rPr lang="en-GB" sz="1500" b="1" dirty="0">
                <a:latin typeface="Garamond" panose="02020404030301010803" pitchFamily="18" charset="0"/>
                <a:ea typeface="Calibri" panose="020F0502020204030204" pitchFamily="34" charset="0"/>
                <a:cs typeface="Times New Roman (Základný text"/>
              </a:rPr>
              <a:t>rainfall</a:t>
            </a:r>
            <a:r>
              <a:rPr lang="en-GB" sz="1500" dirty="0">
                <a:latin typeface="Garamond" panose="02020404030301010803" pitchFamily="18" charset="0"/>
                <a:ea typeface="Calibri" panose="020F0502020204030204" pitchFamily="34" charset="0"/>
                <a:cs typeface="Times New Roman (Základný text"/>
              </a:rPr>
              <a:t> </a:t>
            </a:r>
            <a:r>
              <a:rPr lang="en-GB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 (Základný text"/>
              </a:rPr>
              <a:t>on turnout anomaly in different types of elections</a:t>
            </a:r>
            <a:r>
              <a:rPr lang="sk-CZ" sz="1500" dirty="0">
                <a:effectLst/>
                <a:latin typeface="Garamond" panose="02020404030301010803" pitchFamily="18" charset="0"/>
              </a:rPr>
              <a:t> </a:t>
            </a:r>
            <a:endParaRPr lang="sk-CZ" sz="1500" dirty="0">
              <a:latin typeface="Garamond" panose="02020404030301010803" pitchFamily="18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D1AEF7F5-FCAA-176F-2415-8A9475CEFC17}"/>
              </a:ext>
            </a:extLst>
          </p:cNvPr>
          <p:cNvSpPr txBox="1"/>
          <p:nvPr/>
        </p:nvSpPr>
        <p:spPr>
          <a:xfrm>
            <a:off x="6679939" y="180835"/>
            <a:ext cx="22193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 (Základný text"/>
              </a:rPr>
              <a:t>2. Decrease in turnout in case of PRESID+REG</a:t>
            </a:r>
            <a:endParaRPr lang="en-GB" sz="1500" dirty="0">
              <a:latin typeface="Garamond" panose="02020404030301010803" pitchFamily="18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B380DFE7-1A56-87A1-EBBB-EF8C7DCDC113}"/>
              </a:ext>
            </a:extLst>
          </p:cNvPr>
          <p:cNvSpPr txBox="1"/>
          <p:nvPr/>
        </p:nvSpPr>
        <p:spPr>
          <a:xfrm>
            <a:off x="4264985" y="180835"/>
            <a:ext cx="22193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 (Základný text"/>
              </a:rPr>
              <a:t>1. Increase in turnout in case of PARL+LOCAL</a:t>
            </a:r>
            <a:endParaRPr lang="en-GB" sz="1500" dirty="0">
              <a:latin typeface="Garamond" panose="02020404030301010803" pitchFamily="18" charset="0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C6B6B0FE-229E-3A13-F3A2-2377AA4FA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0" y="734833"/>
            <a:ext cx="8334000" cy="5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75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2" name="Obrázok 1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4A67908A-0144-3A69-FB8D-39C1AFB95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77" y="2368103"/>
            <a:ext cx="8127145" cy="316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05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741983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Non-linear results for all elections</a:t>
            </a:r>
          </a:p>
        </p:txBody>
      </p:sp>
      <p:sp>
        <p:nvSpPr>
          <p:cNvPr id="5" name="Pravouholník 4">
            <a:extLst>
              <a:ext uri="{FF2B5EF4-FFF2-40B4-BE49-F238E27FC236}">
                <a16:creationId xmlns:a16="http://schemas.microsoft.com/office/drawing/2014/main" id="{E7F6E085-A51B-F28C-0777-9529DEF1FF50}"/>
              </a:ext>
            </a:extLst>
          </p:cNvPr>
          <p:cNvSpPr/>
          <p:nvPr/>
        </p:nvSpPr>
        <p:spPr bwMode="auto">
          <a:xfrm>
            <a:off x="1301739" y="2865058"/>
            <a:ext cx="6344765" cy="24920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1" name="Obrázok 10" descr="Obrázok, na ktorom je snímka obrazovky, text&#10;&#10;Automaticky generovaný popis">
            <a:extLst>
              <a:ext uri="{FF2B5EF4-FFF2-40B4-BE49-F238E27FC236}">
                <a16:creationId xmlns:a16="http://schemas.microsoft.com/office/drawing/2014/main" id="{98732B3F-F184-3A04-20E8-CE96A165B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4572000" cy="3657600"/>
          </a:xfrm>
          <a:prstGeom prst="rect">
            <a:avLst/>
          </a:prstGeom>
        </p:spPr>
      </p:pic>
      <p:pic>
        <p:nvPicPr>
          <p:cNvPr id="13" name="Obrázok 12" descr="Obrázok, na ktorom je snímka obrazovky, text, pestrofarebnosť&#10;&#10;Automaticky generovaný popis">
            <a:extLst>
              <a:ext uri="{FF2B5EF4-FFF2-40B4-BE49-F238E27FC236}">
                <a16:creationId xmlns:a16="http://schemas.microsoft.com/office/drawing/2014/main" id="{8D85C7E5-2392-8C65-1FDF-C54779AFA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71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BF8EF-1548-3A10-0CB7-2B3BCC644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EEBC17D-636C-E696-4C0A-42FEB79C36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CE45C3-C138-7179-B33A-93BB480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319961"/>
            <a:ext cx="8064900" cy="594360"/>
          </a:xfrm>
        </p:spPr>
        <p:txBody>
          <a:bodyPr>
            <a:noAutofit/>
          </a:bodyPr>
          <a:lstStyle/>
          <a:p>
            <a:pPr algn="ctr"/>
            <a:r>
              <a:rPr lang="en-GB" sz="4800" noProof="0" dirty="0">
                <a:solidFill>
                  <a:schemeClr val="tx1"/>
                </a:solidFill>
                <a:latin typeface="Garamond" panose="02020404030301010803" pitchFamily="18" charset="0"/>
              </a:rPr>
              <a:t>Solution?</a:t>
            </a:r>
          </a:p>
        </p:txBody>
      </p:sp>
    </p:spTree>
    <p:extLst>
      <p:ext uri="{BB962C8B-B14F-4D97-AF65-F5344CB8AC3E}">
        <p14:creationId xmlns:p14="http://schemas.microsoft.com/office/powerpoint/2010/main" val="424563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858AE-4230-25C0-8E14-270259A91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1C199BF-1CC2-F408-C8A5-3AB5408855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A4F2D5-3E44-7F59-7CB9-D33DEC66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203212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Abstainers (note from previous lecture)</a:t>
            </a:r>
          </a:p>
        </p:txBody>
      </p:sp>
    </p:spTree>
    <p:extLst>
      <p:ext uri="{BB962C8B-B14F-4D97-AF65-F5344CB8AC3E}">
        <p14:creationId xmlns:p14="http://schemas.microsoft.com/office/powerpoint/2010/main" val="4241654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16842-942C-9DE1-A18B-F74B48E76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9B353A5-F7D0-4652-6BC5-A18871845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87F5BFF-1A5E-2B87-2739-ECD97B3C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Relevance of abstention</a:t>
            </a:r>
            <a:endParaRPr lang="en-GB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4EE5BC32-9078-E28E-6619-FE0F6DD9D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668163"/>
            <a:ext cx="8064900" cy="4375128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Two assumptions about abstainers:</a:t>
            </a:r>
          </a:p>
          <a:p>
            <a:pPr marL="511200" indent="-457200" algn="just">
              <a:buAutoNum type="arabicParenR"/>
            </a:pPr>
            <a:r>
              <a:rPr lang="en-GB" sz="2000" dirty="0">
                <a:latin typeface="Constantia" panose="02030602050306030303" pitchFamily="18" charset="0"/>
              </a:rPr>
              <a:t>Abstention affects all alternatives in equal measure</a:t>
            </a:r>
          </a:p>
          <a:p>
            <a:pPr marL="511200" indent="-457200" algn="just">
              <a:buAutoNum type="arabicParenR"/>
            </a:pPr>
            <a:r>
              <a:rPr lang="en-GB" sz="2000" dirty="0">
                <a:latin typeface="Constantia" panose="02030602050306030303" pitchFamily="18" charset="0"/>
              </a:rPr>
              <a:t>The voter’s preferred alternative will be less likely to win if that voter abstains</a:t>
            </a:r>
          </a:p>
          <a:p>
            <a:pPr marL="511200" indent="-457200" algn="just">
              <a:buAutoNum type="arabicParenR"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Peripheral + core voters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No-Show Paradox (</a:t>
            </a:r>
            <a:r>
              <a:rPr lang="en-GB" sz="2000" dirty="0" err="1">
                <a:latin typeface="Constantia" panose="02030602050306030303" pitchFamily="18" charset="0"/>
              </a:rPr>
              <a:t>Fishburn</a:t>
            </a:r>
            <a:r>
              <a:rPr lang="en-GB" sz="2000" dirty="0">
                <a:latin typeface="Constantia" panose="02030602050306030303" pitchFamily="18" charset="0"/>
              </a:rPr>
              <a:t> and Brams, 1983)</a:t>
            </a:r>
          </a:p>
        </p:txBody>
      </p:sp>
    </p:spTree>
    <p:extLst>
      <p:ext uri="{BB962C8B-B14F-4D97-AF65-F5344CB8AC3E}">
        <p14:creationId xmlns:p14="http://schemas.microsoft.com/office/powerpoint/2010/main" val="3036633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AAAC2EE-CB88-6842-AA33-F6FC116A6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pic>
        <p:nvPicPr>
          <p:cNvPr id="4" name="Obrázek 6" descr="Obsah obrázku osoba, vsedě, žena, fotka&#10;&#10;Popis byl vytvořen automaticky">
            <a:extLst>
              <a:ext uri="{FF2B5EF4-FFF2-40B4-BE49-F238E27FC236}">
                <a16:creationId xmlns:a16="http://schemas.microsoft.com/office/drawing/2014/main" id="{FAD5E6EC-E992-4044-87D6-980195CBD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37" y="378000"/>
            <a:ext cx="5459824" cy="5702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9967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DAF68-B319-DF02-91D3-4B9F905FE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9408205-827F-EA5A-CCEE-3F3EDD1897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A86E1C-6597-1CA8-6EC5-875BFDDE3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Short-term reasons vs. </a:t>
            </a:r>
            <a:r>
              <a:rPr lang="en-GB" u="sng" dirty="0">
                <a:solidFill>
                  <a:schemeClr val="accent1"/>
                </a:solidFill>
                <a:latin typeface="Garamond" panose="02020404030301010803" pitchFamily="18" charset="0"/>
              </a:rPr>
              <a:t>global decline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3922C253-ECA2-766D-F1D1-D74D442E7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668162"/>
            <a:ext cx="8064900" cy="5189837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Two arguments for why recent generations are less prone to vote:</a:t>
            </a:r>
          </a:p>
          <a:p>
            <a:pPr marL="511200" indent="-457200" algn="just">
              <a:buAutoNum type="arabicParenR"/>
            </a:pPr>
            <a:r>
              <a:rPr lang="en-GB" sz="2000" b="1" dirty="0">
                <a:latin typeface="Constantia" panose="02030602050306030303" pitchFamily="18" charset="0"/>
              </a:rPr>
              <a:t>Context school </a:t>
            </a:r>
            <a:r>
              <a:rPr lang="en-GB" sz="2000" dirty="0">
                <a:latin typeface="Constantia" panose="02030602050306030303" pitchFamily="18" charset="0"/>
              </a:rPr>
              <a:t>- the result of certain characteristics of elections that particularly affect new voters (less competition, lowering the voting age…) -&gt; </a:t>
            </a:r>
            <a:r>
              <a:rPr lang="en-GB" sz="2000" dirty="0" err="1">
                <a:latin typeface="Constantia" panose="02030602050306030303" pitchFamily="18" charset="0"/>
              </a:rPr>
              <a:t>P+habit</a:t>
            </a:r>
            <a:endParaRPr lang="en-GB" sz="2000" dirty="0">
              <a:latin typeface="Constantia" panose="02030602050306030303" pitchFamily="18" charset="0"/>
            </a:endParaRPr>
          </a:p>
          <a:p>
            <a:pPr marL="511200" indent="-457200" algn="just">
              <a:buAutoNum type="arabicParenR"/>
            </a:pPr>
            <a:endParaRPr lang="en-GB" sz="2000" dirty="0">
              <a:latin typeface="Constantia" panose="02030602050306030303" pitchFamily="18" charset="0"/>
            </a:endParaRPr>
          </a:p>
          <a:p>
            <a:pPr marL="511200" indent="-457200" algn="just">
              <a:buAutoNum type="arabicParenR"/>
            </a:pPr>
            <a:r>
              <a:rPr lang="en-GB" sz="2000" b="1" dirty="0">
                <a:latin typeface="Constantia" panose="02030602050306030303" pitchFamily="18" charset="0"/>
              </a:rPr>
              <a:t>Generation school </a:t>
            </a:r>
            <a:r>
              <a:rPr lang="en-GB" sz="2000" dirty="0">
                <a:latin typeface="Constantia" panose="02030602050306030303" pitchFamily="18" charset="0"/>
              </a:rPr>
              <a:t>– larger cultural value change in generations (less interest, priorities, voting not perceived as a duty)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en-GB" sz="2000" b="1" dirty="0" err="1">
                <a:latin typeface="Constantia" panose="02030602050306030303" pitchFamily="18" charset="0"/>
              </a:rPr>
              <a:t>Blais</a:t>
            </a:r>
            <a:r>
              <a:rPr lang="en-GB" sz="2000" b="1" dirty="0">
                <a:latin typeface="Constantia" panose="02030602050306030303" pitchFamily="18" charset="0"/>
              </a:rPr>
              <a:t> and </a:t>
            </a:r>
            <a:r>
              <a:rPr lang="en-GB" sz="2000" b="1" dirty="0" err="1">
                <a:latin typeface="Constantia" panose="02030602050306030303" pitchFamily="18" charset="0"/>
              </a:rPr>
              <a:t>Rubenson</a:t>
            </a:r>
            <a:r>
              <a:rPr lang="en-GB" sz="2000" b="1" dirty="0">
                <a:latin typeface="Constantia" panose="02030602050306030303" pitchFamily="18" charset="0"/>
              </a:rPr>
              <a:t> (2013) </a:t>
            </a:r>
            <a:r>
              <a:rPr lang="en-GB" sz="2000" dirty="0">
                <a:latin typeface="Constantia" panose="02030602050306030303" pitchFamily="18" charset="0"/>
              </a:rPr>
              <a:t>– support for generation school -&gt; young generation less inclined to vote because they are less prone to construct voting as a moral duty and are more sceptical about politicians’</a:t>
            </a: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responsiveness to their concerns </a:t>
            </a: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	</a:t>
            </a:r>
            <a:r>
              <a:rPr lang="en-GB" sz="1000" dirty="0">
                <a:latin typeface="Constantia" panose="02030602050306030303" pitchFamily="18" charset="0"/>
              </a:rPr>
              <a:t>“People like me don’t have any say about what the government does” </a:t>
            </a:r>
          </a:p>
          <a:p>
            <a:pPr marL="54000" indent="0" algn="just">
              <a:buNone/>
            </a:pPr>
            <a:r>
              <a:rPr lang="en-GB" sz="1000" dirty="0">
                <a:latin typeface="Constantia" panose="02030602050306030303" pitchFamily="18" charset="0"/>
              </a:rPr>
              <a:t>	 “I don’t think public officials care much what people like me think.”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</p:txBody>
      </p:sp>
      <p:cxnSp>
        <p:nvCxnSpPr>
          <p:cNvPr id="7" name="Zalomená spojnica 6">
            <a:extLst>
              <a:ext uri="{FF2B5EF4-FFF2-40B4-BE49-F238E27FC236}">
                <a16:creationId xmlns:a16="http://schemas.microsoft.com/office/drawing/2014/main" id="{6B55683A-59C2-5430-A273-4A4054920228}"/>
              </a:ext>
            </a:extLst>
          </p:cNvPr>
          <p:cNvCxnSpPr/>
          <p:nvPr/>
        </p:nvCxnSpPr>
        <p:spPr bwMode="auto">
          <a:xfrm>
            <a:off x="1062681" y="6141308"/>
            <a:ext cx="308919" cy="212692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04256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8E07D-61AE-AFB2-DAD6-3FEAF572D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7A6C474-5654-8B37-855F-7DBAD69088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3377AB-6EA5-1E1C-08D5-F8518B4C4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159457"/>
            <a:ext cx="8064900" cy="2487581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How do we increase turnout?</a:t>
            </a:r>
            <a:b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r>
              <a:rPr lang="en-GB" b="0" dirty="0">
                <a:solidFill>
                  <a:schemeClr val="accent1"/>
                </a:solidFill>
                <a:latin typeface="Garamond" panose="02020404030301010803" pitchFamily="18" charset="0"/>
              </a:rPr>
              <a:t>New research on electoral participation</a:t>
            </a:r>
            <a:b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b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n-GB" b="0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18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6319E-ACA7-7BAC-66B0-36A861320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A2FDA2F-B045-3933-001F-A94827DDF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2919DFE-0ADA-D2E1-B19B-F32DE654B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150973"/>
            <a:ext cx="8064900" cy="97618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1) personal state effects</a:t>
            </a:r>
            <a:endParaRPr lang="en-GB" b="0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93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906CC-CFDD-8D84-D46A-A67C879D5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D4C5324-309B-C3BC-CEC3-3C8981067B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10" name="Picture 2" descr="Just. Stop. Talking.">
            <a:extLst>
              <a:ext uri="{FF2B5EF4-FFF2-40B4-BE49-F238E27FC236}">
                <a16:creationId xmlns:a16="http://schemas.microsoft.com/office/drawing/2014/main" id="{9D9B24DA-3E67-953B-3B47-629A9DCA4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0"/>
            <a:ext cx="7462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472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F1B35-8B6D-57DD-1C5E-F0ED31B24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E21A769-2804-4A7C-89B5-304EEC134C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33023B-8AEB-3867-AC2D-1F44D126C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Personal state</a:t>
            </a:r>
            <a:endParaRPr lang="en-GB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0F83A0A5-9E3E-F43C-BB6E-B6194D095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164163"/>
            <a:ext cx="8064900" cy="5189837"/>
          </a:xfrm>
        </p:spPr>
        <p:txBody>
          <a:bodyPr/>
          <a:lstStyle/>
          <a:p>
            <a:pPr marL="54000" indent="0" algn="just">
              <a:buNone/>
            </a:pPr>
            <a:r>
              <a:rPr lang="en-GB" sz="2000" b="1" dirty="0" err="1">
                <a:latin typeface="Constantia" panose="02030602050306030303" pitchFamily="18" charset="0"/>
              </a:rPr>
              <a:t>Ksiazkiewicz</a:t>
            </a:r>
            <a:r>
              <a:rPr lang="en-GB" sz="2000" b="1" dirty="0">
                <a:latin typeface="Constantia" panose="02030602050306030303" pitchFamily="18" charset="0"/>
              </a:rPr>
              <a:t> and Erol 2022 - Too tired to vote: A multi-national comparison of election turnout with sleep preferences and </a:t>
            </a:r>
            <a:r>
              <a:rPr lang="en-GB" sz="2000" b="1" dirty="0" err="1">
                <a:latin typeface="Constantia" panose="02030602050306030303" pitchFamily="18" charset="0"/>
              </a:rPr>
              <a:t>behaviors</a:t>
            </a:r>
            <a:endParaRPr lang="en-GB" sz="2000" b="1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endParaRPr lang="en-GB" sz="2000" b="1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Analysis of 9 countries (Finland, Greece, Ireland, Mexico, the Netherlands, New Zealand, the Philippines, Russia, and South Korea), questionnaires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Is there an association between sleep, chronotype and turnout?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"those who sleep too little or too much are less likely to vote” -&gt; non-linear relationship, sleep as a resource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Morning chronotype - higher T (but not always)</a:t>
            </a:r>
          </a:p>
        </p:txBody>
      </p:sp>
    </p:spTree>
    <p:extLst>
      <p:ext uri="{BB962C8B-B14F-4D97-AF65-F5344CB8AC3E}">
        <p14:creationId xmlns:p14="http://schemas.microsoft.com/office/powerpoint/2010/main" val="1885288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5CC15-4597-D43C-140B-311338A88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BF61203-A454-2E20-4CE3-DA7EF25A92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4C4BF78-B890-4974-F8FF-8C37E600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Personal state</a:t>
            </a:r>
            <a:endParaRPr lang="en-GB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Obrázok 5" descr="Obrázok, na ktorom je rad, diagram, text, písmo&#10;&#10;Automaticky generovaný popis">
            <a:extLst>
              <a:ext uri="{FF2B5EF4-FFF2-40B4-BE49-F238E27FC236}">
                <a16:creationId xmlns:a16="http://schemas.microsoft.com/office/drawing/2014/main" id="{CEC8CBE0-5C7A-F130-BF5C-A1253838A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41" y="1342895"/>
            <a:ext cx="7772400" cy="4428053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55E70C4-2045-50FB-1369-D2EEB22A6AA7}"/>
              </a:ext>
            </a:extLst>
          </p:cNvPr>
          <p:cNvSpPr txBox="1"/>
          <p:nvPr/>
        </p:nvSpPr>
        <p:spPr>
          <a:xfrm>
            <a:off x="1849271" y="5912046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accent1"/>
                </a:solidFill>
                <a:latin typeface="Garamond" panose="02020404030301010803" pitchFamily="18" charset="0"/>
              </a:rPr>
              <a:t>SLEEP</a:t>
            </a:r>
          </a:p>
          <a:p>
            <a:pPr marL="228600" indent="-228600" algn="ctr">
              <a:buAutoNum type="arabicPeriod"/>
            </a:pPr>
            <a:r>
              <a:rPr lang="en-GB" sz="1000" dirty="0">
                <a:solidFill>
                  <a:schemeClr val="accent1"/>
                </a:solidFill>
                <a:latin typeface="Garamond" panose="02020404030301010803" pitchFamily="18" charset="0"/>
              </a:rPr>
              <a:t>Conservation of limited energy</a:t>
            </a:r>
          </a:p>
          <a:p>
            <a:pPr marL="228600" indent="-228600" algn="ctr">
              <a:buAutoNum type="arabicPeriod"/>
            </a:pPr>
            <a:r>
              <a:rPr lang="en-GB" sz="1000" dirty="0">
                <a:solidFill>
                  <a:schemeClr val="accent1"/>
                </a:solidFill>
                <a:latin typeface="Garamond" panose="02020404030301010803" pitchFamily="18" charset="0"/>
              </a:rPr>
              <a:t>Mental and physical health impacts </a:t>
            </a:r>
          </a:p>
          <a:p>
            <a:pPr marL="228600" indent="-228600" algn="ctr">
              <a:buAutoNum type="arabicPeriod"/>
            </a:pPr>
            <a:r>
              <a:rPr lang="en-GB" sz="1000" dirty="0">
                <a:solidFill>
                  <a:schemeClr val="accent1"/>
                </a:solidFill>
                <a:latin typeface="Garamond" panose="02020404030301010803" pitchFamily="18" charset="0"/>
              </a:rPr>
              <a:t>Memory and abilities </a:t>
            </a:r>
          </a:p>
        </p:txBody>
      </p:sp>
    </p:spTree>
    <p:extLst>
      <p:ext uri="{BB962C8B-B14F-4D97-AF65-F5344CB8AC3E}">
        <p14:creationId xmlns:p14="http://schemas.microsoft.com/office/powerpoint/2010/main" val="624271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40D6F-13C8-39E2-87CF-EEE31B2AE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29C7856-C5E4-A1D0-70F7-EBF3AACBF4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F3D52D9-3EB5-7F31-8CD2-C9D3E3C40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Personal state</a:t>
            </a:r>
            <a:endParaRPr lang="en-GB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E86D5447-FDB7-A7D2-DBA4-F61E113BB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164163"/>
            <a:ext cx="8064900" cy="5189837"/>
          </a:xfrm>
        </p:spPr>
        <p:txBody>
          <a:bodyPr/>
          <a:lstStyle/>
          <a:p>
            <a:pPr marL="54000" indent="0" algn="just">
              <a:buNone/>
            </a:pPr>
            <a:endParaRPr lang="en-GB" sz="2000" b="1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General health:</a:t>
            </a:r>
          </a:p>
          <a:p>
            <a:pPr algn="just">
              <a:buFontTx/>
              <a:buChar char="-"/>
            </a:pPr>
            <a:r>
              <a:rPr lang="en-GB" sz="2000" dirty="0">
                <a:latin typeface="Constantia" panose="02030602050306030303" pitchFamily="18" charset="0"/>
              </a:rPr>
              <a:t>20 EU countries -&gt; decreases turnout (0.48 pp.)</a:t>
            </a:r>
          </a:p>
          <a:p>
            <a:pPr algn="just">
              <a:buFontTx/>
              <a:buChar char="-"/>
            </a:pPr>
            <a:r>
              <a:rPr lang="en-GB" sz="2000" dirty="0">
                <a:latin typeface="Constantia" panose="02030602050306030303" pitchFamily="18" charset="0"/>
              </a:rPr>
              <a:t>Sweden -&gt; decreases turnout BUT increases in other forms (contact, protest)</a:t>
            </a:r>
          </a:p>
          <a:p>
            <a:pPr algn="just">
              <a:buFontTx/>
              <a:buChar char="-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Hampered by daily activities:</a:t>
            </a:r>
          </a:p>
          <a:p>
            <a:pPr algn="just">
              <a:buFontTx/>
              <a:buChar char="-"/>
            </a:pPr>
            <a:r>
              <a:rPr lang="en-GB" sz="2000" dirty="0">
                <a:latin typeface="Constantia" panose="02030602050306030303" pitchFamily="18" charset="0"/>
              </a:rPr>
              <a:t>20 EU countries -&gt; decreases turnout BUT increases in other forms (boycott, petition, contact a politician)</a:t>
            </a:r>
          </a:p>
          <a:p>
            <a:pPr algn="just">
              <a:buFontTx/>
              <a:buChar char="-"/>
            </a:pPr>
            <a:r>
              <a:rPr lang="en-GB" sz="2000" dirty="0">
                <a:latin typeface="Constantia" panose="02030602050306030303" pitchFamily="18" charset="0"/>
              </a:rPr>
              <a:t>USA – disabled 5.7 pp. turnout gap</a:t>
            </a:r>
          </a:p>
          <a:p>
            <a:pPr algn="just">
              <a:buFontTx/>
              <a:buChar char="-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Depression</a:t>
            </a:r>
            <a:r>
              <a:rPr lang="en-GB" sz="2000" dirty="0">
                <a:latin typeface="Constantia" panose="02030602050306030303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GB" sz="2000" dirty="0">
                <a:latin typeface="Constantia" panose="02030602050306030303" pitchFamily="18" charset="0"/>
              </a:rPr>
              <a:t>USA (mediated by education and partisanship)</a:t>
            </a:r>
          </a:p>
          <a:p>
            <a:pPr algn="just">
              <a:buFontTx/>
              <a:buChar char="-"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en-GB" sz="2000" u="sng" dirty="0">
                <a:latin typeface="Constantia" panose="02030602050306030303" pitchFamily="18" charset="0"/>
              </a:rPr>
              <a:t>Why important?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97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74F08-A878-8D45-2199-5C721CB85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7F20C11-EB41-D97B-A3EE-58A99CA8E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F5109A3-3265-0230-2E2B-89CB52DC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Personal state</a:t>
            </a:r>
            <a:endParaRPr lang="en-GB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Obrázok 5" descr="Obrázok, na ktorom je rad, diagram, text, písmo&#10;&#10;Automaticky generovaný popis">
            <a:extLst>
              <a:ext uri="{FF2B5EF4-FFF2-40B4-BE49-F238E27FC236}">
                <a16:creationId xmlns:a16="http://schemas.microsoft.com/office/drawing/2014/main" id="{F74E1F12-6DA9-B409-05C2-617E38A6D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41" y="1342895"/>
            <a:ext cx="7772400" cy="4428053"/>
          </a:xfrm>
          <a:prstGeom prst="rect">
            <a:avLst/>
          </a:prstGeom>
        </p:spPr>
      </p:pic>
      <p:pic>
        <p:nvPicPr>
          <p:cNvPr id="5" name="Obrázok 4" descr="Obrázok, na ktorom je text, snímka obrazovky, písmo, dokument&#10;&#10;Automaticky generovaný popis">
            <a:extLst>
              <a:ext uri="{FF2B5EF4-FFF2-40B4-BE49-F238E27FC236}">
                <a16:creationId xmlns:a16="http://schemas.microsoft.com/office/drawing/2014/main" id="{4F47F836-B036-CA47-0277-6967E31BE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2" y="504000"/>
            <a:ext cx="7772400" cy="560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73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93432-FC9B-0312-0817-FD5A43C9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3883CC2-8899-A88F-A38E-C7A00DD64B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76565B3-0466-045B-4015-6378AC8DC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150973"/>
            <a:ext cx="8064900" cy="97618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2) facilitation procedures</a:t>
            </a:r>
          </a:p>
        </p:txBody>
      </p:sp>
    </p:spTree>
    <p:extLst>
      <p:ext uri="{BB962C8B-B14F-4D97-AF65-F5344CB8AC3E}">
        <p14:creationId xmlns:p14="http://schemas.microsoft.com/office/powerpoint/2010/main" val="4112270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A84DD-991E-C272-D9A0-7E2708A8B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D8FE1DA-311B-AEF0-A733-E071A98E91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4FAEB6-C581-B44A-7ABB-5F0C068F6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Activity: Barriers to Voting</a:t>
            </a:r>
            <a:b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b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n-GB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AD18376A-87E4-9A12-6C61-E55B2E6C9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164163"/>
            <a:ext cx="8064900" cy="5189837"/>
          </a:xfrm>
        </p:spPr>
        <p:txBody>
          <a:bodyPr/>
          <a:lstStyle/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• </a:t>
            </a:r>
            <a:r>
              <a:rPr lang="en-GB" sz="2000" b="1" dirty="0">
                <a:latin typeface="Constantia" panose="02030602050306030303" pitchFamily="18" charset="0"/>
              </a:rPr>
              <a:t>Objective</a:t>
            </a:r>
            <a:r>
              <a:rPr lang="en-GB" sz="2000" dirty="0">
                <a:latin typeface="Constantia" panose="02030602050306030303" pitchFamily="18" charset="0"/>
              </a:rPr>
              <a:t>: Explore the challenges that prevent people from voting and think about solutions.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• </a:t>
            </a:r>
            <a:r>
              <a:rPr lang="en-GB" sz="2000" b="1" dirty="0">
                <a:latin typeface="Constantia" panose="02030602050306030303" pitchFamily="18" charset="0"/>
              </a:rPr>
              <a:t>Instructions</a:t>
            </a:r>
            <a:r>
              <a:rPr lang="en-GB" sz="2000" dirty="0">
                <a:latin typeface="Constantia" panose="02030602050306030303" pitchFamily="18" charset="0"/>
              </a:rPr>
              <a:t>: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1. Small groups -&gt; assigning each group a different barrier to voter turnout (e.g., voter ID laws, registration requirements, lack of political interest, accessibility for people with disabilities).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2. Brainstorming for 5 minutes on </a:t>
            </a:r>
            <a:r>
              <a:rPr lang="en-GB" sz="2000" b="1" dirty="0">
                <a:latin typeface="Constantia" panose="02030602050306030303" pitchFamily="18" charset="0"/>
              </a:rPr>
              <a:t>how</a:t>
            </a:r>
            <a:r>
              <a:rPr lang="en-GB" sz="2000" dirty="0">
                <a:latin typeface="Constantia" panose="02030602050306030303" pitchFamily="18" charset="0"/>
              </a:rPr>
              <a:t> these barriers impact turnout and potential </a:t>
            </a:r>
            <a:r>
              <a:rPr lang="en-GB" sz="2000" b="1" dirty="0">
                <a:latin typeface="Constantia" panose="02030602050306030303" pitchFamily="18" charset="0"/>
              </a:rPr>
              <a:t>solutions</a:t>
            </a:r>
            <a:r>
              <a:rPr lang="en-GB" sz="2000" dirty="0">
                <a:latin typeface="Constantia" panose="02030602050306030303" pitchFamily="18" charset="0"/>
              </a:rPr>
              <a:t> to overcome them.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3. Presenting ideas to the class.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53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416B8-5C1F-0A22-3F07-A58185597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FAB180A-A158-B684-467F-52F38979AA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A4346D-D3CA-903C-E0E8-2BC03088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Weather and people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2D18B082-3B80-D19A-B2BC-389A8876B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658679"/>
            <a:ext cx="8064900" cy="4569321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Reflections on the influence of the weather since Hippocrates, Montesquieu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The relation of climate and personality, intelligence, fertility, tone of voice,...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Weather and human behaviour: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Mood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Cognitive style of thinking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Aggression, criminality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Shopping (umbrellas, stock market)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Selfless help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Evaluation of the other sex</a:t>
            </a:r>
          </a:p>
        </p:txBody>
      </p:sp>
    </p:spTree>
    <p:extLst>
      <p:ext uri="{BB962C8B-B14F-4D97-AF65-F5344CB8AC3E}">
        <p14:creationId xmlns:p14="http://schemas.microsoft.com/office/powerpoint/2010/main" val="1879148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353E1-0E3C-B748-D860-C4EC2D1C1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2F030D9-B67F-BAFE-44E9-AA4416E506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E61C92D-3D77-02EE-66F3-79F220DB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Research: how to increase turnout</a:t>
            </a:r>
            <a:endParaRPr lang="en-GB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CF4BF47E-535F-4A0C-D636-CB70B63F2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164163"/>
            <a:ext cx="8064900" cy="5189837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Vote by mail </a:t>
            </a:r>
            <a:r>
              <a:rPr lang="en-GB" sz="2000" dirty="0">
                <a:latin typeface="Constantia" panose="02030602050306030303" pitchFamily="18" charset="0"/>
              </a:rPr>
              <a:t>tend to be preferred by disabled voters (</a:t>
            </a:r>
            <a:r>
              <a:rPr lang="en-GB" sz="2000" dirty="0" err="1">
                <a:latin typeface="Constantia" panose="02030602050306030303" pitchFamily="18" charset="0"/>
              </a:rPr>
              <a:t>Kincart</a:t>
            </a:r>
            <a:r>
              <a:rPr lang="en-GB" sz="2000" dirty="0">
                <a:latin typeface="Constantia" panose="02030602050306030303" pitchFamily="18" charset="0"/>
              </a:rPr>
              <a:t>, 2023)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Long lines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Opening new polling stations </a:t>
            </a:r>
            <a:r>
              <a:rPr lang="en-GB" sz="2000" dirty="0">
                <a:latin typeface="Constantia" panose="02030602050306030303" pitchFamily="18" charset="0"/>
              </a:rPr>
              <a:t>(abroad): Latvia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Changing the location of polling stations:</a:t>
            </a:r>
            <a:r>
              <a:rPr lang="en-GB" sz="2000" dirty="0">
                <a:latin typeface="Constantia" panose="02030602050306030303" pitchFamily="18" charset="0"/>
              </a:rPr>
              <a:t> Los Angeles County during California's 2003 gubernatorial recall election  -&gt; -1.8 pp.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Automatically registering voters </a:t>
            </a:r>
            <a:r>
              <a:rPr lang="en-GB" sz="2000" dirty="0">
                <a:latin typeface="Constantia" panose="02030602050306030303" pitchFamily="18" charset="0"/>
              </a:rPr>
              <a:t>-&gt; + 2.1 pp.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All-mail-voting</a:t>
            </a:r>
            <a:r>
              <a:rPr lang="en-GB" sz="2000" dirty="0">
                <a:latin typeface="Constantia" panose="02030602050306030303" pitchFamily="18" charset="0"/>
              </a:rPr>
              <a:t>: Colorado -&gt; +8 pp. (young, less-educated, voters of colour)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</p:txBody>
      </p:sp>
      <p:pic>
        <p:nvPicPr>
          <p:cNvPr id="2058" name="Picture 10" descr="X Symbol - Free shapes icons">
            <a:extLst>
              <a:ext uri="{FF2B5EF4-FFF2-40B4-BE49-F238E27FC236}">
                <a16:creationId xmlns:a16="http://schemas.microsoft.com/office/drawing/2014/main" id="{B8B84676-2275-7B0B-488F-C81BEC6D6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40" y="2531280"/>
            <a:ext cx="359873" cy="35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347B62D-FABC-3F46-079A-87D31465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626" y="1164163"/>
            <a:ext cx="359874" cy="35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X Symbol - Free shapes icons">
            <a:extLst>
              <a:ext uri="{FF2B5EF4-FFF2-40B4-BE49-F238E27FC236}">
                <a16:creationId xmlns:a16="http://schemas.microsoft.com/office/drawing/2014/main" id="{BB451C59-D916-7CC1-B751-C658330E3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483" y="3679620"/>
            <a:ext cx="359873" cy="35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919E37D-1496-7D44-2A09-DDE434AA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18" y="4243074"/>
            <a:ext cx="359874" cy="35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 descr="Obrázok, na ktorom je text, písmo, biely&#10;&#10;Automaticky generovaný popis">
            <a:extLst>
              <a:ext uri="{FF2B5EF4-FFF2-40B4-BE49-F238E27FC236}">
                <a16:creationId xmlns:a16="http://schemas.microsoft.com/office/drawing/2014/main" id="{EDA2576F-A765-51B3-3CEA-3E82DDBAA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66" y="5693837"/>
            <a:ext cx="4101152" cy="670188"/>
          </a:xfrm>
          <a:prstGeom prst="rect">
            <a:avLst/>
          </a:prstGeom>
        </p:spPr>
      </p:pic>
      <p:cxnSp>
        <p:nvCxnSpPr>
          <p:cNvPr id="12" name="Zalomená spojnica 11">
            <a:extLst>
              <a:ext uri="{FF2B5EF4-FFF2-40B4-BE49-F238E27FC236}">
                <a16:creationId xmlns:a16="http://schemas.microsoft.com/office/drawing/2014/main" id="{2EAD4427-D1D2-74DE-684F-ECC1D702CF1D}"/>
              </a:ext>
            </a:extLst>
          </p:cNvPr>
          <p:cNvCxnSpPr/>
          <p:nvPr/>
        </p:nvCxnSpPr>
        <p:spPr bwMode="auto">
          <a:xfrm rot="16200000" flipH="1">
            <a:off x="1992798" y="5315578"/>
            <a:ext cx="272506" cy="232012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3E7E588D-7EDD-D14A-4958-FB0B9A8E5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92" y="5229670"/>
            <a:ext cx="359874" cy="35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X Symbol - Free shapes icons">
            <a:extLst>
              <a:ext uri="{FF2B5EF4-FFF2-40B4-BE49-F238E27FC236}">
                <a16:creationId xmlns:a16="http://schemas.microsoft.com/office/drawing/2014/main" id="{4CC8A1D1-A3AC-3238-BD23-2B23C8C40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81" y="1866528"/>
            <a:ext cx="359873" cy="35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9395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5CFA9-0CDD-14DF-047F-BBDE0B413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D15E17B-1E5E-0F34-EBBD-3159F82FB2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884EC8-8F50-3DF0-F2EE-A437E9919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Prepaid postage</a:t>
            </a:r>
            <a:endParaRPr lang="en-GB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9CF8FC6A-8C7D-B707-D5A9-59048548F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164163"/>
            <a:ext cx="8064900" cy="5189837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Yin et al. 2021 – all Swiss cantons</a:t>
            </a:r>
          </a:p>
          <a:p>
            <a:pPr marL="54000" indent="0" algn="just">
              <a:buNone/>
            </a:pPr>
            <a:endParaRPr lang="en-GB" sz="2000" b="1" dirty="0">
              <a:latin typeface="Constantia" panose="02030602050306030303" pitchFamily="18" charset="0"/>
            </a:endParaRPr>
          </a:p>
          <a:p>
            <a:pPr algn="just">
              <a:buFontTx/>
              <a:buChar char="-"/>
            </a:pPr>
            <a:r>
              <a:rPr lang="en-GB" sz="2000" dirty="0">
                <a:latin typeface="Constantia" panose="02030602050306030303" pitchFamily="18" charset="0"/>
              </a:rPr>
              <a:t>You could send it by mail or bring it to the town government’s mailbox</a:t>
            </a:r>
          </a:p>
          <a:p>
            <a:pPr algn="just">
              <a:buFontTx/>
              <a:buChar char="-"/>
            </a:pPr>
            <a:r>
              <a:rPr lang="en-GB" sz="2000" dirty="0">
                <a:latin typeface="Constantia" panose="02030602050306030303" pitchFamily="18" charset="0"/>
              </a:rPr>
              <a:t>Positive effect about +1.1-1.3 pp.</a:t>
            </a:r>
          </a:p>
          <a:p>
            <a:pPr algn="just">
              <a:buFontTx/>
              <a:buChar char="-"/>
            </a:pPr>
            <a:r>
              <a:rPr lang="en-GB" sz="2000" dirty="0">
                <a:latin typeface="Constantia" panose="02030602050306030303" pitchFamily="18" charset="0"/>
              </a:rPr>
              <a:t>Effect stronger in larger municipalities</a:t>
            </a:r>
          </a:p>
          <a:p>
            <a:pPr algn="just">
              <a:buFontTx/>
              <a:buChar char="-"/>
            </a:pPr>
            <a:endParaRPr lang="en-GB" sz="2000" dirty="0">
              <a:latin typeface="Constantia" panose="02030602050306030303" pitchFamily="18" charset="0"/>
            </a:endParaRPr>
          </a:p>
        </p:txBody>
      </p:sp>
      <p:pic>
        <p:nvPicPr>
          <p:cNvPr id="6" name="Obrázok 5" descr="Obrázok, na ktorom je text, snímka obrazovky, číslo, písmo&#10;&#10;Automaticky generovaný popis">
            <a:extLst>
              <a:ext uri="{FF2B5EF4-FFF2-40B4-BE49-F238E27FC236}">
                <a16:creationId xmlns:a16="http://schemas.microsoft.com/office/drawing/2014/main" id="{61004F12-E1AF-A258-2B18-7F0CD18DB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32" y="3306831"/>
            <a:ext cx="3928935" cy="345012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1327D64-DE17-FD0E-2238-056169730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228" y="520059"/>
            <a:ext cx="359874" cy="35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350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878F0-8541-7C89-30BC-04AE76C3C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E2D4829-3D0C-DB6D-50A0-7A40FDCD4F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B55DDD-98CB-7750-B9F7-F3DBFC88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E-voting?</a:t>
            </a:r>
          </a:p>
        </p:txBody>
      </p:sp>
      <p:pic>
        <p:nvPicPr>
          <p:cNvPr id="8" name="Zástupný objekt pre obsah 7" descr="Obrázok, na ktorom je text, snímka obrazovky, webová lokalita, webová stránka&#10;&#10;Automaticky generovaný popis">
            <a:extLst>
              <a:ext uri="{FF2B5EF4-FFF2-40B4-BE49-F238E27FC236}">
                <a16:creationId xmlns:a16="http://schemas.microsoft.com/office/drawing/2014/main" id="{5480D709-6B96-80CE-14CC-6ECE040D3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52" y="1439839"/>
            <a:ext cx="6913295" cy="4331221"/>
          </a:xfrm>
        </p:spPr>
      </p:pic>
    </p:spTree>
    <p:extLst>
      <p:ext uri="{BB962C8B-B14F-4D97-AF65-F5344CB8AC3E}">
        <p14:creationId xmlns:p14="http://schemas.microsoft.com/office/powerpoint/2010/main" val="3408874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pic>
        <p:nvPicPr>
          <p:cNvPr id="6" name="Obrázok 5" descr="Obrázok, na ktorom je mapa&#10;&#10;Automaticky generovaný popis">
            <a:extLst>
              <a:ext uri="{FF2B5EF4-FFF2-40B4-BE49-F238E27FC236}">
                <a16:creationId xmlns:a16="http://schemas.microsoft.com/office/drawing/2014/main" id="{DC43B3AD-AFB2-DA18-601A-18D2BCA5A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497" y="955576"/>
            <a:ext cx="6108564" cy="3231784"/>
          </a:xfrm>
          <a:prstGeom prst="rect">
            <a:avLst/>
          </a:prstGeom>
        </p:spPr>
      </p:pic>
      <p:pic>
        <p:nvPicPr>
          <p:cNvPr id="8" name="Obrázok 7" descr="Obrázok, na ktorom je mapa&#10;&#10;Automaticky generovaný popis">
            <a:extLst>
              <a:ext uri="{FF2B5EF4-FFF2-40B4-BE49-F238E27FC236}">
                <a16:creationId xmlns:a16="http://schemas.microsoft.com/office/drawing/2014/main" id="{DA15AC00-BDAD-DFE9-418C-2F603A892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31" y="3626216"/>
            <a:ext cx="6445030" cy="3231784"/>
          </a:xfrm>
          <a:prstGeom prst="rect">
            <a:avLst/>
          </a:prstGeom>
        </p:spPr>
      </p:pic>
      <p:sp>
        <p:nvSpPr>
          <p:cNvPr id="2" name="Nadpis 3">
            <a:extLst>
              <a:ext uri="{FF2B5EF4-FFF2-40B4-BE49-F238E27FC236}">
                <a16:creationId xmlns:a16="http://schemas.microsoft.com/office/drawing/2014/main" id="{3E5444FD-34DC-2D0F-698D-651E2466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96" y="401642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Concurrent elections?</a:t>
            </a:r>
          </a:p>
        </p:txBody>
      </p:sp>
    </p:spTree>
    <p:extLst>
      <p:ext uri="{BB962C8B-B14F-4D97-AF65-F5344CB8AC3E}">
        <p14:creationId xmlns:p14="http://schemas.microsoft.com/office/powerpoint/2010/main" val="524179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678EF-84E2-92DC-1228-45DE79A57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51B1253-4B3E-E040-02A8-40A13E404E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9415A6-6E14-4B49-20D3-3E9D38AF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Incentives to ”persuade” abstainers?</a:t>
            </a:r>
          </a:p>
        </p:txBody>
      </p:sp>
      <p:pic>
        <p:nvPicPr>
          <p:cNvPr id="6" name="Zástupný objekt pre obsah 5" descr="Obrázok, na ktorom je text, snímka obrazovky, písmo, dokument&#10;&#10;Automaticky generovaný popis">
            <a:extLst>
              <a:ext uri="{FF2B5EF4-FFF2-40B4-BE49-F238E27FC236}">
                <a16:creationId xmlns:a16="http://schemas.microsoft.com/office/drawing/2014/main" id="{D513E7B1-867A-0126-D6A8-B308AB688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2169297"/>
            <a:ext cx="8064500" cy="3179807"/>
          </a:xfrm>
        </p:spPr>
      </p:pic>
    </p:spTree>
    <p:extLst>
      <p:ext uri="{BB962C8B-B14F-4D97-AF65-F5344CB8AC3E}">
        <p14:creationId xmlns:p14="http://schemas.microsoft.com/office/powerpoint/2010/main" val="263704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75221-D72B-AF33-C4D9-9D3A2570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6882C45-9F43-E42C-C6C8-7B621BBEED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F227644-C43F-39AD-2420-5FF42939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Holidays?</a:t>
            </a:r>
          </a:p>
        </p:txBody>
      </p:sp>
      <p:pic>
        <p:nvPicPr>
          <p:cNvPr id="8" name="Zástupný objekt pre obsah 7" descr="Obrázok, na ktorom je text, snímka obrazovky, písmo, dokument&#10;&#10;Automaticky generovaný popis">
            <a:extLst>
              <a:ext uri="{FF2B5EF4-FFF2-40B4-BE49-F238E27FC236}">
                <a16:creationId xmlns:a16="http://schemas.microsoft.com/office/drawing/2014/main" id="{71471D09-688A-D702-C3DD-AD3771232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87" y="1548974"/>
            <a:ext cx="4159344" cy="4716456"/>
          </a:xfrm>
        </p:spPr>
      </p:pic>
      <p:pic>
        <p:nvPicPr>
          <p:cNvPr id="10" name="Obrázok 9" descr="Obrázok, na ktorom je text, diagram, mapa&#10;&#10;Automaticky generovaný popis">
            <a:extLst>
              <a:ext uri="{FF2B5EF4-FFF2-40B4-BE49-F238E27FC236}">
                <a16:creationId xmlns:a16="http://schemas.microsoft.com/office/drawing/2014/main" id="{446AD244-9D5E-C467-1269-1EC2D1CCF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418" y="1125084"/>
            <a:ext cx="3759009" cy="2788942"/>
          </a:xfrm>
          <a:prstGeom prst="rect">
            <a:avLst/>
          </a:prstGeom>
        </p:spPr>
      </p:pic>
      <p:pic>
        <p:nvPicPr>
          <p:cNvPr id="12" name="Obrázok 11" descr="Obrázok, na ktorom je text, rad, číslo, písmo&#10;&#10;Automaticky generovaný popis">
            <a:extLst>
              <a:ext uri="{FF2B5EF4-FFF2-40B4-BE49-F238E27FC236}">
                <a16:creationId xmlns:a16="http://schemas.microsoft.com/office/drawing/2014/main" id="{98D4D45E-3E0B-13EA-086A-9476222EA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40" y="3922055"/>
            <a:ext cx="3745560" cy="27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74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60C35-7331-65B4-7D1C-AAB2C4508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A206793-C52F-9EE7-F760-EB4718970F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01E491-D756-5459-63A2-F7DB44D4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159457"/>
            <a:ext cx="8064900" cy="2487581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How do we increase turnout?</a:t>
            </a:r>
            <a:b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r>
              <a:rPr lang="en-GB" sz="1500" b="0" dirty="0">
                <a:solidFill>
                  <a:schemeClr val="accent1"/>
                </a:solidFill>
                <a:latin typeface="Garamond" panose="02020404030301010803" pitchFamily="18" charset="0"/>
              </a:rPr>
              <a:t>1) decreasing costs for voting – monetary (postage), polling-stations related, registration, shorter ballot list</a:t>
            </a:r>
            <a:br>
              <a:rPr lang="en-GB" sz="1500" b="0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r>
              <a:rPr lang="en-GB" sz="1500" b="0" dirty="0">
                <a:solidFill>
                  <a:schemeClr val="accent1"/>
                </a:solidFill>
                <a:latin typeface="Garamond" panose="02020404030301010803" pitchFamily="18" charset="0"/>
              </a:rPr>
              <a:t>2) increasing availability of voting – all-mail-voting, e-voting, concurrent elections, multiple day voting and </a:t>
            </a:r>
            <a:r>
              <a:rPr lang="en-GB" sz="1500" b="0" u="sng" dirty="0">
                <a:solidFill>
                  <a:schemeClr val="accent1"/>
                </a:solidFill>
                <a:latin typeface="Garamond" panose="02020404030301010803" pitchFamily="18" charset="0"/>
              </a:rPr>
              <a:t>no</a:t>
            </a:r>
            <a:r>
              <a:rPr lang="en-GB" sz="1500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en-GB" sz="1500" b="0" dirty="0">
                <a:solidFill>
                  <a:schemeClr val="accent1"/>
                </a:solidFill>
                <a:latin typeface="Garamond" panose="02020404030301010803" pitchFamily="18" charset="0"/>
              </a:rPr>
              <a:t>holiday voting (probably) </a:t>
            </a:r>
            <a:b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b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endParaRPr lang="en-GB" b="0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994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806F7-336F-B75E-FE90-5E53AF896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4F3069A-D2D9-8F95-D453-A3F5643F40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59988A-3ECB-51B3-D97D-9A308C7C9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Conclusion</a:t>
            </a:r>
            <a:endParaRPr lang="en-GB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50A5728C-D0C8-A4C2-8D84-2FBB68427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164163"/>
            <a:ext cx="8064900" cy="5189837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The weather impacts humans, therefore, it also impacts human activities (one such is elections)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Rain (usually) decreases turnout (depends on age, density, electoral contest)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Temperature (usually) increases turnout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Rain helps certain types of political parties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Different tools to increase turnout</a:t>
            </a:r>
          </a:p>
        </p:txBody>
      </p:sp>
    </p:spTree>
    <p:extLst>
      <p:ext uri="{BB962C8B-B14F-4D97-AF65-F5344CB8AC3E}">
        <p14:creationId xmlns:p14="http://schemas.microsoft.com/office/powerpoint/2010/main" val="1115032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07CD1-5E79-E21D-AEA9-0D7A658F3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9DC13E5-B1D7-8F57-F47E-71605CE68B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51F904-8534-326A-FAD6-FFB3E29F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Next…</a:t>
            </a:r>
            <a:endParaRPr lang="en-GB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4451EC-BF13-23D8-8070-BCAAA80B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10" y="955576"/>
            <a:ext cx="4607379" cy="574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7612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12" y="162978"/>
            <a:ext cx="8064900" cy="451576"/>
          </a:xfrm>
        </p:spPr>
        <p:txBody>
          <a:bodyPr/>
          <a:lstStyle/>
          <a:p>
            <a:r>
              <a:rPr lang="sk-SK" sz="1800" dirty="0" err="1">
                <a:solidFill>
                  <a:schemeClr val="tx1"/>
                </a:solidFill>
                <a:latin typeface="Garamond" panose="02020404030301010803" pitchFamily="18" charset="0"/>
              </a:rPr>
              <a:t>Literatute</a:t>
            </a:r>
            <a:endParaRPr lang="sk-SK" sz="1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915600"/>
            <a:ext cx="8064900" cy="5804096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Adman</a:t>
            </a:r>
            <a:r>
              <a:rPr lang="sk-SK" sz="1000" dirty="0">
                <a:latin typeface="Garamond" panose="02020404030301010803" pitchFamily="18" charset="0"/>
              </a:rPr>
              <a:t>, P. (2020). </a:t>
            </a:r>
            <a:r>
              <a:rPr lang="sk-SK" sz="1000" dirty="0" err="1">
                <a:latin typeface="Garamond" panose="02020404030301010803" pitchFamily="18" charset="0"/>
              </a:rPr>
              <a:t>Does</a:t>
            </a:r>
            <a:r>
              <a:rPr lang="sk-SK" sz="1000" dirty="0">
                <a:latin typeface="Garamond" panose="02020404030301010803" pitchFamily="18" charset="0"/>
              </a:rPr>
              <a:t> poor </a:t>
            </a:r>
            <a:r>
              <a:rPr lang="sk-SK" sz="1000" dirty="0" err="1">
                <a:latin typeface="Garamond" panose="02020404030301010803" pitchFamily="18" charset="0"/>
              </a:rPr>
              <a:t>health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cause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passivity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even</a:t>
            </a:r>
            <a:r>
              <a:rPr lang="sk-SK" sz="1000" dirty="0">
                <a:latin typeface="Garamond" panose="02020404030301010803" pitchFamily="18" charset="0"/>
              </a:rPr>
              <a:t> in a </a:t>
            </a:r>
            <a:r>
              <a:rPr lang="sk-SK" sz="1000" dirty="0" err="1">
                <a:latin typeface="Garamond" panose="02020404030301010803" pitchFamily="18" charset="0"/>
              </a:rPr>
              <a:t>Scandinavian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welfare</a:t>
            </a:r>
            <a:r>
              <a:rPr lang="sk-SK" sz="1000" dirty="0">
                <a:latin typeface="Garamond" panose="02020404030301010803" pitchFamily="18" charset="0"/>
              </a:rPr>
              <a:t> state? </a:t>
            </a:r>
            <a:r>
              <a:rPr lang="sk-SK" sz="1000" dirty="0" err="1">
                <a:latin typeface="Garamond" panose="02020404030301010803" pitchFamily="18" charset="0"/>
              </a:rPr>
              <a:t>Investigating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impact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self-rated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health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using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Swedish</a:t>
            </a:r>
            <a:r>
              <a:rPr lang="sk-SK" sz="1000" dirty="0">
                <a:latin typeface="Garamond" panose="02020404030301010803" pitchFamily="18" charset="0"/>
              </a:rPr>
              <a:t> panel </a:t>
            </a:r>
            <a:r>
              <a:rPr lang="sk-SK" sz="1000" dirty="0" err="1">
                <a:latin typeface="Garamond" panose="02020404030301010803" pitchFamily="18" charset="0"/>
              </a:rPr>
              <a:t>data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65, 102110.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>
                <a:latin typeface="Garamond" panose="02020404030301010803" pitchFamily="18" charset="0"/>
              </a:rPr>
              <a:t>Arnold, F., &amp; </a:t>
            </a:r>
            <a:r>
              <a:rPr lang="sk-SK" sz="1000" dirty="0" err="1">
                <a:latin typeface="Garamond" panose="02020404030301010803" pitchFamily="18" charset="0"/>
              </a:rPr>
              <a:t>Freier</a:t>
            </a:r>
            <a:r>
              <a:rPr lang="sk-SK" sz="1000" dirty="0">
                <a:latin typeface="Garamond" panose="02020404030301010803" pitchFamily="18" charset="0"/>
              </a:rPr>
              <a:t>, R. (2016). </a:t>
            </a:r>
            <a:r>
              <a:rPr lang="sk-SK" sz="1000" dirty="0" err="1">
                <a:latin typeface="Garamond" panose="02020404030301010803" pitchFamily="18" charset="0"/>
              </a:rPr>
              <a:t>Only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conservatives</a:t>
            </a:r>
            <a:r>
              <a:rPr lang="sk-SK" sz="1000" dirty="0">
                <a:latin typeface="Garamond" panose="02020404030301010803" pitchFamily="18" charset="0"/>
              </a:rPr>
              <a:t> are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rain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Evidence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German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local</a:t>
            </a:r>
            <a:r>
              <a:rPr lang="sk-SK" sz="1000" dirty="0">
                <a:latin typeface="Garamond" panose="02020404030301010803" pitchFamily="18" charset="0"/>
              </a:rPr>
              <a:t> and state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41, 216-221.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Artés</a:t>
            </a:r>
            <a:r>
              <a:rPr lang="sk-SK" sz="1000" dirty="0">
                <a:latin typeface="Garamond" panose="02020404030301010803" pitchFamily="18" charset="0"/>
              </a:rPr>
              <a:t>, J. (2014).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rain</a:t>
            </a:r>
            <a:r>
              <a:rPr lang="sk-SK" sz="1000" dirty="0">
                <a:latin typeface="Garamond" panose="02020404030301010803" pitchFamily="18" charset="0"/>
              </a:rPr>
              <a:t> in Spain: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partisan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Spanish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European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Economy</a:t>
            </a:r>
            <a:r>
              <a:rPr lang="sk-SK" sz="1000" dirty="0">
                <a:latin typeface="Garamond" panose="02020404030301010803" pitchFamily="18" charset="0"/>
              </a:rPr>
              <a:t>, 34, 126-141.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Cantoni</a:t>
            </a:r>
            <a:r>
              <a:rPr lang="sk-SK" sz="1000" dirty="0">
                <a:latin typeface="Garamond" panose="02020404030301010803" pitchFamily="18" charset="0"/>
              </a:rPr>
              <a:t>, E., </a:t>
            </a:r>
            <a:r>
              <a:rPr lang="sk-SK" sz="1000" dirty="0" err="1">
                <a:latin typeface="Garamond" panose="02020404030301010803" pitchFamily="18" charset="0"/>
              </a:rPr>
              <a:t>Gazzè</a:t>
            </a:r>
            <a:r>
              <a:rPr lang="sk-SK" sz="1000" dirty="0">
                <a:latin typeface="Garamond" panose="02020404030301010803" pitchFamily="18" charset="0"/>
              </a:rPr>
              <a:t>, L., &amp; </a:t>
            </a:r>
            <a:r>
              <a:rPr lang="sk-SK" sz="1000" dirty="0" err="1">
                <a:latin typeface="Garamond" panose="02020404030301010803" pitchFamily="18" charset="0"/>
              </a:rPr>
              <a:t>Schafer</a:t>
            </a:r>
            <a:r>
              <a:rPr lang="sk-SK" sz="1000" dirty="0">
                <a:latin typeface="Garamond" panose="02020404030301010803" pitchFamily="18" charset="0"/>
              </a:rPr>
              <a:t>, J. (2021).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concurrent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Evidence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two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quasi-experiments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Italy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European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Economy</a:t>
            </a:r>
            <a:r>
              <a:rPr lang="sk-SK" sz="1000" dirty="0">
                <a:latin typeface="Garamond" panose="02020404030301010803" pitchFamily="18" charset="0"/>
              </a:rPr>
              <a:t>, 70, 102035.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Bonica</a:t>
            </a:r>
            <a:r>
              <a:rPr lang="sk-SK" sz="1000" dirty="0">
                <a:latin typeface="Garamond" panose="02020404030301010803" pitchFamily="18" charset="0"/>
              </a:rPr>
              <a:t>, A., </a:t>
            </a:r>
            <a:r>
              <a:rPr lang="sk-SK" sz="1000" dirty="0" err="1">
                <a:latin typeface="Garamond" panose="02020404030301010803" pitchFamily="18" charset="0"/>
              </a:rPr>
              <a:t>Grumbach</a:t>
            </a:r>
            <a:r>
              <a:rPr lang="sk-SK" sz="1000" dirty="0">
                <a:latin typeface="Garamond" panose="02020404030301010803" pitchFamily="18" charset="0"/>
              </a:rPr>
              <a:t>, J. M., </a:t>
            </a:r>
            <a:r>
              <a:rPr lang="sk-SK" sz="1000" dirty="0" err="1">
                <a:latin typeface="Garamond" panose="02020404030301010803" pitchFamily="18" charset="0"/>
              </a:rPr>
              <a:t>Hill</a:t>
            </a:r>
            <a:r>
              <a:rPr lang="sk-SK" sz="1000" dirty="0">
                <a:latin typeface="Garamond" panose="02020404030301010803" pitchFamily="18" charset="0"/>
              </a:rPr>
              <a:t>, C., &amp; </a:t>
            </a:r>
            <a:r>
              <a:rPr lang="sk-SK" sz="1000" dirty="0" err="1">
                <a:latin typeface="Garamond" panose="02020404030301010803" pitchFamily="18" charset="0"/>
              </a:rPr>
              <a:t>Jefferson</a:t>
            </a:r>
            <a:r>
              <a:rPr lang="sk-SK" sz="1000" dirty="0">
                <a:latin typeface="Garamond" panose="02020404030301010803" pitchFamily="18" charset="0"/>
              </a:rPr>
              <a:t>, H. (2021). </a:t>
            </a:r>
            <a:r>
              <a:rPr lang="sk-SK" sz="1000" dirty="0" err="1">
                <a:latin typeface="Garamond" panose="02020404030301010803" pitchFamily="18" charset="0"/>
              </a:rPr>
              <a:t>All</a:t>
            </a:r>
            <a:r>
              <a:rPr lang="sk-SK" sz="1000" dirty="0">
                <a:latin typeface="Garamond" panose="02020404030301010803" pitchFamily="18" charset="0"/>
              </a:rPr>
              <a:t>-mail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in Colorado </a:t>
            </a:r>
            <a:r>
              <a:rPr lang="sk-SK" sz="1000" dirty="0" err="1">
                <a:latin typeface="Garamond" panose="02020404030301010803" pitchFamily="18" charset="0"/>
              </a:rPr>
              <a:t>increases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reduces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inequality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72, 102363.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Cunow</a:t>
            </a:r>
            <a:r>
              <a:rPr lang="sk-SK" sz="1000" dirty="0">
                <a:latin typeface="Garamond" panose="02020404030301010803" pitchFamily="18" charset="0"/>
              </a:rPr>
              <a:t>, S., </a:t>
            </a:r>
            <a:r>
              <a:rPr lang="sk-SK" sz="1000" dirty="0" err="1">
                <a:latin typeface="Garamond" panose="02020404030301010803" pitchFamily="18" charset="0"/>
              </a:rPr>
              <a:t>Desposato</a:t>
            </a:r>
            <a:r>
              <a:rPr lang="sk-SK" sz="1000" dirty="0">
                <a:latin typeface="Garamond" panose="02020404030301010803" pitchFamily="18" charset="0"/>
              </a:rPr>
              <a:t>, S., </a:t>
            </a:r>
            <a:r>
              <a:rPr lang="sk-SK" sz="1000" dirty="0" err="1">
                <a:latin typeface="Garamond" panose="02020404030301010803" pitchFamily="18" charset="0"/>
              </a:rPr>
              <a:t>Janusz</a:t>
            </a:r>
            <a:r>
              <a:rPr lang="sk-SK" sz="1000" dirty="0">
                <a:latin typeface="Garamond" panose="02020404030301010803" pitchFamily="18" charset="0"/>
              </a:rPr>
              <a:t>, A., &amp; </a:t>
            </a:r>
            <a:r>
              <a:rPr lang="sk-SK" sz="1000" dirty="0" err="1">
                <a:latin typeface="Garamond" panose="02020404030301010803" pitchFamily="18" charset="0"/>
              </a:rPr>
              <a:t>Sells</a:t>
            </a:r>
            <a:r>
              <a:rPr lang="sk-SK" sz="1000" dirty="0">
                <a:latin typeface="Garamond" panose="02020404030301010803" pitchFamily="18" charset="0"/>
              </a:rPr>
              <a:t>, C. (2021). </a:t>
            </a:r>
            <a:r>
              <a:rPr lang="sk-SK" sz="1000" dirty="0" err="1">
                <a:latin typeface="Garamond" panose="02020404030301010803" pitchFamily="18" charset="0"/>
              </a:rPr>
              <a:t>Less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is</a:t>
            </a:r>
            <a:r>
              <a:rPr lang="sk-SK" sz="1000" dirty="0">
                <a:latin typeface="Garamond" panose="02020404030301010803" pitchFamily="18" charset="0"/>
              </a:rPr>
              <a:t> more: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paradox of </a:t>
            </a:r>
            <a:r>
              <a:rPr lang="sk-SK" sz="1000" dirty="0" err="1">
                <a:latin typeface="Garamond" panose="02020404030301010803" pitchFamily="18" charset="0"/>
              </a:rPr>
              <a:t>choice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behavior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69, 102230.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Damsbo-Svendsen</a:t>
            </a:r>
            <a:r>
              <a:rPr lang="sk-SK" sz="1000" dirty="0">
                <a:latin typeface="Garamond" panose="02020404030301010803" pitchFamily="18" charset="0"/>
              </a:rPr>
              <a:t>, S., &amp; </a:t>
            </a:r>
            <a:r>
              <a:rPr lang="sk-SK" sz="1000" dirty="0" err="1">
                <a:latin typeface="Garamond" panose="02020404030301010803" pitchFamily="18" charset="0"/>
              </a:rPr>
              <a:t>Hansen</a:t>
            </a:r>
            <a:r>
              <a:rPr lang="sk-SK" sz="1000" dirty="0">
                <a:latin typeface="Garamond" panose="02020404030301010803" pitchFamily="18" charset="0"/>
              </a:rPr>
              <a:t>, K. M. (2023). </a:t>
            </a:r>
            <a:r>
              <a:rPr lang="sk-SK" sz="1000" dirty="0" err="1">
                <a:latin typeface="Garamond" panose="02020404030301010803" pitchFamily="18" charset="0"/>
              </a:rPr>
              <a:t>When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rains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out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how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bad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excludes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marginal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voters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turning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out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81, 102573.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Downs</a:t>
            </a:r>
            <a:r>
              <a:rPr lang="sk-SK" sz="1000" dirty="0">
                <a:latin typeface="Garamond" panose="02020404030301010803" pitchFamily="18" charset="0"/>
              </a:rPr>
              <a:t>, A. (1957). </a:t>
            </a:r>
            <a:r>
              <a:rPr lang="sk-SK" sz="1000" dirty="0" err="1">
                <a:latin typeface="Garamond" panose="02020404030301010803" pitchFamily="18" charset="0"/>
              </a:rPr>
              <a:t>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economic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theory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democracy</a:t>
            </a:r>
            <a:r>
              <a:rPr lang="sk-SK" sz="1000" dirty="0">
                <a:latin typeface="Garamond" panose="02020404030301010803" pitchFamily="18" charset="0"/>
              </a:rPr>
              <a:t>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Eisinga</a:t>
            </a:r>
            <a:r>
              <a:rPr lang="sk-SK" sz="1000" dirty="0">
                <a:latin typeface="Garamond" panose="02020404030301010803" pitchFamily="18" charset="0"/>
              </a:rPr>
              <a:t>, R., Te </a:t>
            </a:r>
            <a:r>
              <a:rPr lang="sk-SK" sz="1000" dirty="0" err="1">
                <a:latin typeface="Garamond" panose="02020404030301010803" pitchFamily="18" charset="0"/>
              </a:rPr>
              <a:t>Grotenhuis</a:t>
            </a:r>
            <a:r>
              <a:rPr lang="sk-SK" sz="1000" dirty="0">
                <a:latin typeface="Garamond" panose="02020404030301010803" pitchFamily="18" charset="0"/>
              </a:rPr>
              <a:t>, M., &amp; </a:t>
            </a:r>
            <a:r>
              <a:rPr lang="sk-SK" sz="1000" dirty="0" err="1">
                <a:latin typeface="Garamond" panose="02020404030301010803" pitchFamily="18" charset="0"/>
              </a:rPr>
              <a:t>Pelzer</a:t>
            </a:r>
            <a:r>
              <a:rPr lang="sk-SK" sz="1000" dirty="0">
                <a:latin typeface="Garamond" panose="02020404030301010803" pitchFamily="18" charset="0"/>
              </a:rPr>
              <a:t>, B. (2012).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conditions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voter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Dutch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national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parliament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dirty="0">
                <a:latin typeface="Garamond" panose="02020404030301010803" pitchFamily="18" charset="0"/>
              </a:rPr>
              <a:t>, 1971–2010. International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biometeorology</a:t>
            </a:r>
            <a:r>
              <a:rPr lang="sk-SK" sz="1000" dirty="0">
                <a:latin typeface="Garamond" panose="02020404030301010803" pitchFamily="18" charset="0"/>
              </a:rPr>
              <a:t>, 56, 783-786.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Eisinga</a:t>
            </a:r>
            <a:r>
              <a:rPr lang="sk-SK" sz="1000" dirty="0">
                <a:latin typeface="Garamond" panose="02020404030301010803" pitchFamily="18" charset="0"/>
              </a:rPr>
              <a:t>, R., Te </a:t>
            </a:r>
            <a:r>
              <a:rPr lang="sk-SK" sz="1000" dirty="0" err="1">
                <a:latin typeface="Garamond" panose="02020404030301010803" pitchFamily="18" charset="0"/>
              </a:rPr>
              <a:t>Grotenhuis</a:t>
            </a:r>
            <a:r>
              <a:rPr lang="sk-SK" sz="1000" dirty="0">
                <a:latin typeface="Garamond" panose="02020404030301010803" pitchFamily="18" charset="0"/>
              </a:rPr>
              <a:t>, M., &amp; </a:t>
            </a:r>
            <a:r>
              <a:rPr lang="sk-SK" sz="1000" dirty="0" err="1">
                <a:latin typeface="Garamond" panose="02020404030301010803" pitchFamily="18" charset="0"/>
              </a:rPr>
              <a:t>Pelzer</a:t>
            </a:r>
            <a:r>
              <a:rPr lang="sk-SK" sz="1000" dirty="0">
                <a:latin typeface="Garamond" panose="02020404030301010803" pitchFamily="18" charset="0"/>
              </a:rPr>
              <a:t>, B. (2012).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conditions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party </a:t>
            </a:r>
            <a:r>
              <a:rPr lang="sk-SK" sz="1000" dirty="0" err="1">
                <a:latin typeface="Garamond" panose="02020404030301010803" pitchFamily="18" charset="0"/>
              </a:rPr>
              <a:t>vote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share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Dutch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national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parliament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dirty="0">
                <a:latin typeface="Garamond" panose="02020404030301010803" pitchFamily="18" charset="0"/>
              </a:rPr>
              <a:t>, 1971–2010. International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biometeorology</a:t>
            </a:r>
            <a:r>
              <a:rPr lang="sk-SK" sz="1000" dirty="0">
                <a:latin typeface="Garamond" panose="02020404030301010803" pitchFamily="18" charset="0"/>
              </a:rPr>
              <a:t>, 56, 1161-1165.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>
                <a:latin typeface="Garamond" panose="02020404030301010803" pitchFamily="18" charset="0"/>
              </a:rPr>
              <a:t>Garcia-</a:t>
            </a:r>
            <a:r>
              <a:rPr lang="sk-SK" sz="1000" dirty="0" err="1">
                <a:latin typeface="Garamond" panose="02020404030301010803" pitchFamily="18" charset="0"/>
              </a:rPr>
              <a:t>Rodriguez</a:t>
            </a:r>
            <a:r>
              <a:rPr lang="sk-SK" sz="1000" dirty="0">
                <a:latin typeface="Garamond" panose="02020404030301010803" pitchFamily="18" charset="0"/>
              </a:rPr>
              <a:t>, A., &amp; Redmond, P. (2020). </a:t>
            </a:r>
            <a:r>
              <a:rPr lang="sk-SK" sz="1000" dirty="0" err="1">
                <a:latin typeface="Garamond" panose="02020404030301010803" pitchFamily="18" charset="0"/>
              </a:rPr>
              <a:t>Rainfall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population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density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voter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64, 102128.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Gomez</a:t>
            </a:r>
            <a:r>
              <a:rPr lang="sk-SK" sz="1000" dirty="0">
                <a:latin typeface="Garamond" panose="02020404030301010803" pitchFamily="18" charset="0"/>
              </a:rPr>
              <a:t>, B. T., </a:t>
            </a:r>
            <a:r>
              <a:rPr lang="sk-SK" sz="1000" dirty="0" err="1">
                <a:latin typeface="Garamond" panose="02020404030301010803" pitchFamily="18" charset="0"/>
              </a:rPr>
              <a:t>Hansford</a:t>
            </a:r>
            <a:r>
              <a:rPr lang="sk-SK" sz="1000" dirty="0">
                <a:latin typeface="Garamond" panose="02020404030301010803" pitchFamily="18" charset="0"/>
              </a:rPr>
              <a:t>, T. G., &amp; </a:t>
            </a:r>
            <a:r>
              <a:rPr lang="sk-SK" sz="1000" dirty="0" err="1">
                <a:latin typeface="Garamond" panose="02020404030301010803" pitchFamily="18" charset="0"/>
              </a:rPr>
              <a:t>Krause</a:t>
            </a:r>
            <a:r>
              <a:rPr lang="sk-SK" sz="1000" dirty="0">
                <a:latin typeface="Garamond" panose="02020404030301010803" pitchFamily="18" charset="0"/>
              </a:rPr>
              <a:t>, G. A. (2007).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Republicans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should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pray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for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rain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, and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in US </a:t>
            </a:r>
            <a:r>
              <a:rPr lang="sk-SK" sz="1000" dirty="0" err="1">
                <a:latin typeface="Garamond" panose="02020404030301010803" pitchFamily="18" charset="0"/>
              </a:rPr>
              <a:t>presidential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Politics</a:t>
            </a:r>
            <a:r>
              <a:rPr lang="sk-SK" sz="1000" dirty="0">
                <a:latin typeface="Garamond" panose="02020404030301010803" pitchFamily="18" charset="0"/>
              </a:rPr>
              <a:t>, 69(3), 649-663.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Harley</a:t>
            </a:r>
            <a:r>
              <a:rPr lang="sk-SK" sz="1000" dirty="0">
                <a:latin typeface="Garamond" panose="02020404030301010803" pitchFamily="18" charset="0"/>
              </a:rPr>
              <a:t>, T. (2018).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psychology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Routledge</a:t>
            </a:r>
            <a:r>
              <a:rPr lang="sk-SK" sz="1000" dirty="0">
                <a:latin typeface="Garamond" panose="02020404030301010803" pitchFamily="18" charset="0"/>
              </a:rPr>
              <a:t>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Kang</a:t>
            </a:r>
            <a:r>
              <a:rPr lang="sk-SK" sz="1000" dirty="0">
                <a:latin typeface="Garamond" panose="02020404030301010803" pitchFamily="18" charset="0"/>
              </a:rPr>
              <a:t>, W. C. (2019). </a:t>
            </a:r>
            <a:r>
              <a:rPr lang="sk-SK" sz="1000" dirty="0" err="1">
                <a:latin typeface="Garamond" panose="02020404030301010803" pitchFamily="18" charset="0"/>
              </a:rPr>
              <a:t>Liberals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should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pray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for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rain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opportunity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costs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outcomes</a:t>
            </a:r>
            <a:r>
              <a:rPr lang="sk-SK" sz="1000" dirty="0">
                <a:latin typeface="Garamond" panose="02020404030301010803" pitchFamily="18" charset="0"/>
              </a:rPr>
              <a:t> in South </a:t>
            </a:r>
            <a:r>
              <a:rPr lang="sk-SK" sz="1000" dirty="0" err="1">
                <a:latin typeface="Garamond" panose="02020404030301010803" pitchFamily="18" charset="0"/>
              </a:rPr>
              <a:t>Korea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Science</a:t>
            </a:r>
            <a:r>
              <a:rPr lang="sk-SK" sz="1000" dirty="0">
                <a:latin typeface="Garamond" panose="02020404030301010803" pitchFamily="18" charset="0"/>
              </a:rPr>
              <a:t>, 71(1), 61-78.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Kincart</a:t>
            </a:r>
            <a:r>
              <a:rPr lang="sk-SK" sz="1000" dirty="0">
                <a:latin typeface="Garamond" panose="02020404030301010803" pitchFamily="18" charset="0"/>
              </a:rPr>
              <a:t>, S. (2023). </a:t>
            </a:r>
            <a:r>
              <a:rPr lang="sk-SK" sz="1000" dirty="0" err="1">
                <a:latin typeface="Garamond" panose="02020404030301010803" pitchFamily="18" charset="0"/>
              </a:rPr>
              <a:t>Addressing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Gap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Between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Disabled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Non-Disabled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Voters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Hinckley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Politics</a:t>
            </a:r>
            <a:r>
              <a:rPr lang="sk-SK" sz="1000" dirty="0">
                <a:latin typeface="Garamond" panose="02020404030301010803" pitchFamily="18" charset="0"/>
              </a:rPr>
              <a:t>, 24.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Ksiazkiewicz</a:t>
            </a:r>
            <a:r>
              <a:rPr lang="sk-SK" sz="1000" dirty="0">
                <a:latin typeface="Garamond" panose="02020404030301010803" pitchFamily="18" charset="0"/>
              </a:rPr>
              <a:t>, A., &amp; </a:t>
            </a:r>
            <a:r>
              <a:rPr lang="sk-SK" sz="1000" dirty="0" err="1">
                <a:latin typeface="Garamond" panose="02020404030301010803" pitchFamily="18" charset="0"/>
              </a:rPr>
              <a:t>Erol</a:t>
            </a:r>
            <a:r>
              <a:rPr lang="sk-SK" sz="1000" dirty="0">
                <a:latin typeface="Garamond" panose="02020404030301010803" pitchFamily="18" charset="0"/>
              </a:rPr>
              <a:t>, F. (2022). </a:t>
            </a:r>
            <a:r>
              <a:rPr lang="sk-SK" sz="1000" dirty="0" err="1">
                <a:latin typeface="Garamond" panose="02020404030301010803" pitchFamily="18" charset="0"/>
              </a:rPr>
              <a:t>Too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tired</a:t>
            </a:r>
            <a:r>
              <a:rPr lang="sk-SK" sz="1000" dirty="0">
                <a:latin typeface="Garamond" panose="02020404030301010803" pitchFamily="18" charset="0"/>
              </a:rPr>
              <a:t> to </a:t>
            </a:r>
            <a:r>
              <a:rPr lang="sk-SK" sz="1000" dirty="0" err="1">
                <a:latin typeface="Garamond" panose="02020404030301010803" pitchFamily="18" charset="0"/>
              </a:rPr>
              <a:t>vote</a:t>
            </a:r>
            <a:r>
              <a:rPr lang="sk-SK" sz="1000" dirty="0">
                <a:latin typeface="Garamond" panose="02020404030301010803" pitchFamily="18" charset="0"/>
              </a:rPr>
              <a:t>: A </a:t>
            </a:r>
            <a:r>
              <a:rPr lang="sk-SK" sz="1000" dirty="0" err="1">
                <a:latin typeface="Garamond" panose="02020404030301010803" pitchFamily="18" charset="0"/>
              </a:rPr>
              <a:t>multi-national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comparison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election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with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sleep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preferences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behaviors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78, 102491.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Langenkamp</a:t>
            </a:r>
            <a:r>
              <a:rPr lang="sk-SK" sz="1000" dirty="0">
                <a:latin typeface="Garamond" panose="02020404030301010803" pitchFamily="18" charset="0"/>
              </a:rPr>
              <a:t>, A. (2021). </a:t>
            </a:r>
            <a:r>
              <a:rPr lang="sk-SK" sz="1000" dirty="0" err="1">
                <a:latin typeface="Garamond" panose="02020404030301010803" pitchFamily="18" charset="0"/>
              </a:rPr>
              <a:t>Lonely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hearts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empty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booths</a:t>
            </a:r>
            <a:r>
              <a:rPr lang="sk-SK" sz="1000" dirty="0">
                <a:latin typeface="Garamond" panose="02020404030301010803" pitchFamily="18" charset="0"/>
              </a:rPr>
              <a:t>?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relationship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between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loneliness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reported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behavior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as </a:t>
            </a:r>
            <a:r>
              <a:rPr lang="sk-SK" sz="1000" dirty="0" err="1">
                <a:latin typeface="Garamond" panose="02020404030301010803" pitchFamily="18" charset="0"/>
              </a:rPr>
              <a:t>civic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duty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Social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science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quarterly</a:t>
            </a:r>
            <a:r>
              <a:rPr lang="sk-SK" sz="1000" dirty="0">
                <a:latin typeface="Garamond" panose="02020404030301010803" pitchFamily="18" charset="0"/>
              </a:rPr>
              <a:t>, 102(4), 1239-1254.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Ojeda</a:t>
            </a:r>
            <a:r>
              <a:rPr lang="sk-SK" sz="1000" dirty="0">
                <a:latin typeface="Garamond" panose="02020404030301010803" pitchFamily="18" charset="0"/>
              </a:rPr>
              <a:t>, C. (2015). </a:t>
            </a:r>
            <a:r>
              <a:rPr lang="sk-SK" sz="1000" dirty="0" err="1">
                <a:latin typeface="Garamond" panose="02020404030301010803" pitchFamily="18" charset="0"/>
              </a:rPr>
              <a:t>Depression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participation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Social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Science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Quarterly</a:t>
            </a:r>
            <a:r>
              <a:rPr lang="sk-SK" sz="1000" dirty="0">
                <a:latin typeface="Garamond" panose="02020404030301010803" pitchFamily="18" charset="0"/>
              </a:rPr>
              <a:t>, 96(5), 1226-1243.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Petitpas</a:t>
            </a:r>
            <a:r>
              <a:rPr lang="sk-SK" sz="1000" dirty="0">
                <a:latin typeface="Garamond" panose="02020404030301010803" pitchFamily="18" charset="0"/>
              </a:rPr>
              <a:t>, A., </a:t>
            </a:r>
            <a:r>
              <a:rPr lang="sk-SK" sz="1000" dirty="0" err="1">
                <a:latin typeface="Garamond" panose="02020404030301010803" pitchFamily="18" charset="0"/>
              </a:rPr>
              <a:t>Jaquet</a:t>
            </a:r>
            <a:r>
              <a:rPr lang="sk-SK" sz="1000" dirty="0">
                <a:latin typeface="Garamond" panose="02020404030301010803" pitchFamily="18" charset="0"/>
              </a:rPr>
              <a:t>, J. M., &amp; </a:t>
            </a:r>
            <a:r>
              <a:rPr lang="sk-SK" sz="1000" dirty="0" err="1">
                <a:latin typeface="Garamond" panose="02020404030301010803" pitchFamily="18" charset="0"/>
              </a:rPr>
              <a:t>Sciarini</a:t>
            </a:r>
            <a:r>
              <a:rPr lang="sk-SK" sz="1000" dirty="0">
                <a:latin typeface="Garamond" panose="02020404030301010803" pitchFamily="18" charset="0"/>
              </a:rPr>
              <a:t>, P. (2021). </a:t>
            </a:r>
            <a:r>
              <a:rPr lang="sk-SK" sz="1000" dirty="0" err="1">
                <a:latin typeface="Garamond" panose="02020404030301010803" pitchFamily="18" charset="0"/>
              </a:rPr>
              <a:t>Does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E-Voting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matter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for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, and to </a:t>
            </a:r>
            <a:r>
              <a:rPr lang="sk-SK" sz="1000" dirty="0" err="1">
                <a:latin typeface="Garamond" panose="02020404030301010803" pitchFamily="18" charset="0"/>
              </a:rPr>
              <a:t>whom</a:t>
            </a:r>
            <a:r>
              <a:rPr lang="sk-SK" sz="1000" dirty="0">
                <a:latin typeface="Garamond" panose="02020404030301010803" pitchFamily="18" charset="0"/>
              </a:rPr>
              <a:t>?.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71, 102245.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Pettigrew</a:t>
            </a:r>
            <a:r>
              <a:rPr lang="sk-SK" sz="1000" dirty="0">
                <a:latin typeface="Garamond" panose="02020404030301010803" pitchFamily="18" charset="0"/>
              </a:rPr>
              <a:t>, S. (2021).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downstream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consequences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long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waits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How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lines</a:t>
            </a:r>
            <a:r>
              <a:rPr lang="sk-SK" sz="1000" dirty="0">
                <a:latin typeface="Garamond" panose="02020404030301010803" pitchFamily="18" charset="0"/>
              </a:rPr>
              <a:t> at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precinct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depress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future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71, 102188.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Reire</a:t>
            </a:r>
            <a:r>
              <a:rPr lang="sk-SK" sz="1000" dirty="0">
                <a:latin typeface="Garamond" panose="02020404030301010803" pitchFamily="18" charset="0"/>
              </a:rPr>
              <a:t>, G. (2021). </a:t>
            </a:r>
            <a:r>
              <a:rPr lang="sk-SK" sz="1000" dirty="0" err="1">
                <a:latin typeface="Garamond" panose="02020404030301010803" pitchFamily="18" charset="0"/>
              </a:rPr>
              <a:t>Opening</a:t>
            </a:r>
            <a:r>
              <a:rPr lang="sk-SK" sz="1000" dirty="0">
                <a:latin typeface="Garamond" panose="02020404030301010803" pitchFamily="18" charset="0"/>
              </a:rPr>
              <a:t> of new </a:t>
            </a:r>
            <a:r>
              <a:rPr lang="sk-SK" sz="1000" dirty="0" err="1">
                <a:latin typeface="Garamond" panose="02020404030301010803" pitchFamily="18" charset="0"/>
              </a:rPr>
              <a:t>election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polling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stations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effect</a:t>
            </a:r>
            <a:r>
              <a:rPr lang="sk-SK" sz="1000" dirty="0">
                <a:latin typeface="Garamond" panose="02020404030301010803" pitchFamily="18" charset="0"/>
              </a:rPr>
              <a:t> on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diaspora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patterns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Economic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Science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for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Rural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Development</a:t>
            </a:r>
            <a:r>
              <a:rPr lang="sk-SK" sz="1000" dirty="0">
                <a:latin typeface="Garamond" panose="02020404030301010803" pitchFamily="18" charset="0"/>
              </a:rPr>
              <a:t> (</a:t>
            </a:r>
            <a:r>
              <a:rPr lang="sk-SK" sz="1000" dirty="0" err="1">
                <a:latin typeface="Garamond" panose="02020404030301010803" pitchFamily="18" charset="0"/>
              </a:rPr>
              <a:t>Latvia</a:t>
            </a:r>
            <a:r>
              <a:rPr lang="sk-SK" sz="1000" dirty="0">
                <a:latin typeface="Garamond" panose="02020404030301010803" pitchFamily="18" charset="0"/>
              </a:rPr>
              <a:t>), (55).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Riker</a:t>
            </a:r>
            <a:r>
              <a:rPr lang="sk-SK" sz="1000" dirty="0">
                <a:latin typeface="Garamond" panose="02020404030301010803" pitchFamily="18" charset="0"/>
              </a:rPr>
              <a:t>, W. H., &amp; </a:t>
            </a:r>
            <a:r>
              <a:rPr lang="sk-SK" sz="1000" dirty="0" err="1">
                <a:latin typeface="Garamond" panose="02020404030301010803" pitchFamily="18" charset="0"/>
              </a:rPr>
              <a:t>Ordeshook</a:t>
            </a:r>
            <a:r>
              <a:rPr lang="sk-SK" sz="1000" dirty="0">
                <a:latin typeface="Garamond" panose="02020404030301010803" pitchFamily="18" charset="0"/>
              </a:rPr>
              <a:t>, P. C. (1968). A </a:t>
            </a:r>
            <a:r>
              <a:rPr lang="sk-SK" sz="1000" dirty="0" err="1">
                <a:latin typeface="Garamond" panose="02020404030301010803" pitchFamily="18" charset="0"/>
              </a:rPr>
              <a:t>Theory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Calculus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. American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science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review</a:t>
            </a:r>
            <a:r>
              <a:rPr lang="sk-SK" sz="1000" dirty="0">
                <a:latin typeface="Garamond" panose="02020404030301010803" pitchFamily="18" charset="0"/>
              </a:rPr>
              <a:t>, 62(1), 25-42.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Stockemer</a:t>
            </a:r>
            <a:r>
              <a:rPr lang="sk-SK" sz="1000" dirty="0">
                <a:latin typeface="Garamond" panose="02020404030301010803" pitchFamily="18" charset="0"/>
              </a:rPr>
              <a:t>, D., &amp; </a:t>
            </a:r>
            <a:r>
              <a:rPr lang="sk-SK" sz="1000" dirty="0" err="1">
                <a:latin typeface="Garamond" panose="02020404030301010803" pitchFamily="18" charset="0"/>
              </a:rPr>
              <a:t>Rapp</a:t>
            </a:r>
            <a:r>
              <a:rPr lang="sk-SK" sz="1000" dirty="0">
                <a:latin typeface="Garamond" panose="02020404030301010803" pitchFamily="18" charset="0"/>
              </a:rPr>
              <a:t>, C. (2019).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influence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various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measures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health</a:t>
            </a:r>
            <a:r>
              <a:rPr lang="sk-SK" sz="1000" dirty="0">
                <a:latin typeface="Garamond" panose="02020404030301010803" pitchFamily="18" charset="0"/>
              </a:rPr>
              <a:t> on </a:t>
            </a:r>
            <a:r>
              <a:rPr lang="sk-SK" sz="1000" dirty="0" err="1">
                <a:latin typeface="Garamond" panose="02020404030301010803" pitchFamily="18" charset="0"/>
              </a:rPr>
              <a:t>different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types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participation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Politics</a:t>
            </a:r>
            <a:r>
              <a:rPr lang="sk-SK" sz="1000" dirty="0">
                <a:latin typeface="Garamond" panose="02020404030301010803" pitchFamily="18" charset="0"/>
              </a:rPr>
              <a:t>, 39(4), 480-513.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Stockemer</a:t>
            </a:r>
            <a:r>
              <a:rPr lang="sk-SK" sz="1000" dirty="0">
                <a:latin typeface="Garamond" panose="02020404030301010803" pitchFamily="18" charset="0"/>
              </a:rPr>
              <a:t>, D., &amp; </a:t>
            </a:r>
            <a:r>
              <a:rPr lang="sk-SK" sz="1000" dirty="0" err="1">
                <a:latin typeface="Garamond" panose="02020404030301010803" pitchFamily="18" charset="0"/>
              </a:rPr>
              <a:t>Wigginton</a:t>
            </a:r>
            <a:r>
              <a:rPr lang="sk-SK" sz="1000" dirty="0">
                <a:latin typeface="Garamond" panose="02020404030301010803" pitchFamily="18" charset="0"/>
              </a:rPr>
              <a:t>, M. (2018). Fair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voters</a:t>
            </a:r>
            <a:r>
              <a:rPr lang="sk-SK" sz="1000" dirty="0">
                <a:latin typeface="Garamond" panose="02020404030301010803" pitchFamily="18" charset="0"/>
              </a:rPr>
              <a:t>: do </a:t>
            </a:r>
            <a:r>
              <a:rPr lang="sk-SK" sz="1000" dirty="0" err="1">
                <a:latin typeface="Garamond" panose="02020404030301010803" pitchFamily="18" charset="0"/>
              </a:rPr>
              <a:t>Canadians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stay</a:t>
            </a:r>
            <a:r>
              <a:rPr lang="sk-SK" sz="1000" dirty="0">
                <a:latin typeface="Garamond" panose="02020404030301010803" pitchFamily="18" charset="0"/>
              </a:rPr>
              <a:t> at </a:t>
            </a:r>
            <a:r>
              <a:rPr lang="sk-SK" sz="1000" dirty="0" err="1">
                <a:latin typeface="Garamond" panose="02020404030301010803" pitchFamily="18" charset="0"/>
              </a:rPr>
              <a:t>home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when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is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bad</a:t>
            </a:r>
            <a:r>
              <a:rPr lang="sk-SK" sz="1000" dirty="0">
                <a:latin typeface="Garamond" panose="02020404030301010803" pitchFamily="18" charset="0"/>
              </a:rPr>
              <a:t>?. International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biometeorology</a:t>
            </a:r>
            <a:r>
              <a:rPr lang="sk-SK" sz="1000" dirty="0">
                <a:latin typeface="Garamond" panose="02020404030301010803" pitchFamily="18" charset="0"/>
              </a:rPr>
              <a:t>, 62(6), 1027-1037.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Yin</a:t>
            </a:r>
            <a:r>
              <a:rPr lang="sk-SK" sz="1000" dirty="0">
                <a:latin typeface="Garamond" panose="02020404030301010803" pitchFamily="18" charset="0"/>
              </a:rPr>
              <a:t>, J., </a:t>
            </a:r>
            <a:r>
              <a:rPr lang="sk-SK" sz="1000" dirty="0" err="1">
                <a:latin typeface="Garamond" panose="02020404030301010803" pitchFamily="18" charset="0"/>
              </a:rPr>
              <a:t>Willi</a:t>
            </a:r>
            <a:r>
              <a:rPr lang="sk-SK" sz="1000" dirty="0">
                <a:latin typeface="Garamond" panose="02020404030301010803" pitchFamily="18" charset="0"/>
              </a:rPr>
              <a:t>, T., &amp; </a:t>
            </a:r>
            <a:r>
              <a:rPr lang="sk-SK" sz="1000" dirty="0" err="1">
                <a:latin typeface="Garamond" panose="02020404030301010803" pitchFamily="18" charset="0"/>
              </a:rPr>
              <a:t>Leemann</a:t>
            </a:r>
            <a:r>
              <a:rPr lang="sk-SK" sz="1000" dirty="0">
                <a:latin typeface="Garamond" panose="02020404030301010803" pitchFamily="18" charset="0"/>
              </a:rPr>
              <a:t>, L. (2021). </a:t>
            </a:r>
            <a:r>
              <a:rPr lang="sk-SK" sz="1000" dirty="0" err="1">
                <a:latin typeface="Garamond" panose="02020404030301010803" pitchFamily="18" charset="0"/>
              </a:rPr>
              <a:t>Prepaid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postage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using</a:t>
            </a:r>
            <a:r>
              <a:rPr lang="sk-SK" sz="1000" dirty="0">
                <a:latin typeface="Garamond" panose="02020404030301010803" pitchFamily="18" charset="0"/>
              </a:rPr>
              <a:t> pre-</a:t>
            </a:r>
            <a:r>
              <a:rPr lang="sk-SK" sz="1000" dirty="0" err="1">
                <a:latin typeface="Garamond" panose="02020404030301010803" pitchFamily="18" charset="0"/>
              </a:rPr>
              <a:t>stamped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envelopes</a:t>
            </a:r>
            <a:r>
              <a:rPr lang="sk-SK" sz="1000" dirty="0">
                <a:latin typeface="Garamond" panose="02020404030301010803" pitchFamily="18" charset="0"/>
              </a:rPr>
              <a:t> to </a:t>
            </a:r>
            <a:r>
              <a:rPr lang="sk-SK" sz="1000" dirty="0" err="1">
                <a:latin typeface="Garamond" panose="02020404030301010803" pitchFamily="18" charset="0"/>
              </a:rPr>
              <a:t>affect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costs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74, 102405.</a:t>
            </a:r>
          </a:p>
        </p:txBody>
      </p:sp>
    </p:spTree>
    <p:extLst>
      <p:ext uri="{BB962C8B-B14F-4D97-AF65-F5344CB8AC3E}">
        <p14:creationId xmlns:p14="http://schemas.microsoft.com/office/powerpoint/2010/main" val="970528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CD0FA05-C874-7A48-A497-184DBC944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4" name="Picture 2" descr="The difference between Correlation and Causalty.">
            <a:extLst>
              <a:ext uri="{FF2B5EF4-FFF2-40B4-BE49-F238E27FC236}">
                <a16:creationId xmlns:a16="http://schemas.microsoft.com/office/drawing/2014/main" id="{156F72FA-2970-7448-9A28-5D11C3A39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5" y="1360170"/>
            <a:ext cx="6012677" cy="413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defined">
            <a:extLst>
              <a:ext uri="{FF2B5EF4-FFF2-40B4-BE49-F238E27FC236}">
                <a16:creationId xmlns:a16="http://schemas.microsoft.com/office/drawing/2014/main" id="{DC92F951-0556-694A-8BC7-4969460A8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80" y="1482935"/>
            <a:ext cx="2567860" cy="401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22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78313-BD0B-0EFB-698D-E62E5BB2B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1602903-AD37-91A3-0484-C0470999BA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38E74D-2F4E-DE91-3BF9-A445601AD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Weather and politics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13E6C40-6620-05C7-B442-C9CA43F69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353015"/>
            <a:ext cx="8064900" cy="487498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Protests (demonstrations in Denmark, Tea Party movement in the USA)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Door-to-door campaigns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Abstention in the US Congress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Referenda (Switzerland, UK)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Participation in elections:</a:t>
            </a:r>
          </a:p>
          <a:p>
            <a:pPr marL="54000" indent="0">
              <a:buNone/>
            </a:pPr>
            <a:r>
              <a:rPr lang="en-GB" sz="2000" noProof="0" dirty="0">
                <a:latin typeface="Constantia" panose="02030602050306030303" pitchFamily="18" charset="0"/>
              </a:rPr>
              <a:t>-One of the "hot issues" of political research</a:t>
            </a:r>
          </a:p>
          <a:p>
            <a:pPr marL="54000" indent="0">
              <a:buNone/>
            </a:pPr>
            <a:r>
              <a:rPr lang="en-GB" sz="2000" noProof="0" dirty="0">
                <a:latin typeface="Constantia" panose="02030602050306030303" pitchFamily="18" charset="0"/>
              </a:rPr>
              <a:t>-High turnout as a sign of certain satisfaction with the democratic system</a:t>
            </a:r>
          </a:p>
          <a:p>
            <a:pPr marL="54000" indent="0">
              <a:buNone/>
            </a:pPr>
            <a:r>
              <a:rPr lang="en-GB" sz="2000" noProof="0" dirty="0">
                <a:latin typeface="Constantia" panose="02030602050306030303" pitchFamily="18" charset="0"/>
              </a:rPr>
              <a:t>-Different influences: micro-level, macro-level</a:t>
            </a:r>
          </a:p>
        </p:txBody>
      </p:sp>
    </p:spTree>
    <p:extLst>
      <p:ext uri="{BB962C8B-B14F-4D97-AF65-F5344CB8AC3E}">
        <p14:creationId xmlns:p14="http://schemas.microsoft.com/office/powerpoint/2010/main" val="1176559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FFFFA00C-530A-E540-B324-D01A8EF3F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0" y="249381"/>
            <a:ext cx="3990155" cy="2998519"/>
          </a:xfrm>
          <a:prstGeom prst="rect">
            <a:avLst/>
          </a:prstGeom>
        </p:spPr>
      </p:pic>
      <p:pic>
        <p:nvPicPr>
          <p:cNvPr id="10" name="Obrázok 9" descr="Obrázok, na ktorom je text, vizitka, obálka, dokument&#10;&#10;Automaticky generovaný popis">
            <a:extLst>
              <a:ext uri="{FF2B5EF4-FFF2-40B4-BE49-F238E27FC236}">
                <a16:creationId xmlns:a16="http://schemas.microsoft.com/office/drawing/2014/main" id="{E9D9DF6D-5D65-7A41-98A9-0122C59B3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55" y="340885"/>
            <a:ext cx="4571999" cy="2683379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DC84565-D274-1743-9035-6688CD77D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44" y="3258557"/>
            <a:ext cx="3946256" cy="3429000"/>
          </a:xfrm>
          <a:prstGeom prst="rect">
            <a:avLst/>
          </a:prstGeom>
        </p:spPr>
      </p:pic>
      <p:pic>
        <p:nvPicPr>
          <p:cNvPr id="4" name="Obrázok 3" descr="Obrázok, na ktorom je text, osoba, lyžovanie, snímka obrazovky&#10;&#10;Automaticky generovaný popis">
            <a:extLst>
              <a:ext uri="{FF2B5EF4-FFF2-40B4-BE49-F238E27FC236}">
                <a16:creationId xmlns:a16="http://schemas.microsoft.com/office/drawing/2014/main" id="{5CD39350-4573-24F2-56E8-5ACB9B361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" y="3429000"/>
            <a:ext cx="5820562" cy="308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7" name="Obrázok 6" descr="Obrázok, na ktorom je ošatenie, obuv, text, osoba&#10;&#10;Automaticky generovaný popis">
            <a:extLst>
              <a:ext uri="{FF2B5EF4-FFF2-40B4-BE49-F238E27FC236}">
                <a16:creationId xmlns:a16="http://schemas.microsoft.com/office/drawing/2014/main" id="{346AC850-C410-910C-576A-CFADBFFB2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81" y="247135"/>
            <a:ext cx="6592453" cy="623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87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1A4E2-E66F-F0EF-6B9C-01A5CD5E9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352673B-B0CE-1D53-9B99-EC0EF5E120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A5F610C-567F-6C84-73D4-5776CD23C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Rational choice theory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F888F042-8475-4D7F-DD98-0ECCC0EE5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658679"/>
            <a:ext cx="8064900" cy="4569321"/>
          </a:xfrm>
        </p:spPr>
        <p:txBody>
          <a:bodyPr/>
          <a:lstStyle/>
          <a:p>
            <a:pPr marL="54000" indent="0">
              <a:buNone/>
            </a:pPr>
            <a:r>
              <a:rPr lang="en-GB" sz="2000" noProof="0" dirty="0">
                <a:latin typeface="Constantia" panose="02030602050306030303" pitchFamily="18" charset="0"/>
              </a:rPr>
              <a:t>Downs (1957), Riker and </a:t>
            </a:r>
            <a:r>
              <a:rPr lang="en-GB" sz="2000" noProof="0" dirty="0" err="1">
                <a:latin typeface="Constantia" panose="02030602050306030303" pitchFamily="18" charset="0"/>
              </a:rPr>
              <a:t>Ordeshook</a:t>
            </a:r>
            <a:r>
              <a:rPr lang="en-GB" sz="2000" noProof="0" dirty="0">
                <a:latin typeface="Constantia" panose="02030602050306030303" pitchFamily="18" charset="0"/>
              </a:rPr>
              <a:t> (1968)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Individual action as a means to a goal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The citizen calculates the benefits and costs associated with the choice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en-GB" sz="3000" b="1" noProof="0" dirty="0">
                <a:latin typeface="Constantia" panose="02030602050306030303" pitchFamily="18" charset="0"/>
              </a:rPr>
              <a:t>R = PB - C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A voter should vote when PB &gt; C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noProof="0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noProof="0" dirty="0">
                <a:latin typeface="Constantia" panose="02030602050306030303" pitchFamily="18" charset="0"/>
              </a:rPr>
              <a:t>Modified version: R = PB - C + D</a:t>
            </a:r>
          </a:p>
        </p:txBody>
      </p:sp>
    </p:spTree>
    <p:extLst>
      <p:ext uri="{BB962C8B-B14F-4D97-AF65-F5344CB8AC3E}">
        <p14:creationId xmlns:p14="http://schemas.microsoft.com/office/powerpoint/2010/main" val="2057539863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ss-prezentace-4-3-cz.potx" id="{D7A7A407-EA95-402E-A2E1-F4E83BB896B4}" vid="{701BB1D0-3800-4DAE-B2C6-FE22C8BECD5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8327</TotalTime>
  <Words>2308</Words>
  <Application>Microsoft Macintosh PowerPoint</Application>
  <PresentationFormat>Prezentácia na obrazovke (4:3)</PresentationFormat>
  <Paragraphs>319</Paragraphs>
  <Slides>49</Slides>
  <Notes>35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49</vt:i4>
      </vt:variant>
    </vt:vector>
  </HeadingPairs>
  <TitlesOfParts>
    <vt:vector size="56" baseType="lpstr">
      <vt:lpstr>Arial</vt:lpstr>
      <vt:lpstr>Constantia</vt:lpstr>
      <vt:lpstr>Garamond</vt:lpstr>
      <vt:lpstr>Helvetica</vt:lpstr>
      <vt:lpstr>Tahoma</vt:lpstr>
      <vt:lpstr>Wingdings</vt:lpstr>
      <vt:lpstr>Prezentace_MU_CZ</vt:lpstr>
      <vt:lpstr>Prezentácia programu PowerPoint</vt:lpstr>
      <vt:lpstr>Weather and elections</vt:lpstr>
      <vt:lpstr>Prezentácia programu PowerPoint</vt:lpstr>
      <vt:lpstr>Weather and people</vt:lpstr>
      <vt:lpstr>Prezentácia programu PowerPoint</vt:lpstr>
      <vt:lpstr>Weather and politics</vt:lpstr>
      <vt:lpstr>Prezentácia programu PowerPoint</vt:lpstr>
      <vt:lpstr>Prezentácia programu PowerPoint</vt:lpstr>
      <vt:lpstr>Rational choice theory</vt:lpstr>
      <vt:lpstr>Rational choice theory</vt:lpstr>
      <vt:lpstr>Rational choice theory</vt:lpstr>
      <vt:lpstr>Damsbo-Svendsen and Hansen (2023)</vt:lpstr>
      <vt:lpstr>Damsbo-Svendsen and Hansen (2023)</vt:lpstr>
      <vt:lpstr>Abian Garcia-Rodriguez and Paul Redmond (2020)</vt:lpstr>
      <vt:lpstr>Arnold and Freier (2016)</vt:lpstr>
      <vt:lpstr>Rational choice theory</vt:lpstr>
      <vt:lpstr>Stockemer and Wigginton (2018): Canada</vt:lpstr>
      <vt:lpstr>Rational choice theory</vt:lpstr>
      <vt:lpstr>Prezentácia programu PowerPoint</vt:lpstr>
      <vt:lpstr>Is it a problem?</vt:lpstr>
      <vt:lpstr>Who should ”pray” for rain?</vt:lpstr>
      <vt:lpstr>Who should ”pray” for rain?</vt:lpstr>
      <vt:lpstr>How to measure?</vt:lpstr>
      <vt:lpstr>Prezentácia programu PowerPoint</vt:lpstr>
      <vt:lpstr>Prezentácia programu PowerPoint</vt:lpstr>
      <vt:lpstr>Non-linear results for all elections</vt:lpstr>
      <vt:lpstr>Solution?</vt:lpstr>
      <vt:lpstr>Abstainers (note from previous lecture)</vt:lpstr>
      <vt:lpstr>Relevance of abstention</vt:lpstr>
      <vt:lpstr>Short-term reasons vs. global decline</vt:lpstr>
      <vt:lpstr>How do we increase turnout? New research on electoral participation  </vt:lpstr>
      <vt:lpstr>1) personal state effects</vt:lpstr>
      <vt:lpstr>Prezentácia programu PowerPoint</vt:lpstr>
      <vt:lpstr>Personal state</vt:lpstr>
      <vt:lpstr>Personal state</vt:lpstr>
      <vt:lpstr>Personal state</vt:lpstr>
      <vt:lpstr>Personal state</vt:lpstr>
      <vt:lpstr>2) facilitation procedures</vt:lpstr>
      <vt:lpstr>Activity: Barriers to Voting  </vt:lpstr>
      <vt:lpstr>Research: how to increase turnout</vt:lpstr>
      <vt:lpstr>Prepaid postage</vt:lpstr>
      <vt:lpstr>E-voting?</vt:lpstr>
      <vt:lpstr>Concurrent elections?</vt:lpstr>
      <vt:lpstr>Incentives to ”persuade” abstainers?</vt:lpstr>
      <vt:lpstr>Holidays?</vt:lpstr>
      <vt:lpstr>How do we increase turnout? 1) decreasing costs for voting – monetary (postage), polling-stations related, registration, shorter ballot list 2) increasing availability of voting – all-mail-voting, e-voting, concurrent elections, multiple day voting and no holiday voting (probably)   </vt:lpstr>
      <vt:lpstr>Conclusion</vt:lpstr>
      <vt:lpstr>Next…</vt:lpstr>
      <vt:lpstr>Literatute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Počasie a voľby</dc:title>
  <dc:creator>Jakub Jusko</dc:creator>
  <cp:lastModifiedBy>Jakub Jusko</cp:lastModifiedBy>
  <cp:revision>102</cp:revision>
  <dcterms:created xsi:type="dcterms:W3CDTF">2021-01-04T15:05:13Z</dcterms:created>
  <dcterms:modified xsi:type="dcterms:W3CDTF">2024-11-01T09:53:34Z</dcterms:modified>
</cp:coreProperties>
</file>