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2" r:id="rId3"/>
    <p:sldId id="362" r:id="rId4"/>
    <p:sldId id="433" r:id="rId5"/>
    <p:sldId id="409" r:id="rId6"/>
    <p:sldId id="413" r:id="rId7"/>
    <p:sldId id="407" r:id="rId8"/>
    <p:sldId id="419" r:id="rId9"/>
    <p:sldId id="411" r:id="rId10"/>
    <p:sldId id="370" r:id="rId11"/>
    <p:sldId id="416" r:id="rId12"/>
    <p:sldId id="415" r:id="rId13"/>
    <p:sldId id="428" r:id="rId14"/>
    <p:sldId id="436" r:id="rId15"/>
    <p:sldId id="412" r:id="rId16"/>
    <p:sldId id="420" r:id="rId17"/>
    <p:sldId id="429" r:id="rId18"/>
    <p:sldId id="423" r:id="rId19"/>
    <p:sldId id="425" r:id="rId20"/>
    <p:sldId id="424" r:id="rId21"/>
    <p:sldId id="421" r:id="rId22"/>
    <p:sldId id="427" r:id="rId23"/>
    <p:sldId id="426" r:id="rId24"/>
    <p:sldId id="430" r:id="rId25"/>
    <p:sldId id="431" r:id="rId26"/>
    <p:sldId id="434" r:id="rId27"/>
    <p:sldId id="418" r:id="rId28"/>
    <p:sldId id="437" r:id="rId29"/>
    <p:sldId id="432" r:id="rId30"/>
    <p:sldId id="410" r:id="rId31"/>
    <p:sldId id="435" r:id="rId32"/>
    <p:sldId id="408" r:id="rId33"/>
    <p:sldId id="27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9" autoAdjust="0"/>
    <p:restoredTop sz="82857" autoAdjust="0"/>
  </p:normalViewPr>
  <p:slideViewPr>
    <p:cSldViewPr snapToGrid="0">
      <p:cViewPr varScale="1">
        <p:scale>
          <a:sx n="88" d="100"/>
          <a:sy n="88" d="100"/>
        </p:scale>
        <p:origin x="3336" y="5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388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6585-A2C6-4E58-5E12-6B94A593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89EE599-03E2-EA7F-D060-D56CB738D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85A352E-5FAD-05C7-291F-2BE841606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36DE2D-5CF1-1E94-8CC6-A935DA314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11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59F0B-FEC6-5F8B-E76D-BCC219B3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635C0DF-BD26-65C8-9A5A-78D4EF640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81E6A3B-C755-40B6-F682-0C20E6D52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B6FED16-D734-CD29-9FD6-7EEBD066F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415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48357-3D74-1A72-82DC-D08FE758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99DB4A8-FE4F-E257-5AE0-7AD03FF98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407DEF9-E6E5-1924-793D-2C27413A3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BC58F47-FD5B-29E9-48B8-1072857D6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201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8C9A-69B7-90AD-7FEB-14D4B1E5A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6933A14-99AE-BAA0-06CA-23C4C7075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9EE51E8-EB8C-6A21-B29A-970F02BDF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EFACB66-5B8B-39D6-726D-354FFB05E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467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BFB5-EFC8-6730-531D-B4E473E0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C02B355-2F27-8635-9729-9360CA30D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220A57E-20DD-51A1-73F6-FACF768F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4C9838-0672-A7D5-A62E-BAB1F855A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94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F516-9713-2C53-0A27-E7ABB578E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C4A804A-EA08-E96F-5025-04522EF79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248671D-DD2F-33E6-5FB0-2A9CC3FD4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FA93174-DC8E-188A-2216-E39AAEA25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0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A45B6-8A3A-0FC3-6F5A-513FE502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36127A3-16C9-D5E7-6BBD-AAABF613B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1D151E7-B9F2-7915-451A-87A390F95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D5240DE-F851-98BF-88F9-A33BECFFA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727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DC33-CD5B-E95C-CDCE-D4582E27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B21F5DF-119A-427F-7A8E-08EDBB763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FE113A9-E485-AEAE-7F95-7D584C916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endParaRPr lang="en-GB" sz="5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3D3E5D2-774A-7CA8-238E-026B2AD6C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1010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206E-1833-E440-78F0-E493C691D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95B8777-803C-3D2D-65F6-7C3134AAB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5C326EB-2821-41B2-FC25-13AAF565C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1EDF0C-D389-CB7A-007D-40F3BDE2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91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4EBB-2A72-50A3-F962-E6BCEC2B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B38A1A7-3089-BED7-6685-161151EA0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ABF96AB-6D36-F879-F1F0-369448D60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D4E7BF5-4989-25E6-017A-341F3B237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214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D49A-0C74-1B32-E9A4-2833BB133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C9F7D68-68BF-BD8C-3EF2-3E1102A19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9C58FA7-4669-3730-6A04-34EFCA58E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DDC2280-355A-553F-65CA-B23D7D5D1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0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E6587-28CA-2D8A-4CFD-24FF9893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2857F4D-DF72-2A8B-F0FE-72D23708D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FD5F23B-3519-EB6B-064F-8A20CACE1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F12F2FE-6133-4A8E-6631-D24400CA3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374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20CA-DB9E-91B0-DD9B-35709240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3BF2DB8-C9FF-F4FB-2789-C798AD51A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104EAD2-144A-DF49-2938-EC818617E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19A1928-3CA3-D0E1-82A6-A3BA5898E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63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C379-40D0-2E84-1F38-BA058491B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09F75CD-B6D7-BD57-2725-5527E4513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2C77138-D396-5BE0-0286-AB07A5CFB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BF13623-017F-466C-9A93-A3BC05A7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4551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41DCE-65C7-8703-8C5B-9F56A672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F8EECB2-B5E8-70A0-008D-7795609E9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6D87D90-3F21-B7E9-7307-A1E915C19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3354FDF-6BEC-DAD4-8ECA-6A2F3C402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0343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A7A06-22F8-7BC7-E49F-B5742777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9C9C0CF-7517-4391-6F8F-FD3BFBC3C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3B10163-30BC-3B6F-0710-1A0E8E8F5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44986AA-F99D-F0A1-7342-EBE1D322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8135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E2BC7-4D68-5F2E-B984-4B3FBB823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B38D1A4-0CD8-35FD-E1B4-F534BB2DC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417480F-3C3B-2795-DEAA-444D76D6B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2346B90-96D9-34AF-633B-2395C7C04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1757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B8365-2633-9FDA-16B9-197D559B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E8E47C2-0687-6A6B-CC14-FE0B79812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15EB033-4EA3-8B09-52BD-3DA0BE5C7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070A1CE-C7A8-1063-7BB2-B2953C0B6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1258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78B2D-4202-7FB9-672B-5C57C55B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5FBCEE9-9C5A-1317-0DFC-65BDAB85E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D37FD72-B348-ED3B-210B-2D6C887FF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F1CF3BE-9345-08FA-CB67-308A64CDA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229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F918-9E83-F9FF-1629-0916673C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E28F54D-A5E4-6592-8C00-6A7C136BE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E7803C8-CFB9-C46D-8221-827CB8209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7B592AA-4E35-565F-4562-3F051FED3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7889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3F7A-8C14-947D-AEC8-8BF433CB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1562188-E0CB-4960-8F7D-5A5512F1E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B908F8A-E25E-D359-0F65-77FEA8728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24E8A48-889B-26DA-23CE-3B7C560A5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612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606D-3D95-AD11-D03B-9FE61AE8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401A116-8CC4-F611-60B1-756513627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6508E7D-D7A3-F3A8-DF85-CEA5D8B71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0A83E9D-1F3A-04B8-258D-3F3360DBC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069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612EB-D6E0-B8C8-C584-6EE0A3A1E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B20E6A6-DA75-D76A-B8B4-0A76EAD9A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1647868-0552-E275-4BD7-C7C14C489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B8C7F39-B4E8-12A2-9D29-EC1D0541D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871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51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4240D-FB22-EA2E-5252-11F1E4688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DC42252-2FF2-E7EF-105B-587A1363A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2173D06-06CA-784E-1AF2-A7C3565DB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F2C6E92-B1E0-8730-CDD8-81E51D992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072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6D93-0175-CAD9-89C2-82DAFC98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CBCEF2D-B2F3-A571-EDEF-AD553E856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1794C7E-5FB4-7882-0688-EFF1F6689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A7DF4A-2CAC-640A-3982-D0BD31A0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675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F6D73-13A5-3FC4-C0C8-9623C2E4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168B39A-A5BE-362C-C9EE-1A056D95D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4737547-6AC7-F0A3-F7DA-40F5C4DFC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E34CD22-8E29-9D57-14DC-3D80866D8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16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4E15F-AC8F-8B3B-FB22-FE418B16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B0ECE8D-428A-40A2-4BAD-23C2EA7B8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489260D-1C96-8767-D4C0-4B531C4C9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C2110E-88AA-22B6-9437-B077D37DB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104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5350-CC80-5CA3-A6D3-5B1AC91CB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17D958E-A34F-1CF7-A9AD-DF9EA8CB2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DC6D783-CD6F-440E-9A24-D2594AC3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en-GB" sz="120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835ADD4-2F67-7ED3-0D66-498608E82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97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ADCB-E198-2634-8F48-30A2C5EE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6B05BA0-D931-26E9-A639-E32F72643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32DB890-3B9F-C8C1-7082-59ED6ABE3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sz="1200" noProof="0" dirty="0">
              <a:latin typeface="Constantia" panose="02030602050306030303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87F867F-C1C9-A484-7B7C-421A4DB7D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705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ultiple_choice_polls/tlImADQoaXiqbpPvlkN7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brázok, na ktorom je text, snímka obrazovky, kruh, diagram&#10;&#10;Automaticky generovaný popis">
            <a:extLst>
              <a:ext uri="{FF2B5EF4-FFF2-40B4-BE49-F238E27FC236}">
                <a16:creationId xmlns:a16="http://schemas.microsoft.com/office/drawing/2014/main" id="{B3523989-D149-885F-DD82-6C623393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" y="0"/>
            <a:ext cx="7486731" cy="6858000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4865685-F4D3-93B0-227D-154D5FF5C5BE}"/>
              </a:ext>
            </a:extLst>
          </p:cNvPr>
          <p:cNvSpPr/>
          <p:nvPr/>
        </p:nvSpPr>
        <p:spPr bwMode="auto">
          <a:xfrm>
            <a:off x="188259" y="268941"/>
            <a:ext cx="887506" cy="1237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D9E50E-22E3-CA40-9B6B-20B977A1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A3FF01AE-05AB-934D-85DD-3391572BF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41434"/>
              </p:ext>
            </p:extLst>
          </p:nvPr>
        </p:nvGraphicFramePr>
        <p:xfrm>
          <a:off x="361950" y="939114"/>
          <a:ext cx="8242050" cy="561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56">
                  <a:extLst>
                    <a:ext uri="{9D8B030D-6E8A-4147-A177-3AD203B41FA5}">
                      <a16:colId xmlns:a16="http://schemas.microsoft.com/office/drawing/2014/main" val="3638320737"/>
                    </a:ext>
                  </a:extLst>
                </a:gridCol>
                <a:gridCol w="997108">
                  <a:extLst>
                    <a:ext uri="{9D8B030D-6E8A-4147-A177-3AD203B41FA5}">
                      <a16:colId xmlns:a16="http://schemas.microsoft.com/office/drawing/2014/main" val="3879434256"/>
                    </a:ext>
                  </a:extLst>
                </a:gridCol>
                <a:gridCol w="3163165">
                  <a:extLst>
                    <a:ext uri="{9D8B030D-6E8A-4147-A177-3AD203B41FA5}">
                      <a16:colId xmlns:a16="http://schemas.microsoft.com/office/drawing/2014/main" val="2384822654"/>
                    </a:ext>
                  </a:extLst>
                </a:gridCol>
                <a:gridCol w="1236308">
                  <a:extLst>
                    <a:ext uri="{9D8B030D-6E8A-4147-A177-3AD203B41FA5}">
                      <a16:colId xmlns:a16="http://schemas.microsoft.com/office/drawing/2014/main" val="2566346506"/>
                    </a:ext>
                  </a:extLst>
                </a:gridCol>
                <a:gridCol w="2060513">
                  <a:extLst>
                    <a:ext uri="{9D8B030D-6E8A-4147-A177-3AD203B41FA5}">
                      <a16:colId xmlns:a16="http://schemas.microsoft.com/office/drawing/2014/main" val="1276914927"/>
                    </a:ext>
                  </a:extLst>
                </a:gridCol>
              </a:tblGrid>
              <a:tr h="532721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97412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53808"/>
                  </a:ext>
                </a:extLst>
              </a:tr>
              <a:tr h="7965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marred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34292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35294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90896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744320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82742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85720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84170"/>
                  </a:ext>
                </a:extLst>
              </a:tr>
              <a:tr h="53272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27,25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1233"/>
                  </a:ext>
                </a:extLst>
              </a:tr>
            </a:tbl>
          </a:graphicData>
        </a:graphic>
      </p:graphicFrame>
      <p:sp>
        <p:nvSpPr>
          <p:cNvPr id="2" name="Nadpis 3">
            <a:extLst>
              <a:ext uri="{FF2B5EF4-FFF2-40B4-BE49-F238E27FC236}">
                <a16:creationId xmlns:a16="http://schemas.microsoft.com/office/drawing/2014/main" id="{47D322DE-7380-573F-E3A4-5800FFD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36882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Example - Slovak referendums</a:t>
            </a:r>
          </a:p>
        </p:txBody>
      </p:sp>
    </p:spTree>
    <p:extLst>
      <p:ext uri="{BB962C8B-B14F-4D97-AF65-F5344CB8AC3E}">
        <p14:creationId xmlns:p14="http://schemas.microsoft.com/office/powerpoint/2010/main" val="236839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E08F-CA92-A239-FA86-5E2DC35B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B2F9B2A-2AAB-6C7E-8044-1C67E7043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35AA8C-2858-C437-0F6D-70392E10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Who participates in referendums?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A6393EC-A343-BE7B-6B1D-DA74B194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Switzerland (Geneva canton): (Goldberg and </a:t>
            </a:r>
            <a:r>
              <a:rPr lang="en-GB" sz="2000" dirty="0" err="1">
                <a:latin typeface="Constantia" panose="02030602050306030303" pitchFamily="18" charset="0"/>
              </a:rPr>
              <a:t>Sciarini</a:t>
            </a:r>
            <a:r>
              <a:rPr lang="en-GB" sz="2000" dirty="0">
                <a:latin typeface="Constantia" panose="02030602050306030303" pitchFamily="18" charset="0"/>
              </a:rPr>
              <a:t>, 2023)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Individual-level (age + past participation)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Contextual factors: importance of the issue, complexity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Netherlands: (van Egmond et al. 1998)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Individual characteristics (education, interest) are dependent upon contextual factors (importance of the issue)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Similar turnout behaviour than in regular elections </a:t>
            </a:r>
          </a:p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BUT</a:t>
            </a:r>
          </a:p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Crucial role of referendum importance and political (government) parties in determining the referendum behaviour</a:t>
            </a:r>
          </a:p>
        </p:txBody>
      </p:sp>
    </p:spTree>
    <p:extLst>
      <p:ext uri="{BB962C8B-B14F-4D97-AF65-F5344CB8AC3E}">
        <p14:creationId xmlns:p14="http://schemas.microsoft.com/office/powerpoint/2010/main" val="428625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5468-7D1C-85C7-BB82-D77E6BD1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4DD9AF8-7E01-87A9-A4B2-C5B6E653C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1026" name="Picture 2" descr="Brexit Has Happened And Here Are The 30 Funniest Memes | Bored Panda">
            <a:extLst>
              <a:ext uri="{FF2B5EF4-FFF2-40B4-BE49-F238E27FC236}">
                <a16:creationId xmlns:a16="http://schemas.microsoft.com/office/drawing/2014/main" id="{EB812313-38EB-8D28-2317-9F911E8A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72" y="5083"/>
            <a:ext cx="3093555" cy="42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id="{59FBF0A1-185B-54D4-814B-041B029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848" y="744467"/>
            <a:ext cx="2832212" cy="2729091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Vote choice in referendums:</a:t>
            </a:r>
            <a:b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1) personal attitudes</a:t>
            </a:r>
            <a:b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2) role of political parties and mobilisation</a:t>
            </a:r>
            <a:b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en-GB" sz="2000" dirty="0">
                <a:solidFill>
                  <a:schemeClr val="accent1"/>
                </a:solidFill>
                <a:latin typeface="Garamond" panose="02020404030301010803" pitchFamily="18" charset="0"/>
              </a:rPr>
              <a:t>3) role of question framing</a:t>
            </a:r>
          </a:p>
        </p:txBody>
      </p:sp>
      <p:pic>
        <p:nvPicPr>
          <p:cNvPr id="1030" name="Picture 6" descr="Apartheid Rock">
            <a:extLst>
              <a:ext uri="{FF2B5EF4-FFF2-40B4-BE49-F238E27FC236}">
                <a16:creationId xmlns:a16="http://schemas.microsoft.com/office/drawing/2014/main" id="{868B4050-E3B7-AA64-F7C5-F0AF1E49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4491080"/>
            <a:ext cx="3293458" cy="21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 descr="Obrázok, na ktorom je text, písmo, snímka obrazovky&#10;&#10;Automaticky generovaný popis">
            <a:extLst>
              <a:ext uri="{FF2B5EF4-FFF2-40B4-BE49-F238E27FC236}">
                <a16:creationId xmlns:a16="http://schemas.microsoft.com/office/drawing/2014/main" id="{499B8817-414F-B474-219B-46DFBB2A3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72" y="3908453"/>
            <a:ext cx="2487156" cy="1862966"/>
          </a:xfrm>
          <a:prstGeom prst="rect">
            <a:avLst/>
          </a:prstGeom>
        </p:spPr>
      </p:pic>
      <p:pic>
        <p:nvPicPr>
          <p:cNvPr id="13" name="Obrázok 12" descr="Obrázok, na ktorom je text, písmo, biely, algebra&#10;&#10;Automaticky generovaný popis">
            <a:extLst>
              <a:ext uri="{FF2B5EF4-FFF2-40B4-BE49-F238E27FC236}">
                <a16:creationId xmlns:a16="http://schemas.microsoft.com/office/drawing/2014/main" id="{4ED2F4DC-1BCA-45C0-66FA-F15BAD291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72" y="5771419"/>
            <a:ext cx="2445178" cy="7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5150-A73F-94AD-827C-645D6BCB5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916EFA2-469C-C611-6D4D-B8E9BBB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1D2659-F66F-9290-01F9-2CA7B75E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13838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Rudolph 2020 and occasional voters in Brexit</a:t>
            </a:r>
          </a:p>
        </p:txBody>
      </p:sp>
      <p:pic>
        <p:nvPicPr>
          <p:cNvPr id="7" name="Obrázok 6" descr="Obrázok, na ktorom je text, snímka obrazovky, rovnobežný, rad&#10;&#10;Automaticky generovaný popis">
            <a:extLst>
              <a:ext uri="{FF2B5EF4-FFF2-40B4-BE49-F238E27FC236}">
                <a16:creationId xmlns:a16="http://schemas.microsoft.com/office/drawing/2014/main" id="{71469998-D3CF-E585-2918-8F08AAE2D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94" y="1403516"/>
            <a:ext cx="4932574" cy="4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2DE4-0B12-5B1C-8004-B1699C54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675644F-062E-DDD7-0B3E-5409DFE89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E6E379-9795-538C-BAA8-15FA32E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897731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Positives and negatives of referendum?</a:t>
            </a:r>
          </a:p>
        </p:txBody>
      </p:sp>
    </p:spTree>
    <p:extLst>
      <p:ext uri="{BB962C8B-B14F-4D97-AF65-F5344CB8AC3E}">
        <p14:creationId xmlns:p14="http://schemas.microsoft.com/office/powerpoint/2010/main" val="94018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B711-D920-5D56-44F7-9A21D78E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CC9B496-32C7-BFCD-9350-A71598B8D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0" name="Zástupný objekt pre obsah 4">
            <a:extLst>
              <a:ext uri="{FF2B5EF4-FFF2-40B4-BE49-F238E27FC236}">
                <a16:creationId xmlns:a16="http://schemas.microsoft.com/office/drawing/2014/main" id="{A7E2F91F-1E28-CDC8-27A6-82A2BCA8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4094570"/>
            <a:ext cx="8064900" cy="225943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Garamond" panose="02020404030301010803" pitchFamily="18" charset="0"/>
              </a:rPr>
              <a:t>Anderson and Goodyear-Grant (2010)</a:t>
            </a: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Why are highly informed citizens sceptical of referenda? (Canada)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</a:t>
            </a:r>
            <a:r>
              <a:rPr lang="en-GB" sz="2000" strike="sngStrike" dirty="0">
                <a:latin typeface="Constantia" panose="02030602050306030303" pitchFamily="18" charset="0"/>
              </a:rPr>
              <a:t>the incompetent public explanation</a:t>
            </a:r>
          </a:p>
          <a:p>
            <a:pPr algn="just">
              <a:buFontTx/>
              <a:buChar char="-"/>
            </a:pPr>
            <a:r>
              <a:rPr lang="en-GB" sz="2000" u="sng" dirty="0">
                <a:latin typeface="Constantia" panose="02030602050306030303" pitchFamily="18" charset="0"/>
              </a:rPr>
              <a:t>the confidence in government explanation (ethics, competence, responsiveness)</a:t>
            </a:r>
          </a:p>
          <a:p>
            <a:pPr algn="just">
              <a:buFontTx/>
              <a:buChar char="-"/>
            </a:pPr>
            <a:r>
              <a:rPr lang="en-GB" sz="2000" u="sng" dirty="0">
                <a:latin typeface="Constantia" panose="02030602050306030303" pitchFamily="18" charset="0"/>
              </a:rPr>
              <a:t>the concern for minority rights explanation</a:t>
            </a:r>
          </a:p>
        </p:txBody>
      </p:sp>
      <p:sp>
        <p:nvSpPr>
          <p:cNvPr id="12" name="Nadpis 3">
            <a:extLst>
              <a:ext uri="{FF2B5EF4-FFF2-40B4-BE49-F238E27FC236}">
                <a16:creationId xmlns:a16="http://schemas.microsoft.com/office/drawing/2014/main" id="{24F3342A-5A3D-B7A6-3539-9C7863307F42}"/>
              </a:ext>
            </a:extLst>
          </p:cNvPr>
          <p:cNvSpPr txBox="1">
            <a:spLocks/>
          </p:cNvSpPr>
          <p:nvPr/>
        </p:nvSpPr>
        <p:spPr>
          <a:xfrm>
            <a:off x="539550" y="2905824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GB" kern="0" dirty="0">
                <a:solidFill>
                  <a:schemeClr val="accent1"/>
                </a:solidFill>
                <a:latin typeface="Garamond" panose="02020404030301010803" pitchFamily="18" charset="0"/>
              </a:rPr>
              <a:t>Positives and negatives of referendum?</a:t>
            </a:r>
          </a:p>
        </p:txBody>
      </p:sp>
    </p:spTree>
    <p:extLst>
      <p:ext uri="{BB962C8B-B14F-4D97-AF65-F5344CB8AC3E}">
        <p14:creationId xmlns:p14="http://schemas.microsoft.com/office/powerpoint/2010/main" val="132902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66A11-7248-4DDB-AB0B-1BC7F637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837C722-82F1-4873-658F-477649ADA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394D50-AB82-D032-5DFB-BD68A4B8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2899243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Demonstrations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0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34FF-F721-1853-FAE4-564DB79B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A7FDFE7-FAB3-7981-64DC-F1085A40BE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2050" name="Picture 2" descr="Black Lives Matter Fights Disinformation To Keep The Movement Strong : NPR">
            <a:extLst>
              <a:ext uri="{FF2B5EF4-FFF2-40B4-BE49-F238E27FC236}">
                <a16:creationId xmlns:a16="http://schemas.microsoft.com/office/drawing/2014/main" id="{B45CEB94-73AA-608A-1950-93FD8CD1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55953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ter Arab Spring, a decade of upheaval and lost hopes | AP News">
            <a:extLst>
              <a:ext uri="{FF2B5EF4-FFF2-40B4-BE49-F238E27FC236}">
                <a16:creationId xmlns:a16="http://schemas.microsoft.com/office/drawing/2014/main" id="{18971F81-3D1B-A943-0F96-0513B2B4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09" y="562846"/>
            <a:ext cx="3666084" cy="24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rnout in French 'yellow vest' protests falls to lowest yet - The Japan  Times">
            <a:extLst>
              <a:ext uri="{FF2B5EF4-FFF2-40B4-BE49-F238E27FC236}">
                <a16:creationId xmlns:a16="http://schemas.microsoft.com/office/drawing/2014/main" id="{42462B23-B5C5-8C26-592B-01D83E30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3657600"/>
            <a:ext cx="3822367" cy="24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Hong Kong Pro-Democracy Movement: An Introduction – East Side Freedom  Library">
            <a:extLst>
              <a:ext uri="{FF2B5EF4-FFF2-40B4-BE49-F238E27FC236}">
                <a16:creationId xmlns:a16="http://schemas.microsoft.com/office/drawing/2014/main" id="{121D7C6A-C0EE-B0D5-9AA2-DEA918E1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09" y="3657600"/>
            <a:ext cx="3666084" cy="24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3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96AAE-1EA5-4A80-13C3-655BD12C0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CBD4FF4-6271-5C1F-36DA-98A5EE70C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64A11-6742-707D-4356-0E76C403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Demonstrations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CDDEE6-7D2E-2A31-9475-187010F73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Unconventional political participation -&gt; aiming to influence politics through non-institutionalised means (not electoral arena)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More open act of political engagement that involves a relatively high amount of time commitment (compared to petitions)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More of political reasons (boycotts more ethical)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More impactful for protesters when protesting </a:t>
            </a:r>
            <a:r>
              <a:rPr lang="en-GB" sz="2000" b="1" dirty="0">
                <a:latin typeface="Constantia" panose="02030602050306030303" pitchFamily="18" charset="0"/>
              </a:rPr>
              <a:t>locally</a:t>
            </a:r>
            <a:r>
              <a:rPr lang="en-GB" sz="2000" dirty="0">
                <a:latin typeface="Constantia" panose="02030602050306030303" pitchFamily="18" charset="0"/>
              </a:rPr>
              <a:t> (vs. large-scale) (Wallace et al. 2014) – immigration rights in the US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More impactful for overall support when done </a:t>
            </a:r>
            <a:r>
              <a:rPr lang="en-GB" sz="2000" b="1" dirty="0">
                <a:latin typeface="Constantia" panose="02030602050306030303" pitchFamily="18" charset="0"/>
              </a:rPr>
              <a:t>non-violently</a:t>
            </a:r>
            <a:r>
              <a:rPr lang="en-GB" sz="2000" dirty="0">
                <a:latin typeface="Constantia" panose="02030602050306030303" pitchFamily="18" charset="0"/>
              </a:rPr>
              <a:t> (Shuman et al. 2024)</a:t>
            </a:r>
          </a:p>
        </p:txBody>
      </p:sp>
    </p:spTree>
    <p:extLst>
      <p:ext uri="{BB962C8B-B14F-4D97-AF65-F5344CB8AC3E}">
        <p14:creationId xmlns:p14="http://schemas.microsoft.com/office/powerpoint/2010/main" val="49182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5F79F-90AE-A574-29DF-AE9A5AFB3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7AC5CBE-13D1-ABF7-85E8-641C322A6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F169D1-F8EC-784C-9EA6-93A787AF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Demonstrations effects</a:t>
            </a:r>
          </a:p>
        </p:txBody>
      </p:sp>
      <p:pic>
        <p:nvPicPr>
          <p:cNvPr id="6" name="Zástupný objekt pre obsah 5" descr="Obrázok, na ktorom je text, snímka obrazovky, písmo, diagram&#10;&#10;Automaticky generovaný popis">
            <a:extLst>
              <a:ext uri="{FF2B5EF4-FFF2-40B4-BE49-F238E27FC236}">
                <a16:creationId xmlns:a16="http://schemas.microsoft.com/office/drawing/2014/main" id="{2D0B3F57-80E9-B8DA-3BAF-D648721DD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92" y="1249394"/>
            <a:ext cx="5899616" cy="4063817"/>
          </a:xfrm>
        </p:spPr>
      </p:pic>
    </p:spTree>
    <p:extLst>
      <p:ext uri="{BB962C8B-B14F-4D97-AF65-F5344CB8AC3E}">
        <p14:creationId xmlns:p14="http://schemas.microsoft.com/office/powerpoint/2010/main" val="297016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16B8-5C1F-0A22-3F07-A581855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FAB180A-A158-B684-467F-52F38979A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4346D-D3CA-903C-E0E8-2BC03088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Position paper deadline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D18B082-3B80-D19A-B2BC-389A8876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b="1" dirty="0">
                <a:latin typeface="Constantia" panose="02030602050306030303" pitchFamily="18" charset="0"/>
              </a:rPr>
              <a:t>27.10.2024 23:59</a:t>
            </a:r>
          </a:p>
          <a:p>
            <a:pPr marL="54000" indent="0" algn="ctr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3 topics -&gt; you choose 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5-6 pages -&gt; 1800 signs=1 page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Your argumentation as a core skill for the paper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Secondary sources also needed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10 points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…also document for case study</a:t>
            </a:r>
          </a:p>
          <a:p>
            <a:pPr marL="54000" indent="0" algn="ctr">
              <a:buNone/>
            </a:pPr>
            <a:r>
              <a:rPr lang="en-GB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https://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docs.google.com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/spreadsheets/d/120jDtv1CNVuucEm1CLkToAEbQoWfiOKQDTKrcn57J44/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edit?usp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=sharing</a:t>
            </a: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4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21E25-C34A-00B9-E378-35301C57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98F20DA-9D6C-03B4-0858-F8AAB1BF9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A341BC-4110-1EDD-5845-CD0C0066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Who participates in demonstrations?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083C0D3-13DE-9305-73AC-9944D545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315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Stockemer</a:t>
            </a:r>
            <a:r>
              <a:rPr lang="en-GB" sz="2000" b="1" dirty="0">
                <a:latin typeface="Constantia" panose="02030602050306030303" pitchFamily="18" charset="0"/>
              </a:rPr>
              <a:t> (2014) -&gt; World Values Survey (2009) – 39 countries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Education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Membership in civil society organisations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Voting</a:t>
            </a:r>
          </a:p>
          <a:p>
            <a:pPr algn="just">
              <a:buFontTx/>
              <a:buChar char="-"/>
            </a:pPr>
            <a:r>
              <a:rPr lang="en-GB" sz="2000" i="1" dirty="0">
                <a:latin typeface="Constantia" panose="02030602050306030303" pitchFamily="18" charset="0"/>
              </a:rPr>
              <a:t>Dissatisfaction with the government</a:t>
            </a:r>
          </a:p>
          <a:p>
            <a:pPr algn="just">
              <a:buFontTx/>
              <a:buChar char="-"/>
            </a:pPr>
            <a:r>
              <a:rPr lang="en-GB" sz="2000" i="1" dirty="0">
                <a:latin typeface="Constantia" panose="02030602050306030303" pitchFamily="18" charset="0"/>
              </a:rPr>
              <a:t>Age!</a:t>
            </a:r>
          </a:p>
          <a:p>
            <a:pPr algn="just">
              <a:buFontTx/>
              <a:buChar char="-"/>
            </a:pPr>
            <a:r>
              <a:rPr lang="en-GB" sz="2000" i="1" dirty="0">
                <a:latin typeface="Constantia" panose="02030602050306030303" pitchFamily="18" charset="0"/>
              </a:rPr>
              <a:t>Men (also boycotts)</a:t>
            </a:r>
          </a:p>
          <a:p>
            <a:pPr algn="just">
              <a:buFontTx/>
              <a:buChar char="-"/>
            </a:pPr>
            <a:r>
              <a:rPr lang="en-GB" sz="2000" strike="sngStrike" dirty="0">
                <a:latin typeface="Constantia" panose="02030602050306030303" pitchFamily="18" charset="0"/>
              </a:rPr>
              <a:t>Income</a:t>
            </a:r>
            <a:r>
              <a:rPr lang="en-GB" sz="2000" dirty="0">
                <a:latin typeface="Constantia" panose="02030602050306030303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GB" sz="2000" strike="sngStrike" dirty="0">
                <a:latin typeface="Constantia" panose="02030602050306030303" pitchFamily="18" charset="0"/>
              </a:rPr>
              <a:t>Democratic experience (of a country)</a:t>
            </a:r>
          </a:p>
          <a:p>
            <a:pPr algn="just">
              <a:buFontTx/>
              <a:buChar char="-"/>
            </a:pPr>
            <a:r>
              <a:rPr lang="en-GB" sz="2000" strike="sngStrike" dirty="0">
                <a:latin typeface="Constantia" panose="02030602050306030303" pitchFamily="18" charset="0"/>
              </a:rPr>
              <a:t>Economic development (of a country)</a:t>
            </a:r>
          </a:p>
          <a:p>
            <a:pPr marL="54000" indent="0" algn="just">
              <a:buNone/>
            </a:pPr>
            <a:endParaRPr lang="en-GB" sz="2000" strike="sngStrike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Chang et al. (2021)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higher levels of agreeableness, emotional stability are significantly associated with a decreased likelihood of protest participation (+ low extroversion in democracies)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0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B4362-E5A6-6AD4-27AB-8D8FB904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464BFA9-07DD-D3FF-F7A4-1AAC4335E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42FFA4-8CD7-416F-ABF6-10D23A04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2899243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Petitions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8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FD8D-1F95-2DCE-F5BE-3C88656E0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314E724-7100-F2F2-A40F-B27F0767B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095F1F-1022-7EBA-1E70-DB496124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Petitions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F203DD8-46B1-A2BD-25DB-243EADD2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Unconventional political participation -&gt; aiming to influence politics through non-institutionalised means (not electoral arena)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Low-risk</a:t>
            </a:r>
            <a:r>
              <a:rPr lang="en-GB" sz="2000" dirty="0">
                <a:latin typeface="Constantia" panose="02030602050306030303" pitchFamily="18" charset="0"/>
              </a:rPr>
              <a:t> form of political engagement that involves a relatively low amount of time commitment (Low-cost activity)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Signalling</a:t>
            </a:r>
            <a:r>
              <a:rPr lang="en-GB" sz="2000" dirty="0">
                <a:latin typeface="Constantia" panose="02030602050306030303" pitchFamily="18" charset="0"/>
              </a:rPr>
              <a:t> of issues to parties -&gt; campaigning (before elections), policy outcomes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Highlight limitations of electoral participation (but scepticism of MPs -&gt; UK)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Educative effect </a:t>
            </a:r>
            <a:r>
              <a:rPr lang="en-GB" sz="2000" dirty="0">
                <a:latin typeface="Constantia" panose="02030602050306030303" pitchFamily="18" charset="0"/>
              </a:rPr>
              <a:t>-&gt; increase turnout in irregular US (compared to habitual) voters (Parry et al. 2012, Harper and Parry, 2023)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4B90E-C9D3-FA0F-AA08-58CE2477E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91A8CC-DE29-9DAA-19C4-5BBAF147D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47BF59-7B84-1C79-09FE-83900454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Who participates in petitions?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52E1783-47EB-A02B-9271-5A548B49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Stockemer</a:t>
            </a:r>
            <a:r>
              <a:rPr lang="en-GB" sz="2000" b="1" dirty="0">
                <a:latin typeface="Constantia" panose="02030602050306030303" pitchFamily="18" charset="0"/>
              </a:rPr>
              <a:t> (2014) -&gt; World Values Survey (2009) – 39 countries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Education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Membership in civil society organisations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Voting</a:t>
            </a:r>
          </a:p>
          <a:p>
            <a:pPr algn="just">
              <a:buFontTx/>
              <a:buChar char="-"/>
            </a:pPr>
            <a:r>
              <a:rPr lang="en-GB" sz="2000" i="1" dirty="0">
                <a:latin typeface="Constantia" panose="02030602050306030303" pitchFamily="18" charset="0"/>
              </a:rPr>
              <a:t>Dissatisfaction with the government</a:t>
            </a:r>
          </a:p>
          <a:p>
            <a:pPr algn="just">
              <a:buFontTx/>
              <a:buChar char="-"/>
            </a:pPr>
            <a:r>
              <a:rPr lang="en-GB" sz="2000" i="1" dirty="0">
                <a:latin typeface="Constantia" panose="02030602050306030303" pitchFamily="18" charset="0"/>
              </a:rPr>
              <a:t>Age!</a:t>
            </a:r>
          </a:p>
          <a:p>
            <a:pPr algn="just">
              <a:buFontTx/>
              <a:buChar char="-"/>
            </a:pPr>
            <a:r>
              <a:rPr lang="en-GB" sz="2000" i="1" dirty="0">
                <a:latin typeface="Constantia" panose="02030602050306030303" pitchFamily="18" charset="0"/>
              </a:rPr>
              <a:t>Women (opposite to demonstrations)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Income 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Democratic experience (of a country) (also boycott)</a:t>
            </a:r>
          </a:p>
          <a:p>
            <a:pPr algn="just">
              <a:buFontTx/>
              <a:buChar char="-"/>
            </a:pPr>
            <a:r>
              <a:rPr lang="en-GB" sz="2000" dirty="0">
                <a:latin typeface="Constantia" panose="02030602050306030303" pitchFamily="18" charset="0"/>
              </a:rPr>
              <a:t>Economic development (of a country)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Couture and </a:t>
            </a:r>
            <a:r>
              <a:rPr lang="en-GB" sz="2000" b="1" dirty="0" err="1">
                <a:latin typeface="Constantia" panose="02030602050306030303" pitchFamily="18" charset="0"/>
              </a:rPr>
              <a:t>Breux</a:t>
            </a:r>
            <a:r>
              <a:rPr lang="en-GB" sz="2000" b="1" dirty="0">
                <a:latin typeface="Constantia" panose="02030602050306030303" pitchFamily="18" charset="0"/>
              </a:rPr>
              <a:t> (2017)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Poor mental health associated with higher online petitions signing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42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E3F8-8E91-388D-351D-9D5B2F50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024C7F-1927-FCA6-3EFC-E828684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507149-0CE1-4D3A-187C-9D0F1F03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Who participates in petitions?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81A3037-AA8F-CD43-B4F6-F0E84C7A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Merita</a:t>
            </a:r>
            <a:r>
              <a:rPr lang="en-GB" sz="2000" b="1" dirty="0">
                <a:latin typeface="Constantia" panose="02030602050306030303" pitchFamily="18" charset="0"/>
              </a:rPr>
              <a:t> Ulo et al. (2019) (E-petitions)</a:t>
            </a: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- </a:t>
            </a:r>
            <a:r>
              <a:rPr lang="en-GB" sz="2000" dirty="0">
                <a:latin typeface="Constantia" panose="02030602050306030303" pitchFamily="18" charset="0"/>
              </a:rPr>
              <a:t>High altruism, positive attitude towards e-petitions, credible e-petition initiators increase probability of signing e-petition</a:t>
            </a:r>
            <a:endParaRPr lang="en-GB" sz="2000" b="1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Freyemayer</a:t>
            </a:r>
            <a:r>
              <a:rPr lang="en-GB" sz="2000" b="1" dirty="0">
                <a:latin typeface="Constantia" panose="02030602050306030303" pitchFamily="18" charset="0"/>
              </a:rPr>
              <a:t> and Johnson (2010) – environmental actions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 Respondents living in wealthier countries, no matter the environ-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mental quality, more frequently join environmental groups, sign petitions concerning the environment, and give money for environmental causes</a:t>
            </a:r>
          </a:p>
          <a:p>
            <a:pPr algn="just">
              <a:buFontTx/>
              <a:buChar char="-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62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ABF9E-3E32-6D90-86A0-4CFF5780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B2E2C19-F8A8-B260-4D04-43F70F649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AA09F7-D51A-93E5-F557-3D2DBCFE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Petition Simulation: Craft Your Cause</a:t>
            </a:r>
            <a:b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5588B6C-E2A2-C3BE-904B-94A9E971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just">
              <a:buNone/>
            </a:pPr>
            <a:endParaRPr lang="en-GB" sz="2000" b="1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Objective: </a:t>
            </a:r>
            <a:r>
              <a:rPr lang="en-GB" sz="2000" dirty="0">
                <a:latin typeface="Constantia" panose="02030602050306030303" pitchFamily="18" charset="0"/>
              </a:rPr>
              <a:t>Illustrate the process and impact of petitions.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Instructions: </a:t>
            </a:r>
            <a:r>
              <a:rPr lang="en-GB" sz="2000" dirty="0">
                <a:latin typeface="Constantia" panose="02030602050306030303" pitchFamily="18" charset="0"/>
              </a:rPr>
              <a:t>3-5 minutes to think of a political or social issue you are passionate about. </a:t>
            </a:r>
            <a:r>
              <a:rPr lang="en-GB" sz="2000" u="sng" dirty="0">
                <a:latin typeface="Constantia" panose="02030602050306030303" pitchFamily="18" charset="0"/>
              </a:rPr>
              <a:t>Create a short petition statement (1-2 sentences) </a:t>
            </a:r>
            <a:r>
              <a:rPr lang="en-GB" sz="2000" dirty="0">
                <a:latin typeface="Constantia" panose="02030602050306030303" pitchFamily="18" charset="0"/>
              </a:rPr>
              <a:t>that they would use to gather support for their cause -&gt; try to make it effective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Wrap-up: H</a:t>
            </a:r>
            <a:r>
              <a:rPr lang="en-GB" sz="2000" dirty="0">
                <a:latin typeface="Constantia" panose="02030602050306030303" pitchFamily="18" charset="0"/>
              </a:rPr>
              <a:t>ow petitions—especially online petitions—mobilize people and keep issues on the political agenda? </a:t>
            </a:r>
          </a:p>
        </p:txBody>
      </p:sp>
    </p:spTree>
    <p:extLst>
      <p:ext uri="{BB962C8B-B14F-4D97-AF65-F5344CB8AC3E}">
        <p14:creationId xmlns:p14="http://schemas.microsoft.com/office/powerpoint/2010/main" val="359261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9D49D-1356-1DC1-8034-7D169C1F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D0C10E-C15E-60A4-356B-2DB1AB31F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770746-56A3-DE3C-82DB-143B8C7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How to write an effective petition?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257FFCD-A678-17D8-01E1-710B59EE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nstantia" panose="02030602050306030303" pitchFamily="18" charset="0"/>
              </a:rPr>
              <a:t>Setyoko</a:t>
            </a:r>
            <a:r>
              <a:rPr lang="en-GB" sz="2000" b="1" dirty="0">
                <a:latin typeface="Constantia" panose="02030602050306030303" pitchFamily="18" charset="0"/>
              </a:rPr>
              <a:t> et al. (2022)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1) the way of communication in which there is a </a:t>
            </a:r>
            <a:r>
              <a:rPr lang="en-GB" sz="2000" b="1" dirty="0">
                <a:latin typeface="Constantia" panose="02030602050306030303" pitchFamily="18" charset="0"/>
              </a:rPr>
              <a:t>linguistic approach </a:t>
            </a:r>
            <a:r>
              <a:rPr lang="en-GB" sz="2000" dirty="0">
                <a:latin typeface="Constantia" panose="02030602050306030303" pitchFamily="18" charset="0"/>
              </a:rPr>
              <a:t>is an important factor that influences how information from the petition is conveyed to the public and leads to the publicity of the petition. </a:t>
            </a:r>
          </a:p>
          <a:p>
            <a:pPr marL="511200" indent="-457200" algn="just">
              <a:buAutoNum type="arabicParenR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2) the way of delivery is the basis for how the voice of the community is conveyed to policymakers, which is influenced by the </a:t>
            </a:r>
            <a:r>
              <a:rPr lang="en-GB" sz="2000" b="1" dirty="0">
                <a:latin typeface="Constantia" panose="02030602050306030303" pitchFamily="18" charset="0"/>
              </a:rPr>
              <a:t>political will </a:t>
            </a:r>
            <a:r>
              <a:rPr lang="en-GB" sz="2000" dirty="0">
                <a:latin typeface="Constantia" panose="02030602050306030303" pitchFamily="18" charset="0"/>
              </a:rPr>
              <a:t>of a region. 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3) </a:t>
            </a:r>
            <a:r>
              <a:rPr lang="en-GB" sz="2000" b="1" dirty="0">
                <a:latin typeface="Constantia" panose="02030602050306030303" pitchFamily="18" charset="0"/>
              </a:rPr>
              <a:t>media attention </a:t>
            </a:r>
            <a:r>
              <a:rPr lang="en-GB" sz="2000" dirty="0">
                <a:latin typeface="Constantia" panose="02030602050306030303" pitchFamily="18" charset="0"/>
              </a:rPr>
              <a:t>is a factor between the two scopes, which have dual roles as a “toa” to the public, and a messenger of policy. 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Trending petitions are gaining support more rapidly (UK)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More positive emotions (</a:t>
            </a:r>
            <a:r>
              <a:rPr lang="en-GB" sz="2000" dirty="0" err="1">
                <a:latin typeface="Constantia" panose="02030602050306030303" pitchFamily="18" charset="0"/>
              </a:rPr>
              <a:t>Change.org</a:t>
            </a:r>
            <a:r>
              <a:rPr lang="en-GB" sz="2000" dirty="0">
                <a:latin typeface="Constantia" panose="02030602050306030303" pitchFamily="18" charset="0"/>
              </a:rPr>
              <a:t> petitions study)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Credible e-petition initiators (</a:t>
            </a:r>
            <a:r>
              <a:rPr lang="en-GB" sz="2000" dirty="0" err="1">
                <a:latin typeface="Constantia" panose="02030602050306030303" pitchFamily="18" charset="0"/>
              </a:rPr>
              <a:t>Merita</a:t>
            </a:r>
            <a:r>
              <a:rPr lang="en-GB" sz="2000" dirty="0">
                <a:latin typeface="Constantia" panose="02030602050306030303" pitchFamily="18" charset="0"/>
              </a:rPr>
              <a:t> Ulo et al. 2019)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98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96AF5-1469-70FB-E9DF-404F68025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EEF8C70-8DD4-A0F4-009B-60F54E619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4" name="Obrázok 3" descr="Obrázok, na ktorom je text, snímka obrazovky, písmo, potvrdenie&#10;&#10;Automaticky generovaný popis">
            <a:extLst>
              <a:ext uri="{FF2B5EF4-FFF2-40B4-BE49-F238E27FC236}">
                <a16:creationId xmlns:a16="http://schemas.microsoft.com/office/drawing/2014/main" id="{D1C32542-E3F8-5A5E-92EB-7416C524C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4465"/>
            <a:ext cx="7772400" cy="2318735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50B273E6-BE8F-E2FE-1658-16CCCCC0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How to write an effective petition?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A638BAC-E04B-7892-5666-38FD2E4F4907}"/>
              </a:ext>
            </a:extLst>
          </p:cNvPr>
          <p:cNvSpPr txBox="1"/>
          <p:nvPr/>
        </p:nvSpPr>
        <p:spPr>
          <a:xfrm>
            <a:off x="685800" y="128418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 algn="just">
              <a:buNone/>
            </a:pPr>
            <a:r>
              <a:rPr lang="en-GB" sz="2400" dirty="0">
                <a:latin typeface="Constantia" panose="02030602050306030303" pitchFamily="18" charset="0"/>
              </a:rPr>
              <a:t>Kim et al. 2024</a:t>
            </a:r>
          </a:p>
        </p:txBody>
      </p:sp>
    </p:spTree>
    <p:extLst>
      <p:ext uri="{BB962C8B-B14F-4D97-AF65-F5344CB8AC3E}">
        <p14:creationId xmlns:p14="http://schemas.microsoft.com/office/powerpoint/2010/main" val="2368757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FE40E-4992-6B35-DE01-1892D7E2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87FEC3C-BC02-989A-CC09-59E51EA59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Obrázok 5" descr="Obrázok, na ktorom je text, diagram, rad, rovnobežný&#10;&#10;Automaticky generovaný popis">
            <a:extLst>
              <a:ext uri="{FF2B5EF4-FFF2-40B4-BE49-F238E27FC236}">
                <a16:creationId xmlns:a16="http://schemas.microsoft.com/office/drawing/2014/main" id="{3ED081A5-2DD3-C959-B2C3-C4A47704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86645"/>
            <a:ext cx="7772400" cy="67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7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2C8A0-0E97-45D1-A2C9-2686B232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D0CD83-A262-F44E-AF0A-CFAE076AE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2875E8-7560-DFE0-1408-81CDBFB0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2899242"/>
            <a:ext cx="8064900" cy="1179271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accent1"/>
                </a:solidFill>
                <a:latin typeface="Garamond" panose="02020404030301010803" pitchFamily="18" charset="0"/>
                <a:hlinkClick r:id="rId3"/>
              </a:rPr>
              <a:t>Activity</a:t>
            </a:r>
            <a:b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Your activity in other forms of participation 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23E63-DEFF-A7E1-757F-EA4712C2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5D9C5-FAAD-004D-EF8C-3E34E183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656114"/>
            <a:ext cx="8521200" cy="341105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Garamond" panose="02020404030301010803" pitchFamily="18" charset="0"/>
              </a:rPr>
              <a:t>Other forms of political participation – 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referenda, protests, petitions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DBA39-FE0C-DC7E-AED3-4BCFFB5A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955059"/>
            <a:ext cx="8521200" cy="2018618"/>
          </a:xfrm>
        </p:spPr>
        <p:txBody>
          <a:bodyPr/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Jakub Jusko</a:t>
            </a:r>
          </a:p>
          <a:p>
            <a:pPr algn="ctr"/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8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4FF4-E6E6-83A8-832E-D7DF85C43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E2230B5-8FBA-F965-B9AD-FEB4C86FA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6767CA-7EAE-7329-0C63-AC4652DB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How to increase participation?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BDF3B0F-9231-E346-CE8D-FC8EF84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We cannot dictate the person to be involved in the politics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We (often) cannot change peoples SES and personality traits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Education programmes for increasing political sophistication:</a:t>
            </a:r>
          </a:p>
          <a:p>
            <a:pPr marL="54000" indent="0" algn="just">
              <a:buNone/>
            </a:pPr>
            <a:r>
              <a:rPr lang="en-GB" sz="2000" b="1" dirty="0">
                <a:latin typeface="Constantia" panose="02030602050306030303" pitchFamily="18" charset="0"/>
              </a:rPr>
              <a:t>-The Political Engagement Project (USA) </a:t>
            </a:r>
            <a:r>
              <a:rPr lang="en-GB" sz="2000" dirty="0">
                <a:latin typeface="Constantia" panose="02030602050306030303" pitchFamily="18" charset="0"/>
              </a:rPr>
              <a:t>– boost of many dimensions of democratic participation and identity (mostly with lower interest) +  increase in political knowledge and skills (mostly with higher interest) (Beaumont et al. 2006)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-</a:t>
            </a:r>
            <a:r>
              <a:rPr lang="en-GB" sz="2000" b="1" dirty="0">
                <a:latin typeface="Constantia" panose="02030602050306030303" pitchFamily="18" charset="0"/>
              </a:rPr>
              <a:t>Civic education (Norway) – </a:t>
            </a:r>
            <a:r>
              <a:rPr lang="en-GB" sz="2000" dirty="0">
                <a:latin typeface="Constantia" panose="02030602050306030303" pitchFamily="18" charset="0"/>
              </a:rPr>
              <a:t>importance of enhancing self-efficacy in the political field (compared to civic competence) 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Political knowledge as a good predictor of civic competence (less on motivation)</a:t>
            </a:r>
          </a:p>
          <a:p>
            <a:pPr algn="just">
              <a:buFont typeface="Symbol" pitchFamily="2" charset="2"/>
              <a:buChar char="Þ"/>
            </a:pPr>
            <a:r>
              <a:rPr lang="en-GB" sz="2000" dirty="0">
                <a:latin typeface="Constantia" panose="02030602050306030303" pitchFamily="18" charset="0"/>
              </a:rPr>
              <a:t>Self-efficacy as a predictor for motivation which increases participation ------</a:t>
            </a:r>
            <a:r>
              <a:rPr lang="en-GB" sz="2000" dirty="0">
                <a:latin typeface="Constantia" panose="02030602050306030303" pitchFamily="18" charset="0"/>
                <a:sym typeface="Wingdings" pitchFamily="2" charset="2"/>
              </a:rPr>
              <a:t></a:t>
            </a:r>
            <a:endParaRPr lang="en-GB" sz="2000" dirty="0">
              <a:latin typeface="Constantia" panose="02030602050306030303" pitchFamily="18" charset="0"/>
            </a:endParaRPr>
          </a:p>
        </p:txBody>
      </p:sp>
      <p:pic>
        <p:nvPicPr>
          <p:cNvPr id="6" name="Obrázok 5" descr="Obrázok, na ktorom je text, písmo, snímka obrazovky&#10;&#10;Automaticky generovaný popis">
            <a:extLst>
              <a:ext uri="{FF2B5EF4-FFF2-40B4-BE49-F238E27FC236}">
                <a16:creationId xmlns:a16="http://schemas.microsoft.com/office/drawing/2014/main" id="{1E23325B-613D-5728-1E86-BE28F7D12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5" y="5758797"/>
            <a:ext cx="5377991" cy="8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9DCB-9F57-EA6D-DD33-3BA894753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B37AB36-75BB-A28A-F5EE-5AEEC2B92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17F704-8A8C-E6BB-A296-CCB50C4B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Summary of the first lecture block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5379BB9-680B-435C-B12E-5C9A1A8D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Increase in the number of other participation activities in recent decades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Different techniques for different occasions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Different types of socio-economic groups participating in offline-online activities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role of (not)sophisticated undecideds and non-voters in political outcomes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Seemingly unrelated factors and mechanisms hidden behind them (rain, sleep, long-lines,…)</a:t>
            </a:r>
          </a:p>
        </p:txBody>
      </p:sp>
      <p:pic>
        <p:nvPicPr>
          <p:cNvPr id="6" name="Obrázok 5" descr="Obrázok, na ktorom je text, potvrdenie, snímka obrazovky, číslo&#10;&#10;Automaticky generovaný popis">
            <a:extLst>
              <a:ext uri="{FF2B5EF4-FFF2-40B4-BE49-F238E27FC236}">
                <a16:creationId xmlns:a16="http://schemas.microsoft.com/office/drawing/2014/main" id="{A8CF647F-6F1D-EABA-9644-3A3E1229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31" y="4436076"/>
            <a:ext cx="5481338" cy="2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7CD1-5E79-E21D-AEA9-0D7A658F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9DC13E5-B1D7-8F57-F47E-71605CE68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51F904-8534-326A-FAD6-FFB3E29F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Next…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2" descr="30 Voting Memes to Remind You to Exercise Your Rights - SayingImages.com">
            <a:extLst>
              <a:ext uri="{FF2B5EF4-FFF2-40B4-BE49-F238E27FC236}">
                <a16:creationId xmlns:a16="http://schemas.microsoft.com/office/drawing/2014/main" id="{2CDADBFD-AA2C-BF3B-1414-39E9D169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1252666"/>
            <a:ext cx="5353334" cy="53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6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 err="1">
                <a:solidFill>
                  <a:schemeClr val="tx1"/>
                </a:solidFill>
                <a:latin typeface="Garamond" panose="02020404030301010803" pitchFamily="18" charset="0"/>
              </a:rPr>
              <a:t>Literatute</a:t>
            </a:r>
            <a:endParaRPr lang="sk-SK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Anderson</a:t>
            </a:r>
            <a:r>
              <a:rPr lang="sk-SK" sz="1000" dirty="0">
                <a:latin typeface="Garamond" panose="02020404030301010803" pitchFamily="18" charset="0"/>
              </a:rPr>
              <a:t>, C., &amp; </a:t>
            </a:r>
            <a:r>
              <a:rPr lang="sk-SK" sz="1000" dirty="0" err="1">
                <a:latin typeface="Garamond" panose="02020404030301010803" pitchFamily="18" charset="0"/>
              </a:rPr>
              <a:t>Goodyear</a:t>
            </a:r>
            <a:r>
              <a:rPr lang="sk-SK" sz="1000" dirty="0">
                <a:latin typeface="Garamond" panose="02020404030301010803" pitchFamily="18" charset="0"/>
              </a:rPr>
              <a:t>-Grant, E. (2010). </a:t>
            </a:r>
            <a:r>
              <a:rPr lang="sk-SK" sz="1000" dirty="0" err="1">
                <a:latin typeface="Garamond" panose="02020404030301010803" pitchFamily="18" charset="0"/>
              </a:rPr>
              <a:t>Why</a:t>
            </a:r>
            <a:r>
              <a:rPr lang="sk-SK" sz="1000" dirty="0">
                <a:latin typeface="Garamond" panose="02020404030301010803" pitchFamily="18" charset="0"/>
              </a:rPr>
              <a:t> are </a:t>
            </a:r>
            <a:r>
              <a:rPr lang="sk-SK" sz="1000" dirty="0" err="1">
                <a:latin typeface="Garamond" panose="02020404030301010803" pitchFamily="18" charset="0"/>
              </a:rPr>
              <a:t>highly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informed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citizens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sceptical</a:t>
            </a:r>
            <a:r>
              <a:rPr lang="sk-SK" sz="1000" dirty="0">
                <a:latin typeface="Garamond" panose="02020404030301010803" pitchFamily="18" charset="0"/>
              </a:rPr>
              <a:t> of referenda?.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Studies</a:t>
            </a:r>
            <a:r>
              <a:rPr lang="sk-SK" sz="1000" dirty="0">
                <a:latin typeface="Garamond" panose="02020404030301010803" pitchFamily="18" charset="0"/>
              </a:rPr>
              <a:t>, 29(2), 227-238.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>
                <a:latin typeface="Garamond" panose="02020404030301010803" pitchFamily="18" charset="0"/>
              </a:rPr>
              <a:t>Brady, H. E. (1999).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Measures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attitudes</a:t>
            </a:r>
            <a:r>
              <a:rPr lang="sk-SK" sz="1000" dirty="0">
                <a:latin typeface="Garamond" panose="02020404030301010803" pitchFamily="18" charset="0"/>
              </a:rPr>
              <a:t>, 2, 737-801.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Chang</a:t>
            </a:r>
            <a:r>
              <a:rPr lang="sk-SK" sz="1000" dirty="0">
                <a:latin typeface="Garamond" panose="02020404030301010803" pitchFamily="18" charset="0"/>
              </a:rPr>
              <a:t>, Y. B., </a:t>
            </a:r>
            <a:r>
              <a:rPr lang="sk-SK" sz="1000" dirty="0" err="1">
                <a:latin typeface="Garamond" panose="02020404030301010803" pitchFamily="18" charset="0"/>
              </a:rPr>
              <a:t>Weng</a:t>
            </a:r>
            <a:r>
              <a:rPr lang="sk-SK" sz="1000" dirty="0">
                <a:latin typeface="Garamond" panose="02020404030301010803" pitchFamily="18" charset="0"/>
              </a:rPr>
              <a:t>, D. L. C., &amp; </a:t>
            </a:r>
            <a:r>
              <a:rPr lang="sk-SK" sz="1000" dirty="0" err="1">
                <a:latin typeface="Garamond" panose="02020404030301010803" pitchFamily="18" charset="0"/>
              </a:rPr>
              <a:t>Wang</a:t>
            </a:r>
            <a:r>
              <a:rPr lang="sk-SK" sz="1000" dirty="0">
                <a:latin typeface="Garamond" panose="02020404030301010803" pitchFamily="18" charset="0"/>
              </a:rPr>
              <a:t>, C. H. (2021). </a:t>
            </a:r>
            <a:r>
              <a:rPr lang="sk-SK" sz="1000" dirty="0" err="1">
                <a:latin typeface="Garamond" panose="02020404030301010803" pitchFamily="18" charset="0"/>
              </a:rPr>
              <a:t>Personality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traits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propensity</a:t>
            </a:r>
            <a:r>
              <a:rPr lang="sk-SK" sz="1000" dirty="0">
                <a:latin typeface="Garamond" panose="02020404030301010803" pitchFamily="18" charset="0"/>
              </a:rPr>
              <a:t> to protest: a </a:t>
            </a:r>
            <a:r>
              <a:rPr lang="sk-SK" sz="1000" dirty="0" err="1">
                <a:latin typeface="Garamond" panose="02020404030301010803" pitchFamily="18" charset="0"/>
              </a:rPr>
              <a:t>cross-national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analysis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Asian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, 29(1), 22-41.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Clarke</a:t>
            </a:r>
            <a:r>
              <a:rPr lang="sk-SK" sz="1000" dirty="0">
                <a:latin typeface="Garamond" panose="02020404030301010803" pitchFamily="18" charset="0"/>
              </a:rPr>
              <a:t>, H. D., </a:t>
            </a:r>
            <a:r>
              <a:rPr lang="sk-SK" sz="1000" dirty="0" err="1">
                <a:latin typeface="Garamond" panose="02020404030301010803" pitchFamily="18" charset="0"/>
              </a:rPr>
              <a:t>Goodwin</a:t>
            </a:r>
            <a:r>
              <a:rPr lang="sk-SK" sz="1000" dirty="0">
                <a:latin typeface="Garamond" panose="02020404030301010803" pitchFamily="18" charset="0"/>
              </a:rPr>
              <a:t>, M., &amp; </a:t>
            </a:r>
            <a:r>
              <a:rPr lang="sk-SK" sz="1000" dirty="0" err="1">
                <a:latin typeface="Garamond" panose="02020404030301010803" pitchFamily="18" charset="0"/>
              </a:rPr>
              <a:t>Whiteley</a:t>
            </a:r>
            <a:r>
              <a:rPr lang="sk-SK" sz="1000" dirty="0">
                <a:latin typeface="Garamond" panose="02020404030301010803" pitchFamily="18" charset="0"/>
              </a:rPr>
              <a:t>, P. (2017). </a:t>
            </a:r>
            <a:r>
              <a:rPr lang="sk-SK" sz="1000" dirty="0" err="1">
                <a:latin typeface="Garamond" panose="02020404030301010803" pitchFamily="18" charset="0"/>
              </a:rPr>
              <a:t>Why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Britain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for</a:t>
            </a:r>
            <a:r>
              <a:rPr lang="sk-SK" sz="1000" dirty="0">
                <a:latin typeface="Garamond" panose="02020404030301010803" pitchFamily="18" charset="0"/>
              </a:rPr>
              <a:t> Brexit: </a:t>
            </a:r>
            <a:r>
              <a:rPr lang="sk-SK" sz="1000" dirty="0" err="1">
                <a:latin typeface="Garamond" panose="02020404030301010803" pitchFamily="18" charset="0"/>
              </a:rPr>
              <a:t>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individual</a:t>
            </a:r>
            <a:r>
              <a:rPr lang="sk-SK" sz="1000" dirty="0">
                <a:latin typeface="Garamond" panose="02020404030301010803" pitchFamily="18" charset="0"/>
              </a:rPr>
              <a:t>-level </a:t>
            </a:r>
            <a:r>
              <a:rPr lang="sk-SK" sz="1000" dirty="0" err="1">
                <a:latin typeface="Garamond" panose="02020404030301010803" pitchFamily="18" charset="0"/>
              </a:rPr>
              <a:t>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2016 referendum </a:t>
            </a:r>
            <a:r>
              <a:rPr lang="sk-SK" sz="1000" dirty="0" err="1">
                <a:latin typeface="Garamond" panose="02020404030301010803" pitchFamily="18" charset="0"/>
              </a:rPr>
              <a:t>vote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Parliamentary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Affairs</a:t>
            </a:r>
            <a:r>
              <a:rPr lang="sk-SK" sz="1000" dirty="0">
                <a:latin typeface="Garamond" panose="02020404030301010803" pitchFamily="18" charset="0"/>
              </a:rPr>
              <a:t>, 70(3), 439-464.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Couture</a:t>
            </a:r>
            <a:r>
              <a:rPr lang="sk-SK" sz="1000" dirty="0">
                <a:latin typeface="Garamond" panose="02020404030301010803" pitchFamily="18" charset="0"/>
              </a:rPr>
              <a:t>, J., &amp; </a:t>
            </a:r>
            <a:r>
              <a:rPr lang="sk-SK" sz="1000" dirty="0" err="1">
                <a:latin typeface="Garamond" panose="02020404030301010803" pitchFamily="18" charset="0"/>
              </a:rPr>
              <a:t>Breux</a:t>
            </a:r>
            <a:r>
              <a:rPr lang="sk-SK" sz="1000" dirty="0">
                <a:latin typeface="Garamond" panose="02020404030301010803" pitchFamily="18" charset="0"/>
              </a:rPr>
              <a:t>, S. (2017).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differentiated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health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Health, 27(4), 599-604.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Ekman</a:t>
            </a:r>
            <a:r>
              <a:rPr lang="sk-SK" sz="1000" dirty="0">
                <a:latin typeface="Garamond" panose="02020404030301010803" pitchFamily="18" charset="0"/>
              </a:rPr>
              <a:t>, J., &amp; </a:t>
            </a:r>
            <a:r>
              <a:rPr lang="sk-SK" sz="1000" dirty="0" err="1">
                <a:latin typeface="Garamond" panose="02020404030301010803" pitchFamily="18" charset="0"/>
              </a:rPr>
              <a:t>Amnå</a:t>
            </a:r>
            <a:r>
              <a:rPr lang="sk-SK" sz="1000" dirty="0">
                <a:latin typeface="Garamond" panose="02020404030301010803" pitchFamily="18" charset="0"/>
              </a:rPr>
              <a:t>, E. (2012).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civic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engagement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Towards</a:t>
            </a:r>
            <a:r>
              <a:rPr lang="sk-SK" sz="1000" dirty="0">
                <a:latin typeface="Garamond" panose="02020404030301010803" pitchFamily="18" charset="0"/>
              </a:rPr>
              <a:t> a new </a:t>
            </a:r>
            <a:r>
              <a:rPr lang="sk-SK" sz="1000" dirty="0" err="1">
                <a:latin typeface="Garamond" panose="02020404030301010803" pitchFamily="18" charset="0"/>
              </a:rPr>
              <a:t>typology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Human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affairs</a:t>
            </a:r>
            <a:r>
              <a:rPr lang="sk-SK" sz="1000" dirty="0">
                <a:latin typeface="Garamond" panose="02020404030301010803" pitchFamily="18" charset="0"/>
              </a:rPr>
              <a:t>, 22, 283-300.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Freymeyer</a:t>
            </a:r>
            <a:r>
              <a:rPr lang="sk-SK" sz="1000" dirty="0">
                <a:latin typeface="Garamond" panose="02020404030301010803" pitchFamily="18" charset="0"/>
              </a:rPr>
              <a:t>, R. H., &amp; Johnson, B. E. (2010). A </a:t>
            </a:r>
            <a:r>
              <a:rPr lang="sk-SK" sz="1000" dirty="0" err="1">
                <a:latin typeface="Garamond" panose="02020404030301010803" pitchFamily="18" charset="0"/>
              </a:rPr>
              <a:t>cross-cultural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investigation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factors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influencing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environmental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actions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Sociological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Spectrum</a:t>
            </a:r>
            <a:r>
              <a:rPr lang="sk-SK" sz="1000" dirty="0">
                <a:latin typeface="Garamond" panose="02020404030301010803" pitchFamily="18" charset="0"/>
              </a:rPr>
              <a:t>, 30(2), 184-195.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Goldberg</a:t>
            </a:r>
            <a:r>
              <a:rPr lang="sk-SK" sz="1000" dirty="0">
                <a:latin typeface="Garamond" panose="02020404030301010803" pitchFamily="18" charset="0"/>
              </a:rPr>
              <a:t>, A. C., &amp; </a:t>
            </a:r>
            <a:r>
              <a:rPr lang="sk-SK" sz="1000" dirty="0" err="1">
                <a:latin typeface="Garamond" panose="02020404030301010803" pitchFamily="18" charset="0"/>
              </a:rPr>
              <a:t>Sciarini</a:t>
            </a:r>
            <a:r>
              <a:rPr lang="sk-SK" sz="1000" dirty="0">
                <a:latin typeface="Garamond" panose="02020404030301010803" pitchFamily="18" charset="0"/>
              </a:rPr>
              <a:t>, P. (2023).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direct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democracy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joint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individual</a:t>
            </a:r>
            <a:r>
              <a:rPr lang="sk-SK" sz="1000" dirty="0">
                <a:latin typeface="Garamond" panose="02020404030301010803" pitchFamily="18" charset="0"/>
              </a:rPr>
              <a:t>, referendum and </a:t>
            </a:r>
            <a:r>
              <a:rPr lang="sk-SK" sz="1000" dirty="0" err="1">
                <a:latin typeface="Garamond" panose="02020404030301010803" pitchFamily="18" charset="0"/>
              </a:rPr>
              <a:t>community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factors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, 62(1), 25-46.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Harper</a:t>
            </a:r>
            <a:r>
              <a:rPr lang="sk-SK" sz="1000" dirty="0">
                <a:latin typeface="Garamond" panose="02020404030301010803" pitchFamily="18" charset="0"/>
              </a:rPr>
              <a:t>, S. F., &amp; </a:t>
            </a:r>
            <a:r>
              <a:rPr lang="sk-SK" sz="1000" dirty="0" err="1">
                <a:latin typeface="Garamond" panose="02020404030301010803" pitchFamily="18" charset="0"/>
              </a:rPr>
              <a:t>Parry</a:t>
            </a:r>
            <a:r>
              <a:rPr lang="sk-SK" sz="1000" dirty="0">
                <a:latin typeface="Garamond" panose="02020404030301010803" pitchFamily="18" charset="0"/>
              </a:rPr>
              <a:t>, J. A. (2023).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signing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ballot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petitions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Opinion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Parties</a:t>
            </a:r>
            <a:r>
              <a:rPr lang="sk-SK" sz="1000" dirty="0">
                <a:latin typeface="Garamond" panose="02020404030301010803" pitchFamily="18" charset="0"/>
              </a:rPr>
              <a:t>, 1-13.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Hastings</a:t>
            </a:r>
            <a:r>
              <a:rPr lang="sk-SK" sz="1000" dirty="0">
                <a:latin typeface="Garamond" panose="02020404030301010803" pitchFamily="18" charset="0"/>
              </a:rPr>
              <a:t>, J., &amp; </a:t>
            </a:r>
            <a:r>
              <a:rPr lang="sk-SK" sz="1000" dirty="0" err="1">
                <a:latin typeface="Garamond" panose="02020404030301010803" pitchFamily="18" charset="0"/>
              </a:rPr>
              <a:t>Cann</a:t>
            </a:r>
            <a:r>
              <a:rPr lang="sk-SK" sz="1000" dirty="0">
                <a:latin typeface="Garamond" panose="02020404030301010803" pitchFamily="18" charset="0"/>
              </a:rPr>
              <a:t>, D. (2014). </a:t>
            </a:r>
            <a:r>
              <a:rPr lang="sk-SK" sz="1000" dirty="0" err="1">
                <a:latin typeface="Garamond" panose="02020404030301010803" pitchFamily="18" charset="0"/>
              </a:rPr>
              <a:t>Ballot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titles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decision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making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ballot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questions</a:t>
            </a:r>
            <a:r>
              <a:rPr lang="sk-SK" sz="1000" dirty="0">
                <a:latin typeface="Garamond" panose="02020404030301010803" pitchFamily="18" charset="0"/>
              </a:rPr>
              <a:t>. State and </a:t>
            </a:r>
            <a:r>
              <a:rPr lang="sk-SK" sz="1000" dirty="0" err="1">
                <a:latin typeface="Garamond" panose="02020404030301010803" pitchFamily="18" charset="0"/>
              </a:rPr>
              <a:t>Local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Government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, 46(2), 118-127.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Hobolt</a:t>
            </a:r>
            <a:r>
              <a:rPr lang="sk-SK" sz="1000" dirty="0">
                <a:latin typeface="Garamond" panose="02020404030301010803" pitchFamily="18" charset="0"/>
              </a:rPr>
              <a:t>, S. B. (2005). </a:t>
            </a:r>
            <a:r>
              <a:rPr lang="sk-SK" sz="1000" dirty="0" err="1">
                <a:latin typeface="Garamond" panose="02020404030301010803" pitchFamily="18" charset="0"/>
              </a:rPr>
              <a:t>When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Europe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matters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impact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information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behaviour</a:t>
            </a:r>
            <a:r>
              <a:rPr lang="sk-SK" sz="1000" dirty="0">
                <a:latin typeface="Garamond" panose="02020404030301010803" pitchFamily="18" charset="0"/>
              </a:rPr>
              <a:t> in EU </a:t>
            </a:r>
            <a:r>
              <a:rPr lang="sk-SK" sz="1000" dirty="0" err="1">
                <a:latin typeface="Garamond" panose="02020404030301010803" pitchFamily="18" charset="0"/>
              </a:rPr>
              <a:t>referendums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opinion</a:t>
            </a:r>
            <a:r>
              <a:rPr lang="sk-SK" sz="1000" dirty="0">
                <a:latin typeface="Garamond" panose="02020404030301010803" pitchFamily="18" charset="0"/>
              </a:rPr>
              <a:t> &amp; </a:t>
            </a:r>
            <a:r>
              <a:rPr lang="sk-SK" sz="1000" dirty="0" err="1">
                <a:latin typeface="Garamond" panose="02020404030301010803" pitchFamily="18" charset="0"/>
              </a:rPr>
              <a:t>parties</a:t>
            </a:r>
            <a:r>
              <a:rPr lang="sk-SK" sz="1000" dirty="0">
                <a:latin typeface="Garamond" panose="02020404030301010803" pitchFamily="18" charset="0"/>
              </a:rPr>
              <a:t>, 15(1), 85-109.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Liu</a:t>
            </a:r>
            <a:r>
              <a:rPr lang="sk-SK" sz="1000" dirty="0">
                <a:latin typeface="Garamond" panose="02020404030301010803" pitchFamily="18" charset="0"/>
              </a:rPr>
              <a:t>, J., </a:t>
            </a:r>
            <a:r>
              <a:rPr lang="sk-SK" sz="1000" dirty="0" err="1">
                <a:latin typeface="Garamond" panose="02020404030301010803" pitchFamily="18" charset="0"/>
              </a:rPr>
              <a:t>Modrek</a:t>
            </a:r>
            <a:r>
              <a:rPr lang="sk-SK" sz="1000" dirty="0">
                <a:latin typeface="Garamond" panose="02020404030301010803" pitchFamily="18" charset="0"/>
              </a:rPr>
              <a:t>, S., &amp; </a:t>
            </a:r>
            <a:r>
              <a:rPr lang="sk-SK" sz="1000" dirty="0" err="1">
                <a:latin typeface="Garamond" panose="02020404030301010803" pitchFamily="18" charset="0"/>
              </a:rPr>
              <a:t>Sieverding</a:t>
            </a:r>
            <a:r>
              <a:rPr lang="sk-SK" sz="1000" dirty="0">
                <a:latin typeface="Garamond" panose="02020404030301010803" pitchFamily="18" charset="0"/>
              </a:rPr>
              <a:t>, M. (2019).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protests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youth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human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capital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well-being</a:t>
            </a:r>
            <a:r>
              <a:rPr lang="sk-SK" sz="1000" dirty="0">
                <a:latin typeface="Garamond" panose="02020404030301010803" pitchFamily="18" charset="0"/>
              </a:rPr>
              <a:t> in Egypt. </a:t>
            </a:r>
            <a:r>
              <a:rPr lang="sk-SK" sz="1000" dirty="0" err="1">
                <a:latin typeface="Garamond" panose="02020404030301010803" pitchFamily="18" charset="0"/>
              </a:rPr>
              <a:t>Social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&amp; </a:t>
            </a:r>
            <a:r>
              <a:rPr lang="sk-SK" sz="1000" dirty="0" err="1">
                <a:latin typeface="Garamond" panose="02020404030301010803" pitchFamily="18" charset="0"/>
              </a:rPr>
              <a:t>Medicine</a:t>
            </a:r>
            <a:r>
              <a:rPr lang="sk-SK" sz="1000" dirty="0">
                <a:latin typeface="Garamond" panose="02020404030301010803" pitchFamily="18" charset="0"/>
              </a:rPr>
              <a:t>, 243, 112602.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Matthews</a:t>
            </a:r>
            <a:r>
              <a:rPr lang="sk-SK" sz="1000" dirty="0">
                <a:latin typeface="Garamond" panose="02020404030301010803" pitchFamily="18" charset="0"/>
              </a:rPr>
              <a:t>, F. (2021).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value</a:t>
            </a:r>
            <a:r>
              <a:rPr lang="sk-SK" sz="1000" dirty="0">
                <a:latin typeface="Garamond" panose="02020404030301010803" pitchFamily="18" charset="0"/>
              </a:rPr>
              <a:t> of ‘</a:t>
            </a:r>
            <a:r>
              <a:rPr lang="sk-SK" sz="1000" dirty="0" err="1">
                <a:latin typeface="Garamond" panose="02020404030301010803" pitchFamily="18" charset="0"/>
              </a:rPr>
              <a:t>between-election’political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: Do </a:t>
            </a:r>
            <a:r>
              <a:rPr lang="sk-SK" sz="1000" dirty="0" err="1">
                <a:latin typeface="Garamond" panose="02020404030301010803" pitchFamily="18" charset="0"/>
              </a:rPr>
              <a:t>parliamentary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e-petitions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matter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elites</a:t>
            </a:r>
            <a:r>
              <a:rPr lang="sk-SK" sz="1000" dirty="0">
                <a:latin typeface="Garamond" panose="02020404030301010803" pitchFamily="18" charset="0"/>
              </a:rPr>
              <a:t>?.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British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 and International </a:t>
            </a:r>
            <a:r>
              <a:rPr lang="sk-SK" sz="1000" dirty="0" err="1">
                <a:latin typeface="Garamond" panose="02020404030301010803" pitchFamily="18" charset="0"/>
              </a:rPr>
              <a:t>Relations</a:t>
            </a:r>
            <a:r>
              <a:rPr lang="sk-SK" sz="1000" dirty="0">
                <a:latin typeface="Garamond" panose="02020404030301010803" pitchFamily="18" charset="0"/>
              </a:rPr>
              <a:t>, 23(3), 410-429.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Parry</a:t>
            </a:r>
            <a:r>
              <a:rPr lang="sk-SK" sz="1000" dirty="0">
                <a:latin typeface="Garamond" panose="02020404030301010803" pitchFamily="18" charset="0"/>
              </a:rPr>
              <a:t>, J. A., </a:t>
            </a:r>
            <a:r>
              <a:rPr lang="sk-SK" sz="1000" dirty="0" err="1">
                <a:latin typeface="Garamond" panose="02020404030301010803" pitchFamily="18" charset="0"/>
              </a:rPr>
              <a:t>Smith</a:t>
            </a:r>
            <a:r>
              <a:rPr lang="sk-SK" sz="1000" dirty="0">
                <a:latin typeface="Garamond" panose="02020404030301010803" pitchFamily="18" charset="0"/>
              </a:rPr>
              <a:t>, D. A., &amp; Henry, S. (2012).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impact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petition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signing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Behavior</a:t>
            </a:r>
            <a:r>
              <a:rPr lang="sk-SK" sz="1000" dirty="0">
                <a:latin typeface="Garamond" panose="02020404030301010803" pitchFamily="18" charset="0"/>
              </a:rPr>
              <a:t>, 34, 117-136.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Rudolph</a:t>
            </a:r>
            <a:r>
              <a:rPr lang="sk-SK" sz="1000" dirty="0">
                <a:latin typeface="Garamond" panose="02020404030301010803" pitchFamily="18" charset="0"/>
              </a:rPr>
              <a:t>, L. (2020). </a:t>
            </a:r>
            <a:r>
              <a:rPr lang="sk-SK" sz="1000" dirty="0" err="1">
                <a:latin typeface="Garamond" panose="02020404030301010803" pitchFamily="18" charset="0"/>
              </a:rPr>
              <a:t>Turning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out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turn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down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EU: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mobilisation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occasional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voters</a:t>
            </a:r>
            <a:r>
              <a:rPr lang="sk-SK" sz="1000" dirty="0">
                <a:latin typeface="Garamond" panose="02020404030301010803" pitchFamily="18" charset="0"/>
              </a:rPr>
              <a:t> and Brexit.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Public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Policy</a:t>
            </a:r>
            <a:r>
              <a:rPr lang="sk-SK" sz="1000" dirty="0">
                <a:latin typeface="Garamond" panose="02020404030301010803" pitchFamily="18" charset="0"/>
              </a:rPr>
              <a:t>, 27(12), 1858-1878.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Setyoko</a:t>
            </a:r>
            <a:r>
              <a:rPr lang="sk-SK" sz="1000" dirty="0">
                <a:latin typeface="Garamond" panose="02020404030301010803" pitchFamily="18" charset="0"/>
              </a:rPr>
              <a:t>, P. I., </a:t>
            </a:r>
            <a:r>
              <a:rPr lang="sk-SK" sz="1000" dirty="0" err="1">
                <a:latin typeface="Garamond" panose="02020404030301010803" pitchFamily="18" charset="0"/>
              </a:rPr>
              <a:t>Wahyuningrat</a:t>
            </a:r>
            <a:r>
              <a:rPr lang="sk-SK" sz="1000" dirty="0">
                <a:latin typeface="Garamond" panose="02020404030301010803" pitchFamily="18" charset="0"/>
              </a:rPr>
              <a:t>, W., &amp; </a:t>
            </a:r>
            <a:r>
              <a:rPr lang="sk-SK" sz="1000" dirty="0" err="1">
                <a:latin typeface="Garamond" panose="02020404030301010803" pitchFamily="18" charset="0"/>
              </a:rPr>
              <a:t>Kurniasih</a:t>
            </a:r>
            <a:r>
              <a:rPr lang="sk-SK" sz="1000" dirty="0">
                <a:latin typeface="Garamond" panose="02020404030301010803" pitchFamily="18" charset="0"/>
              </a:rPr>
              <a:t>, D. (2023). </a:t>
            </a:r>
            <a:r>
              <a:rPr lang="sk-SK" sz="1000" dirty="0" err="1">
                <a:latin typeface="Garamond" panose="02020404030301010803" pitchFamily="18" charset="0"/>
              </a:rPr>
              <a:t>Factors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Successful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E-Petitions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Policy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Making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Process</a:t>
            </a:r>
            <a:r>
              <a:rPr lang="sk-SK" sz="1000" dirty="0">
                <a:latin typeface="Garamond" panose="02020404030301010803" pitchFamily="18" charset="0"/>
              </a:rPr>
              <a:t>: A </a:t>
            </a:r>
            <a:r>
              <a:rPr lang="sk-SK" sz="1000" dirty="0" err="1">
                <a:latin typeface="Garamond" panose="02020404030301010803" pitchFamily="18" charset="0"/>
              </a:rPr>
              <a:t>Scoping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Policy</a:t>
            </a:r>
            <a:r>
              <a:rPr lang="sk-SK" sz="1000" dirty="0">
                <a:latin typeface="Garamond" panose="02020404030301010803" pitchFamily="18" charset="0"/>
              </a:rPr>
              <a:t> &amp; </a:t>
            </a:r>
            <a:r>
              <a:rPr lang="sk-SK" sz="1000" dirty="0" err="1">
                <a:latin typeface="Garamond" panose="02020404030301010803" pitchFamily="18" charset="0"/>
              </a:rPr>
              <a:t>Governance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Review</a:t>
            </a:r>
            <a:r>
              <a:rPr lang="sk-SK" sz="1000" dirty="0">
                <a:latin typeface="Garamond" panose="02020404030301010803" pitchFamily="18" charset="0"/>
              </a:rPr>
              <a:t>, 7(1), 72-85.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Shuman</a:t>
            </a:r>
            <a:r>
              <a:rPr lang="sk-SK" sz="1000" dirty="0">
                <a:latin typeface="Garamond" panose="02020404030301010803" pitchFamily="18" charset="0"/>
              </a:rPr>
              <a:t>, E., </a:t>
            </a:r>
            <a:r>
              <a:rPr lang="sk-SK" sz="1000" dirty="0" err="1">
                <a:latin typeface="Garamond" panose="02020404030301010803" pitchFamily="18" charset="0"/>
              </a:rPr>
              <a:t>Goldenberg</a:t>
            </a:r>
            <a:r>
              <a:rPr lang="sk-SK" sz="1000" dirty="0">
                <a:latin typeface="Garamond" panose="02020404030301010803" pitchFamily="18" charset="0"/>
              </a:rPr>
              <a:t>, A., </a:t>
            </a:r>
            <a:r>
              <a:rPr lang="sk-SK" sz="1000" dirty="0" err="1">
                <a:latin typeface="Garamond" panose="02020404030301010803" pitchFamily="18" charset="0"/>
              </a:rPr>
              <a:t>Saguy</a:t>
            </a:r>
            <a:r>
              <a:rPr lang="sk-SK" sz="1000" dirty="0">
                <a:latin typeface="Garamond" panose="02020404030301010803" pitchFamily="18" charset="0"/>
              </a:rPr>
              <a:t>, T., </a:t>
            </a:r>
            <a:r>
              <a:rPr lang="sk-SK" sz="1000" dirty="0" err="1">
                <a:latin typeface="Garamond" panose="02020404030301010803" pitchFamily="18" charset="0"/>
              </a:rPr>
              <a:t>Halperin</a:t>
            </a:r>
            <a:r>
              <a:rPr lang="sk-SK" sz="1000" dirty="0">
                <a:latin typeface="Garamond" panose="02020404030301010803" pitchFamily="18" charset="0"/>
              </a:rPr>
              <a:t>, E., &amp; van </a:t>
            </a:r>
            <a:r>
              <a:rPr lang="sk-SK" sz="1000" dirty="0" err="1">
                <a:latin typeface="Garamond" panose="02020404030301010803" pitchFamily="18" charset="0"/>
              </a:rPr>
              <a:t>Zomeren</a:t>
            </a:r>
            <a:r>
              <a:rPr lang="sk-SK" sz="1000" dirty="0">
                <a:latin typeface="Garamond" panose="02020404030301010803" pitchFamily="18" charset="0"/>
              </a:rPr>
              <a:t>, M. (2024). </a:t>
            </a:r>
            <a:r>
              <a:rPr lang="sk-SK" sz="1000" dirty="0" err="1">
                <a:latin typeface="Garamond" panose="02020404030301010803" pitchFamily="18" charset="0"/>
              </a:rPr>
              <a:t>When</a:t>
            </a:r>
            <a:r>
              <a:rPr lang="sk-SK" sz="1000" dirty="0">
                <a:latin typeface="Garamond" panose="02020404030301010803" pitchFamily="18" charset="0"/>
              </a:rPr>
              <a:t> are </a:t>
            </a:r>
            <a:r>
              <a:rPr lang="sk-SK" sz="1000" dirty="0" err="1">
                <a:latin typeface="Garamond" panose="02020404030301010803" pitchFamily="18" charset="0"/>
              </a:rPr>
              <a:t>social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protests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effective</a:t>
            </a:r>
            <a:r>
              <a:rPr lang="sk-SK" sz="1000" dirty="0">
                <a:latin typeface="Garamond" panose="02020404030301010803" pitchFamily="18" charset="0"/>
              </a:rPr>
              <a:t>?. </a:t>
            </a:r>
            <a:r>
              <a:rPr lang="sk-SK" sz="1000" dirty="0" err="1">
                <a:latin typeface="Garamond" panose="02020404030301010803" pitchFamily="18" charset="0"/>
              </a:rPr>
              <a:t>Trends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Cognitive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Sciences</a:t>
            </a:r>
            <a:r>
              <a:rPr lang="sk-SK" sz="1000" dirty="0">
                <a:latin typeface="Garamond" panose="02020404030301010803" pitchFamily="18" charset="0"/>
              </a:rPr>
              <a:t>, 28(3), 252-263.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Stockemer</a:t>
            </a:r>
            <a:r>
              <a:rPr lang="sk-SK" sz="1000" dirty="0">
                <a:latin typeface="Garamond" panose="02020404030301010803" pitchFamily="18" charset="0"/>
              </a:rPr>
              <a:t>, D. (2014). </a:t>
            </a:r>
            <a:r>
              <a:rPr lang="sk-SK" sz="1000" dirty="0" err="1">
                <a:latin typeface="Garamond" panose="02020404030301010803" pitchFamily="18" charset="0"/>
              </a:rPr>
              <a:t>What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drives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unconventional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? A </a:t>
            </a:r>
            <a:r>
              <a:rPr lang="sk-SK" sz="1000" dirty="0" err="1">
                <a:latin typeface="Garamond" panose="02020404030301010803" pitchFamily="18" charset="0"/>
              </a:rPr>
              <a:t>two</a:t>
            </a:r>
            <a:r>
              <a:rPr lang="sk-SK" sz="1000" dirty="0">
                <a:latin typeface="Garamond" panose="02020404030301010803" pitchFamily="18" charset="0"/>
              </a:rPr>
              <a:t> level study.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Social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, 51(2), 201-211.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Teorell</a:t>
            </a:r>
            <a:r>
              <a:rPr lang="sk-SK" sz="1000" dirty="0">
                <a:latin typeface="Garamond" panose="02020404030301010803" pitchFamily="18" charset="0"/>
              </a:rPr>
              <a:t>, J., &amp; </a:t>
            </a:r>
            <a:r>
              <a:rPr lang="sk-SK" sz="1000" dirty="0" err="1">
                <a:latin typeface="Garamond" panose="02020404030301010803" pitchFamily="18" charset="0"/>
              </a:rPr>
              <a:t>Torcal</a:t>
            </a:r>
            <a:r>
              <a:rPr lang="sk-SK" sz="1000" dirty="0">
                <a:latin typeface="Garamond" panose="02020404030301010803" pitchFamily="18" charset="0"/>
              </a:rPr>
              <a:t>, M. (2007).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Mapping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terrain</a:t>
            </a:r>
            <a:r>
              <a:rPr lang="sk-SK" sz="1000" dirty="0">
                <a:latin typeface="Garamond" panose="02020404030301010803" pitchFamily="18" charset="0"/>
              </a:rPr>
              <a:t>. In </a:t>
            </a:r>
            <a:r>
              <a:rPr lang="sk-SK" sz="1000" dirty="0" err="1">
                <a:latin typeface="Garamond" panose="02020404030301010803" pitchFamily="18" charset="0"/>
              </a:rPr>
              <a:t>Citizenship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involvement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democracies</a:t>
            </a:r>
            <a:r>
              <a:rPr lang="sk-SK" sz="1000" dirty="0">
                <a:latin typeface="Garamond" panose="02020404030301010803" pitchFamily="18" charset="0"/>
              </a:rPr>
              <a:t> (</a:t>
            </a:r>
            <a:r>
              <a:rPr lang="sk-SK" sz="1000" dirty="0" err="1">
                <a:latin typeface="Garamond" panose="02020404030301010803" pitchFamily="18" charset="0"/>
              </a:rPr>
              <a:t>pp</a:t>
            </a:r>
            <a:r>
              <a:rPr lang="sk-SK" sz="1000" dirty="0">
                <a:latin typeface="Garamond" panose="02020404030301010803" pitchFamily="18" charset="0"/>
              </a:rPr>
              <a:t>. 358-381). </a:t>
            </a:r>
            <a:r>
              <a:rPr lang="sk-SK" sz="1000" dirty="0" err="1">
                <a:latin typeface="Garamond" panose="02020404030301010803" pitchFamily="18" charset="0"/>
              </a:rPr>
              <a:t>Routledge</a:t>
            </a:r>
            <a:r>
              <a:rPr lang="sk-SK" sz="10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Ulo</a:t>
            </a:r>
            <a:r>
              <a:rPr lang="sk-SK" sz="1000" dirty="0">
                <a:latin typeface="Garamond" panose="02020404030301010803" pitchFamily="18" charset="0"/>
              </a:rPr>
              <a:t>, K. L. M., </a:t>
            </a:r>
            <a:r>
              <a:rPr lang="sk-SK" sz="1000" dirty="0" err="1">
                <a:latin typeface="Garamond" panose="02020404030301010803" pitchFamily="18" charset="0"/>
              </a:rPr>
              <a:t>Hidayanto</a:t>
            </a:r>
            <a:r>
              <a:rPr lang="sk-SK" sz="1000" dirty="0">
                <a:latin typeface="Garamond" panose="02020404030301010803" pitchFamily="18" charset="0"/>
              </a:rPr>
              <a:t>, A. N., </a:t>
            </a:r>
            <a:r>
              <a:rPr lang="sk-SK" sz="1000" dirty="0" err="1">
                <a:latin typeface="Garamond" panose="02020404030301010803" pitchFamily="18" charset="0"/>
              </a:rPr>
              <a:t>Sandhyaduhita</a:t>
            </a:r>
            <a:r>
              <a:rPr lang="sk-SK" sz="1000" dirty="0">
                <a:latin typeface="Garamond" panose="02020404030301010803" pitchFamily="18" charset="0"/>
              </a:rPr>
              <a:t>, P. I., </a:t>
            </a:r>
            <a:r>
              <a:rPr lang="sk-SK" sz="1000" dirty="0" err="1">
                <a:latin typeface="Garamond" panose="02020404030301010803" pitchFamily="18" charset="0"/>
              </a:rPr>
              <a:t>Fitriani</a:t>
            </a:r>
            <a:r>
              <a:rPr lang="sk-SK" sz="1000" dirty="0">
                <a:latin typeface="Garamond" panose="02020404030301010803" pitchFamily="18" charset="0"/>
              </a:rPr>
              <a:t>, W. R., &amp; </a:t>
            </a:r>
            <a:r>
              <a:rPr lang="sk-SK" sz="1000" dirty="0" err="1">
                <a:latin typeface="Garamond" panose="02020404030301010803" pitchFamily="18" charset="0"/>
              </a:rPr>
              <a:t>Abidin</a:t>
            </a:r>
            <a:r>
              <a:rPr lang="sk-SK" sz="1000" dirty="0">
                <a:latin typeface="Garamond" panose="02020404030301010803" pitchFamily="18" charset="0"/>
              </a:rPr>
              <a:t>, Z. (2019). </a:t>
            </a:r>
            <a:r>
              <a:rPr lang="sk-SK" sz="1000" dirty="0" err="1">
                <a:latin typeface="Garamond" panose="02020404030301010803" pitchFamily="18" charset="0"/>
              </a:rPr>
              <a:t>Factors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influencing</a:t>
            </a:r>
            <a:r>
              <a:rPr lang="sk-SK" sz="1000" dirty="0">
                <a:latin typeface="Garamond" panose="02020404030301010803" pitchFamily="18" charset="0"/>
              </a:rPr>
              <a:t> internet </a:t>
            </a:r>
            <a:r>
              <a:rPr lang="sk-SK" sz="1000" dirty="0" err="1">
                <a:latin typeface="Garamond" panose="02020404030301010803" pitchFamily="18" charset="0"/>
              </a:rPr>
              <a:t>users</a:t>
            </a:r>
            <a:r>
              <a:rPr lang="sk-SK" sz="1000" dirty="0">
                <a:latin typeface="Garamond" panose="02020404030301010803" pitchFamily="18" charset="0"/>
              </a:rPr>
              <a:t>’ </a:t>
            </a:r>
            <a:r>
              <a:rPr lang="sk-SK" sz="1000" dirty="0" err="1">
                <a:latin typeface="Garamond" panose="02020404030301010803" pitchFamily="18" charset="0"/>
              </a:rPr>
              <a:t>intention</a:t>
            </a:r>
            <a:r>
              <a:rPr lang="sk-SK" sz="1000" dirty="0">
                <a:latin typeface="Garamond" panose="02020404030301010803" pitchFamily="18" charset="0"/>
              </a:rPr>
              <a:t> to </a:t>
            </a:r>
            <a:r>
              <a:rPr lang="sk-SK" sz="1000" dirty="0" err="1">
                <a:latin typeface="Garamond" panose="02020404030301010803" pitchFamily="18" charset="0"/>
              </a:rPr>
              <a:t>sign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e-petitions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Transforming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Government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People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Process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Policy</a:t>
            </a:r>
            <a:r>
              <a:rPr lang="sk-SK" sz="1000" dirty="0">
                <a:latin typeface="Garamond" panose="02020404030301010803" pitchFamily="18" charset="0"/>
              </a:rPr>
              <a:t>, 13(3/4), 257-275.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>
                <a:latin typeface="Garamond" panose="02020404030301010803" pitchFamily="18" charset="0"/>
              </a:rPr>
              <a:t>Van </a:t>
            </a:r>
            <a:r>
              <a:rPr lang="sk-SK" sz="1000" dirty="0" err="1">
                <a:latin typeface="Garamond" panose="02020404030301010803" pitchFamily="18" charset="0"/>
              </a:rPr>
              <a:t>Egmond</a:t>
            </a:r>
            <a:r>
              <a:rPr lang="sk-SK" sz="1000" dirty="0">
                <a:latin typeface="Garamond" panose="02020404030301010803" pitchFamily="18" charset="0"/>
              </a:rPr>
              <a:t>, M., De </a:t>
            </a:r>
            <a:r>
              <a:rPr lang="sk-SK" sz="1000" dirty="0" err="1">
                <a:latin typeface="Garamond" panose="02020404030301010803" pitchFamily="18" charset="0"/>
              </a:rPr>
              <a:t>Graaf</a:t>
            </a:r>
            <a:r>
              <a:rPr lang="sk-SK" sz="1000" dirty="0">
                <a:latin typeface="Garamond" panose="02020404030301010803" pitchFamily="18" charset="0"/>
              </a:rPr>
              <a:t>, N. D., &amp; Van Der </a:t>
            </a:r>
            <a:r>
              <a:rPr lang="sk-SK" sz="1000" dirty="0" err="1">
                <a:latin typeface="Garamond" panose="02020404030301010803" pitchFamily="18" charset="0"/>
              </a:rPr>
              <a:t>Eijk</a:t>
            </a:r>
            <a:r>
              <a:rPr lang="sk-SK" sz="1000" dirty="0">
                <a:latin typeface="Garamond" panose="02020404030301010803" pitchFamily="18" charset="0"/>
              </a:rPr>
              <a:t>, C. (1998). </a:t>
            </a:r>
            <a:r>
              <a:rPr lang="sk-SK" sz="1000" dirty="0" err="1">
                <a:latin typeface="Garamond" panose="02020404030301010803" pitchFamily="18" charset="0"/>
              </a:rPr>
              <a:t>Electoral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participation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Netherlands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Individual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contextual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influences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European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Research</a:t>
            </a:r>
            <a:r>
              <a:rPr lang="sk-SK" sz="1000" dirty="0">
                <a:latin typeface="Garamond" panose="02020404030301010803" pitchFamily="18" charset="0"/>
              </a:rPr>
              <a:t>, 34(2), 281-300.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Verba</a:t>
            </a:r>
            <a:r>
              <a:rPr lang="sk-SK" sz="1000" dirty="0">
                <a:latin typeface="Garamond" panose="02020404030301010803" pitchFamily="18" charset="0"/>
              </a:rPr>
              <a:t>, S. (1995). </a:t>
            </a:r>
            <a:r>
              <a:rPr lang="sk-SK" sz="1000" dirty="0" err="1">
                <a:latin typeface="Garamond" panose="02020404030301010803" pitchFamily="18" charset="0"/>
              </a:rPr>
              <a:t>Voice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equality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Civic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voluntarism</a:t>
            </a:r>
            <a:r>
              <a:rPr lang="sk-SK" sz="1000" dirty="0">
                <a:latin typeface="Garamond" panose="02020404030301010803" pitchFamily="18" charset="0"/>
              </a:rPr>
              <a:t> in American </a:t>
            </a:r>
            <a:r>
              <a:rPr lang="sk-SK" sz="1000" dirty="0" err="1">
                <a:latin typeface="Garamond" panose="02020404030301010803" pitchFamily="18" charset="0"/>
              </a:rPr>
              <a:t>politics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  <a:r>
              <a:rPr lang="sk-SK" sz="1000" dirty="0" err="1">
                <a:latin typeface="Garamond" panose="02020404030301010803" pitchFamily="18" charset="0"/>
              </a:rPr>
              <a:t>Harvard</a:t>
            </a:r>
            <a:r>
              <a:rPr lang="sk-SK" sz="1000" dirty="0">
                <a:latin typeface="Garamond" panose="02020404030301010803" pitchFamily="18" charset="0"/>
              </a:rPr>
              <a:t> UP.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Wallace</a:t>
            </a:r>
            <a:r>
              <a:rPr lang="sk-SK" sz="1000" dirty="0">
                <a:latin typeface="Garamond" panose="02020404030301010803" pitchFamily="18" charset="0"/>
              </a:rPr>
              <a:t>, S. J., </a:t>
            </a:r>
            <a:r>
              <a:rPr lang="sk-SK" sz="1000" dirty="0" err="1">
                <a:latin typeface="Garamond" panose="02020404030301010803" pitchFamily="18" charset="0"/>
              </a:rPr>
              <a:t>Zepeda‐Millán</a:t>
            </a:r>
            <a:r>
              <a:rPr lang="sk-SK" sz="1000" dirty="0">
                <a:latin typeface="Garamond" panose="02020404030301010803" pitchFamily="18" charset="0"/>
              </a:rPr>
              <a:t>, C., &amp; </a:t>
            </a:r>
            <a:r>
              <a:rPr lang="sk-SK" sz="1000" dirty="0" err="1">
                <a:latin typeface="Garamond" panose="02020404030301010803" pitchFamily="18" charset="0"/>
              </a:rPr>
              <a:t>Jones‐Correa</a:t>
            </a:r>
            <a:r>
              <a:rPr lang="sk-SK" sz="1000" dirty="0">
                <a:latin typeface="Garamond" panose="02020404030301010803" pitchFamily="18" charset="0"/>
              </a:rPr>
              <a:t>, M. (2014). </a:t>
            </a:r>
            <a:r>
              <a:rPr lang="sk-SK" sz="1000" dirty="0" err="1">
                <a:latin typeface="Garamond" panose="02020404030301010803" pitchFamily="18" charset="0"/>
              </a:rPr>
              <a:t>Spatial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temporal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proximity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Examining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protests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attitudes</a:t>
            </a:r>
            <a:r>
              <a:rPr lang="sk-SK" sz="1000" dirty="0">
                <a:latin typeface="Garamond" panose="02020404030301010803" pitchFamily="18" charset="0"/>
              </a:rPr>
              <a:t>. American </a:t>
            </a:r>
            <a:r>
              <a:rPr lang="sk-SK" sz="1000" dirty="0" err="1">
                <a:latin typeface="Garamond" panose="02020404030301010803" pitchFamily="18" charset="0"/>
              </a:rPr>
              <a:t>Journal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Political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Science</a:t>
            </a:r>
            <a:r>
              <a:rPr lang="sk-SK" sz="1000" dirty="0">
                <a:latin typeface="Garamond" panose="02020404030301010803" pitchFamily="18" charset="0"/>
              </a:rPr>
              <a:t>, 58(2), 433-448.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A4C50-29DE-C56E-2B98-7EC81D00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20F4CD8-A7E8-2521-E0D2-4D1219FE5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6A9F35-1A5C-878B-22AA-18783ACE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Political participation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16390C6-D2DA-5B6F-DD36-9A44578DB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58679"/>
            <a:ext cx="8064900" cy="4569321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“Activity that has the intent or effect of influencing government action – either directly by affecting the making or implementation of public policy or indirectly by influencing the selection of people who make those policies” (Verba et al. 1995, 38).</a:t>
            </a:r>
          </a:p>
          <a:p>
            <a:pPr marL="54000" indent="0" algn="ctr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“Action by ordinary citizens directed</a:t>
            </a:r>
          </a:p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toward influencing some political outcomes” (Brady 1999, 737)</a:t>
            </a:r>
          </a:p>
          <a:p>
            <a:pPr marL="54000" indent="0" algn="ctr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11200" indent="-457200" algn="ctr">
              <a:buAutoNum type="arabicParenR"/>
            </a:pPr>
            <a:r>
              <a:rPr lang="en-GB" sz="2000" b="1" dirty="0">
                <a:latin typeface="Constantia" panose="02030602050306030303" pitchFamily="18" charset="0"/>
              </a:rPr>
              <a:t>Electoral participation</a:t>
            </a:r>
          </a:p>
          <a:p>
            <a:pPr marL="511200" indent="-457200" algn="ctr">
              <a:buAutoNum type="arabicParenR"/>
            </a:pPr>
            <a:r>
              <a:rPr lang="en-GB" sz="2000" b="1" dirty="0">
                <a:latin typeface="Constantia" panose="02030602050306030303" pitchFamily="18" charset="0"/>
              </a:rPr>
              <a:t>Consumer participation</a:t>
            </a:r>
          </a:p>
          <a:p>
            <a:pPr marL="511200" indent="-457200" algn="ctr">
              <a:buAutoNum type="arabicParenR"/>
            </a:pPr>
            <a:r>
              <a:rPr lang="en-GB" sz="2000" b="1" dirty="0">
                <a:latin typeface="Constantia" panose="02030602050306030303" pitchFamily="18" charset="0"/>
              </a:rPr>
              <a:t>Protest activity</a:t>
            </a:r>
          </a:p>
          <a:p>
            <a:pPr marL="511200" indent="-457200" algn="ctr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Party activity</a:t>
            </a:r>
          </a:p>
          <a:p>
            <a:pPr marL="511200" indent="-457200" algn="ctr">
              <a:buAutoNum type="arabicParenR"/>
            </a:pPr>
            <a:r>
              <a:rPr lang="en-GB" sz="2000" dirty="0">
                <a:latin typeface="Constantia" panose="02030602050306030303" pitchFamily="18" charset="0"/>
              </a:rPr>
              <a:t>Contact activity (</a:t>
            </a:r>
            <a:r>
              <a:rPr lang="en-GB" sz="2000" dirty="0" err="1">
                <a:latin typeface="Constantia" panose="02030602050306030303" pitchFamily="18" charset="0"/>
              </a:rPr>
              <a:t>Teorell</a:t>
            </a:r>
            <a:r>
              <a:rPr lang="en-GB" sz="2000" dirty="0">
                <a:latin typeface="Constantia" panose="02030602050306030303" pitchFamily="18" charset="0"/>
              </a:rPr>
              <a:t> et al. 2007)</a:t>
            </a:r>
          </a:p>
        </p:txBody>
      </p:sp>
    </p:spTree>
    <p:extLst>
      <p:ext uri="{BB962C8B-B14F-4D97-AF65-F5344CB8AC3E}">
        <p14:creationId xmlns:p14="http://schemas.microsoft.com/office/powerpoint/2010/main" val="208498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F184E-4A45-E600-3FCA-E2ED8BDF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90E926-EB20-BC92-5DAD-4FE501257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ok 5" descr="Obrázok, na ktorom je text, snímka obrazovky, potvrdenie, číslo&#10;&#10;Automaticky generovaný popis">
            <a:extLst>
              <a:ext uri="{FF2B5EF4-FFF2-40B4-BE49-F238E27FC236}">
                <a16:creationId xmlns:a16="http://schemas.microsoft.com/office/drawing/2014/main" id="{139D64B3-8FB2-CB5C-B78E-C40C5D5B9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295514"/>
            <a:ext cx="8680705" cy="5452250"/>
          </a:xfrm>
          <a:prstGeom prst="rect">
            <a:avLst/>
          </a:prstGeom>
        </p:spPr>
      </p:pic>
      <p:sp>
        <p:nvSpPr>
          <p:cNvPr id="9" name="Zástupný objekt pre obsah 4">
            <a:extLst>
              <a:ext uri="{FF2B5EF4-FFF2-40B4-BE49-F238E27FC236}">
                <a16:creationId xmlns:a16="http://schemas.microsoft.com/office/drawing/2014/main" id="{28B66A3E-BFC5-4EED-93A3-036BE27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22" y="5747764"/>
            <a:ext cx="2703468" cy="365193"/>
          </a:xfrm>
        </p:spPr>
        <p:txBody>
          <a:bodyPr/>
          <a:lstStyle/>
          <a:p>
            <a:pPr marL="54000" indent="0" algn="ctr">
              <a:buNone/>
            </a:pPr>
            <a:r>
              <a:rPr lang="en-GB" sz="2000" dirty="0">
                <a:latin typeface="Constantia" panose="02030602050306030303" pitchFamily="18" charset="0"/>
              </a:rPr>
              <a:t>Ekman and Amna, 2012</a:t>
            </a:r>
          </a:p>
        </p:txBody>
      </p:sp>
    </p:spTree>
    <p:extLst>
      <p:ext uri="{BB962C8B-B14F-4D97-AF65-F5344CB8AC3E}">
        <p14:creationId xmlns:p14="http://schemas.microsoft.com/office/powerpoint/2010/main" val="95578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E74A-C80C-1676-9EFA-FAC8CDFA6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F4FAD42-1D89-8448-7394-AE22F989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CBB4EC8-4B2F-6F09-DD95-26AA16968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865870"/>
            <a:ext cx="8064900" cy="448813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Referendums</a:t>
            </a:r>
            <a:r>
              <a:rPr lang="en-GB" sz="2000" dirty="0">
                <a:latin typeface="Constantia" panose="02030602050306030303" pitchFamily="18" charset="0"/>
              </a:rPr>
              <a:t> as Direct Democratic Expressions of Electoral Behaviour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Demonstrations</a:t>
            </a:r>
            <a:r>
              <a:rPr lang="en-GB" sz="2000" dirty="0">
                <a:latin typeface="Constantia" panose="02030602050306030303" pitchFamily="18" charset="0"/>
              </a:rPr>
              <a:t> as Expressions of Political Dissatisfaction and Mobilization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Constantia" panose="02030602050306030303" pitchFamily="18" charset="0"/>
              </a:rPr>
              <a:t>Petitions</a:t>
            </a:r>
            <a:r>
              <a:rPr lang="en-GB" sz="2000" dirty="0">
                <a:latin typeface="Constantia" panose="02030602050306030303" pitchFamily="18" charset="0"/>
              </a:rPr>
              <a:t> as Low-Cost Political Engagement Complementing Elections</a:t>
            </a:r>
          </a:p>
        </p:txBody>
      </p:sp>
    </p:spTree>
    <p:extLst>
      <p:ext uri="{BB962C8B-B14F-4D97-AF65-F5344CB8AC3E}">
        <p14:creationId xmlns:p14="http://schemas.microsoft.com/office/powerpoint/2010/main" val="149559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806F7-336F-B75E-FE90-5E53AF89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4F3069A-D2D9-8F95-D453-A3F5643F4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59988A-3ECB-51B3-D97D-9A308C7C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Political participation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0A5728C-D0C8-A4C2-8D84-2FBB6842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          	</a:t>
            </a:r>
            <a:r>
              <a:rPr lang="en-GB" sz="1500" dirty="0">
                <a:latin typeface="Constantia" panose="02030602050306030303" pitchFamily="18" charset="0"/>
              </a:rPr>
              <a:t>Referendums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Factors (X) 			</a:t>
            </a:r>
            <a:r>
              <a:rPr lang="en-GB" sz="1500" dirty="0">
                <a:latin typeface="Constantia" panose="02030602050306030303" pitchFamily="18" charset="0"/>
              </a:rPr>
              <a:t>Demonstrations</a:t>
            </a:r>
            <a:r>
              <a:rPr lang="en-GB" sz="2000" dirty="0">
                <a:latin typeface="Constantia" panose="02030602050306030303" pitchFamily="18" charset="0"/>
              </a:rPr>
              <a:t>		Outcomes (Y)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	</a:t>
            </a:r>
          </a:p>
          <a:p>
            <a:pPr marL="54000" indent="0" algn="just">
              <a:buNone/>
            </a:pPr>
            <a:r>
              <a:rPr lang="en-GB" sz="2000" dirty="0">
                <a:latin typeface="Constantia" panose="02030602050306030303" pitchFamily="18" charset="0"/>
              </a:rPr>
              <a:t>				</a:t>
            </a:r>
            <a:r>
              <a:rPr lang="en-GB" sz="1500" dirty="0">
                <a:latin typeface="Constantia" panose="02030602050306030303" pitchFamily="18" charset="0"/>
              </a:rPr>
              <a:t>Petitions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8181AE17-9BE8-9F8D-5BB8-4AE1DA5D6045}"/>
              </a:ext>
            </a:extLst>
          </p:cNvPr>
          <p:cNvCxnSpPr/>
          <p:nvPr/>
        </p:nvCxnSpPr>
        <p:spPr bwMode="auto">
          <a:xfrm flipV="1">
            <a:off x="2145792" y="2763012"/>
            <a:ext cx="1658112" cy="5616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973037C0-FA7D-F9DF-161F-9AA525B7E9B1}"/>
              </a:ext>
            </a:extLst>
          </p:cNvPr>
          <p:cNvCxnSpPr/>
          <p:nvPr/>
        </p:nvCxnSpPr>
        <p:spPr bwMode="auto">
          <a:xfrm flipV="1">
            <a:off x="2139696" y="3400907"/>
            <a:ext cx="1822703" cy="280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29DF38AA-AF3D-281F-ADA1-5C093E5D5A71}"/>
              </a:ext>
            </a:extLst>
          </p:cNvPr>
          <p:cNvCxnSpPr/>
          <p:nvPr/>
        </p:nvCxnSpPr>
        <p:spPr bwMode="auto">
          <a:xfrm>
            <a:off x="2218943" y="3560726"/>
            <a:ext cx="1664208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4BA70E3F-C772-77C6-6375-4783B51A2F79}"/>
              </a:ext>
            </a:extLst>
          </p:cNvPr>
          <p:cNvCxnSpPr/>
          <p:nvPr/>
        </p:nvCxnSpPr>
        <p:spPr bwMode="auto">
          <a:xfrm>
            <a:off x="5450196" y="2763012"/>
            <a:ext cx="1389516" cy="665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F74432F9-5548-187B-5252-1872DA2BF70F}"/>
              </a:ext>
            </a:extLst>
          </p:cNvPr>
          <p:cNvCxnSpPr/>
          <p:nvPr/>
        </p:nvCxnSpPr>
        <p:spPr bwMode="auto">
          <a:xfrm>
            <a:off x="5647038" y="3400907"/>
            <a:ext cx="1046370" cy="60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B033405C-4605-D8E3-7B8C-F6D9A06CBEED}"/>
              </a:ext>
            </a:extLst>
          </p:cNvPr>
          <p:cNvCxnSpPr/>
          <p:nvPr/>
        </p:nvCxnSpPr>
        <p:spPr bwMode="auto">
          <a:xfrm flipV="1">
            <a:off x="5315471" y="3512159"/>
            <a:ext cx="1524241" cy="551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503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74D1-D287-6AF4-34B2-E202C366D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3C2E909-AE39-67C2-E04F-AF86C2A0B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279130-4CE8-9345-FF97-CA613300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2899243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Referendums</a:t>
            </a:r>
            <a:endParaRPr lang="en-GB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6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EE98A-A3CB-B85F-1635-711F0536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A491734-86F6-A4A9-171C-7CD3CC253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F30614-F820-057B-17A6-A1FA9B59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504000"/>
            <a:ext cx="8064900" cy="4515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Garamond" panose="02020404030301010803" pitchFamily="18" charset="0"/>
              </a:rPr>
              <a:t>Referendum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099BF9A-4C5D-A0BA-38C5-9A1F4DB2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64163"/>
            <a:ext cx="8064900" cy="51898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The main tool of direct democracy in presence (increase in recent decades)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Origin in Switzerland in 13th century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Mechanism which allows citizens to express their attitude on a specific question mostly by either a </a:t>
            </a:r>
            <a:r>
              <a:rPr lang="en-GB" sz="2000" b="1" dirty="0">
                <a:latin typeface="Constantia" panose="02030602050306030303" pitchFamily="18" charset="0"/>
              </a:rPr>
              <a:t>„yes“ </a:t>
            </a:r>
            <a:r>
              <a:rPr lang="en-GB" sz="2000" dirty="0">
                <a:latin typeface="Constantia" panose="02030602050306030303" pitchFamily="18" charset="0"/>
              </a:rPr>
              <a:t>or a </a:t>
            </a:r>
            <a:r>
              <a:rPr lang="en-GB" sz="2000" b="1" dirty="0">
                <a:latin typeface="Constantia" panose="02030602050306030303" pitchFamily="18" charset="0"/>
              </a:rPr>
              <a:t>„no“ </a:t>
            </a:r>
            <a:r>
              <a:rPr lang="en-GB" sz="2000" dirty="0">
                <a:latin typeface="Constantia" panose="02030602050306030303" pitchFamily="18" charset="0"/>
              </a:rPr>
              <a:t>vote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Similar attributes as elections – universal suffrage, secret vote, equal weight of votes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Different characteristics to elections – quorum rules, turnout fluctuation, contextuality</a:t>
            </a:r>
          </a:p>
          <a:p>
            <a:pPr marL="54000" indent="0" algn="just">
              <a:buNone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onstantia" panose="02030602050306030303" pitchFamily="18" charset="0"/>
              </a:rPr>
              <a:t>Different </a:t>
            </a:r>
            <a:r>
              <a:rPr lang="en-GB" sz="2000" b="1" dirty="0">
                <a:latin typeface="Constantia" panose="02030602050306030303" pitchFamily="18" charset="0"/>
              </a:rPr>
              <a:t>motivations</a:t>
            </a:r>
            <a:r>
              <a:rPr lang="en-GB" sz="2000" dirty="0">
                <a:latin typeface="Constantia" panose="02030602050306030303" pitchFamily="18" charset="0"/>
              </a:rPr>
              <a:t> of the actors involved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22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10713</TotalTime>
  <Words>2267</Words>
  <Application>Microsoft Macintosh PowerPoint</Application>
  <PresentationFormat>Prezentácia na obrazovke (4:3)</PresentationFormat>
  <Paragraphs>306</Paragraphs>
  <Slides>33</Slides>
  <Notes>30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2" baseType="lpstr">
      <vt:lpstr>.SF NS</vt:lpstr>
      <vt:lpstr>Arial</vt:lpstr>
      <vt:lpstr>Cambria</vt:lpstr>
      <vt:lpstr>Constantia</vt:lpstr>
      <vt:lpstr>Garamond</vt:lpstr>
      <vt:lpstr>Symbol</vt:lpstr>
      <vt:lpstr>Tahoma</vt:lpstr>
      <vt:lpstr>Wingdings</vt:lpstr>
      <vt:lpstr>Prezentace_MU_CZ</vt:lpstr>
      <vt:lpstr>Prezentácia programu PowerPoint</vt:lpstr>
      <vt:lpstr>Position paper deadline</vt:lpstr>
      <vt:lpstr>Other forms of political participation –  referenda, protests, petitions </vt:lpstr>
      <vt:lpstr>Political participation</vt:lpstr>
      <vt:lpstr>Prezentácia programu PowerPoint</vt:lpstr>
      <vt:lpstr>Prezentácia programu PowerPoint</vt:lpstr>
      <vt:lpstr>Political participation</vt:lpstr>
      <vt:lpstr>Referendums</vt:lpstr>
      <vt:lpstr>Referendum</vt:lpstr>
      <vt:lpstr>Example - Slovak referendums</vt:lpstr>
      <vt:lpstr>Who participates in referendums?</vt:lpstr>
      <vt:lpstr>Vote choice in referendums: 1) personal attitudes 2) role of political parties and mobilisation 3) role of question framing</vt:lpstr>
      <vt:lpstr>Rudolph 2020 and occasional voters in Brexit</vt:lpstr>
      <vt:lpstr>Positives and negatives of referendum?</vt:lpstr>
      <vt:lpstr>Prezentácia programu PowerPoint</vt:lpstr>
      <vt:lpstr>Demonstrations</vt:lpstr>
      <vt:lpstr>Prezentácia programu PowerPoint</vt:lpstr>
      <vt:lpstr>Demonstrations</vt:lpstr>
      <vt:lpstr>Demonstrations effects</vt:lpstr>
      <vt:lpstr>Who participates in demonstrations?</vt:lpstr>
      <vt:lpstr>Petitions</vt:lpstr>
      <vt:lpstr>Petitions</vt:lpstr>
      <vt:lpstr>Who participates in petitions?</vt:lpstr>
      <vt:lpstr>Who participates in petitions?</vt:lpstr>
      <vt:lpstr>Petition Simulation: Craft Your Cause </vt:lpstr>
      <vt:lpstr>How to write an effective petition?</vt:lpstr>
      <vt:lpstr>How to write an effective petition?</vt:lpstr>
      <vt:lpstr>Prezentácia programu PowerPoint</vt:lpstr>
      <vt:lpstr>Activity Your activity in other forms of participation </vt:lpstr>
      <vt:lpstr>How to increase participation?</vt:lpstr>
      <vt:lpstr>Summary of the first lecture block</vt:lpstr>
      <vt:lpstr>Next…</vt:lpstr>
      <vt:lpstr>Literatute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112</cp:revision>
  <dcterms:created xsi:type="dcterms:W3CDTF">2021-01-04T15:05:13Z</dcterms:created>
  <dcterms:modified xsi:type="dcterms:W3CDTF">2024-11-01T10:32:34Z</dcterms:modified>
</cp:coreProperties>
</file>