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41"/>
  </p:notesMasterIdLst>
  <p:handoutMasterIdLst>
    <p:handoutMasterId r:id="rId42"/>
  </p:handoutMasterIdLst>
  <p:sldIdLst>
    <p:sldId id="256" r:id="rId2"/>
    <p:sldId id="362" r:id="rId3"/>
    <p:sldId id="411" r:id="rId4"/>
    <p:sldId id="437" r:id="rId5"/>
    <p:sldId id="447" r:id="rId6"/>
    <p:sldId id="450" r:id="rId7"/>
    <p:sldId id="449" r:id="rId8"/>
    <p:sldId id="451" r:id="rId9"/>
    <p:sldId id="438" r:id="rId10"/>
    <p:sldId id="452" r:id="rId11"/>
    <p:sldId id="453" r:id="rId12"/>
    <p:sldId id="454" r:id="rId13"/>
    <p:sldId id="439" r:id="rId14"/>
    <p:sldId id="456" r:id="rId15"/>
    <p:sldId id="440" r:id="rId16"/>
    <p:sldId id="455" r:id="rId17"/>
    <p:sldId id="469" r:id="rId18"/>
    <p:sldId id="457" r:id="rId19"/>
    <p:sldId id="458" r:id="rId20"/>
    <p:sldId id="470" r:id="rId21"/>
    <p:sldId id="442" r:id="rId22"/>
    <p:sldId id="443" r:id="rId23"/>
    <p:sldId id="471" r:id="rId24"/>
    <p:sldId id="472" r:id="rId25"/>
    <p:sldId id="444" r:id="rId26"/>
    <p:sldId id="445" r:id="rId27"/>
    <p:sldId id="446" r:id="rId28"/>
    <p:sldId id="436" r:id="rId29"/>
    <p:sldId id="459" r:id="rId30"/>
    <p:sldId id="460" r:id="rId31"/>
    <p:sldId id="466" r:id="rId32"/>
    <p:sldId id="465" r:id="rId33"/>
    <p:sldId id="473" r:id="rId34"/>
    <p:sldId id="461" r:id="rId35"/>
    <p:sldId id="467" r:id="rId36"/>
    <p:sldId id="464" r:id="rId37"/>
    <p:sldId id="468" r:id="rId38"/>
    <p:sldId id="408" r:id="rId39"/>
    <p:sldId id="271"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2857" autoAdjust="0"/>
  </p:normalViewPr>
  <p:slideViewPr>
    <p:cSldViewPr snapToGrid="0">
      <p:cViewPr varScale="1">
        <p:scale>
          <a:sx n="105" d="100"/>
          <a:sy n="105" d="100"/>
        </p:scale>
        <p:origin x="3040" y="184"/>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3888" y="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4E15F-AC8F-8B3B-FB22-FE418B161351}"/>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B0ECE8D-428A-40A2-4BAD-23C2EA7B8A17}"/>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1489260D-1C96-8767-D4C0-4B531C4C9C06}"/>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FDC2110E-88AA-22B6-9437-B077D37DB346}"/>
              </a:ext>
            </a:extLst>
          </p:cNvPr>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408104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BEB5F-B883-E8BC-0672-B98BE98CDD30}"/>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C2FBAB9E-5549-F137-95B6-A2FA88D322A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2C2E899E-BEDE-18D5-5AEE-20F96450BFEE}"/>
              </a:ext>
            </a:extLst>
          </p:cNvPr>
          <p:cNvSpPr>
            <a:spLocks noGrp="1"/>
          </p:cNvSpPr>
          <p:nvPr>
            <p:ph type="body" idx="1"/>
          </p:nvPr>
        </p:nvSpPr>
        <p:spPr/>
        <p:txBody>
          <a:bodyPr/>
          <a:lstStyle/>
          <a:p>
            <a:endParaRPr lang="sk-SK" dirty="0">
              <a:solidFill>
                <a:srgbClr val="141413"/>
              </a:solidFill>
              <a:effectLst/>
              <a:latin typeface="Helvetica" pitchFamily="2" charset="0"/>
            </a:endParaRPr>
          </a:p>
        </p:txBody>
      </p:sp>
      <p:sp>
        <p:nvSpPr>
          <p:cNvPr id="4" name="Zástupný objekt pre číslo snímky 3">
            <a:extLst>
              <a:ext uri="{FF2B5EF4-FFF2-40B4-BE49-F238E27FC236}">
                <a16:creationId xmlns:a16="http://schemas.microsoft.com/office/drawing/2014/main" id="{DE91817B-CF93-6AD1-4D5E-D994AF13DD97}"/>
              </a:ext>
            </a:extLst>
          </p:cNvPr>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2599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408DA-B9BA-8E38-5B81-32A33A722F59}"/>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6C6BBEC-85F2-E837-469B-3B4B3B88D3B2}"/>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2E7D877-0998-F634-2E0F-D17E1C7150D0}"/>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4062933A-1E47-634A-5CBD-2C992FC37C66}"/>
              </a:ext>
            </a:extLst>
          </p:cNvPr>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676906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097B1-525D-61D9-EDD6-5977A5CB1B9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7732D83-21FF-2A1D-951F-D152A3CD062E}"/>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686F7C3-5FF3-6FCB-923A-6836FE2FE1AF}"/>
              </a:ext>
            </a:extLst>
          </p:cNvPr>
          <p:cNvSpPr>
            <a:spLocks noGrp="1"/>
          </p:cNvSpPr>
          <p:nvPr>
            <p:ph type="body" idx="1"/>
          </p:nvPr>
        </p:nvSpPr>
        <p:spPr/>
        <p:txBody>
          <a:bodyPr/>
          <a:lstStyle/>
          <a:p>
            <a:endParaRPr lang="sk-SK" dirty="0">
              <a:solidFill>
                <a:srgbClr val="141413"/>
              </a:solidFill>
              <a:effectLst/>
              <a:latin typeface="Helvetica" pitchFamily="2" charset="0"/>
            </a:endParaRPr>
          </a:p>
        </p:txBody>
      </p:sp>
      <p:sp>
        <p:nvSpPr>
          <p:cNvPr id="4" name="Zástupný objekt pre číslo snímky 3">
            <a:extLst>
              <a:ext uri="{FF2B5EF4-FFF2-40B4-BE49-F238E27FC236}">
                <a16:creationId xmlns:a16="http://schemas.microsoft.com/office/drawing/2014/main" id="{41888C27-58D5-D6C9-7283-B3EE37BA999A}"/>
              </a:ext>
            </a:extLst>
          </p:cNvPr>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223058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C8D1-BBD4-EA40-F568-6B0E5621B6E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54857C07-44DA-7A97-A682-136A19D86DCF}"/>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3B35FE6E-3E18-DB13-DC88-329B867CECFB}"/>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950B42A7-0495-E2A5-0A7D-A147E29250D0}"/>
              </a:ext>
            </a:extLst>
          </p:cNvPr>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199006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7260A-D012-98F2-2CE7-ECDBE3F63F6D}"/>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FCCB600-189B-E146-F4D0-2CED4E3D4BE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63C1F278-6B4C-DF14-B2C1-BA9A49017E65}"/>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BA634A0C-E88C-FDDF-757E-FB0A5F6189DD}"/>
              </a:ext>
            </a:extLst>
          </p:cNvPr>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4164459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8E6F-F85D-6680-A4BF-8FE67E09D65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1D7CDE4-81BF-4833-A5A6-BBEE0F75FD1B}"/>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6A7497F9-614B-9371-B1C8-A5E2F58730C5}"/>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950F089F-38EB-008C-9FB2-271CD7545AB6}"/>
              </a:ext>
            </a:extLst>
          </p:cNvPr>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38958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818E2-B009-857F-5D29-939AA697B18C}"/>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4A0FEE0-1661-01E8-6FEE-D93B2C641696}"/>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17DDA805-DA73-6B6A-7AA4-973D341E414E}"/>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74C4CF4E-C43F-D8B4-A225-982EB384506E}"/>
              </a:ext>
            </a:extLst>
          </p:cNvPr>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271005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DADAA-2F1A-7CEC-8F90-637C5C5CDC0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6E5F9393-BBC3-0313-3D5F-2BAA6D2B6462}"/>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E50706DD-6AC2-D6AD-DCEC-4D99EE5A86A1}"/>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2D1F1B1C-EABE-E5E2-DA1D-FA1FA7D8A206}"/>
              </a:ext>
            </a:extLst>
          </p:cNvPr>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232930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24DA3-88AA-4904-F880-AB07DC8E98A7}"/>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1C0C503-1D3D-3F46-E7E6-8273CD77A46F}"/>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EFCB5589-D545-590B-FD16-3BCD7ACB614E}"/>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7EE0ABEF-8DC9-41D3-9EB0-F48B87BA6C51}"/>
              </a:ext>
            </a:extLst>
          </p:cNvPr>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38995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78314-901C-41C2-0AE3-3D1E51BF3F41}"/>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56D4524-BCD0-D1DE-F5D2-BDE44EE69C70}"/>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4B9047A-33C1-B4F0-02BD-485DBE7D45A0}"/>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DE6EFB29-755D-8BC3-81F7-9D6406EEF462}"/>
              </a:ext>
            </a:extLst>
          </p:cNvPr>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34378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D35FA-D3AE-FFCE-4E43-5C040F43F2CD}"/>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ED73BC51-0BCF-406A-E701-02F3190DEC99}"/>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EDC8005E-40E8-48D1-A462-0FF614FF0E38}"/>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1D5AA643-5C74-BA6C-BB4E-2F4132C56E08}"/>
              </a:ext>
            </a:extLst>
          </p:cNvPr>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1111383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82201-85B7-5FF8-6511-DB66501A6471}"/>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E0B5F9BA-600F-56AD-70CA-336DE98E7133}"/>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7CAEDDD-7ADC-1775-8D4A-749A303F765D}"/>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7C34AB68-6759-5976-2ED2-C363AA8233A2}"/>
              </a:ext>
            </a:extLst>
          </p:cNvPr>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106667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97507-D8B3-C1F3-C8B1-560908AB3AD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0BF7CF9-C49E-CE28-983C-9507EED962C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C8DD374-1C04-BA4C-80EF-D4D7D746091B}"/>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A6FFE69F-1231-C8D7-88B6-DC539129569D}"/>
              </a:ext>
            </a:extLst>
          </p:cNvPr>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1513333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1A1D9-8A6E-AFF2-02CF-1B7FFC2411AF}"/>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925D528-150B-9E23-A4E3-043BA2C9D9CC}"/>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1EB83709-420B-6D53-E7EF-1C7BBA557D79}"/>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B373C9DC-A11C-6BCF-5467-574F9E58DAA2}"/>
              </a:ext>
            </a:extLst>
          </p:cNvPr>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3763076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F1280-5F77-3F62-0840-0F499707CC9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C4C9A8A8-5E11-2B93-0E18-8FBEE02442F3}"/>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E5F8912D-24E3-BD22-16F0-247E589358B3}"/>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F402ADC5-CD51-1AE3-0B8E-3AB5F9CA82B7}"/>
              </a:ext>
            </a:extLst>
          </p:cNvPr>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1575501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C9554-A538-1862-7EAE-8FAF32FBADB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A14D0EE-D1FB-0453-FFF6-6B1F78119D10}"/>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D752536F-F8E0-73DF-4AC0-AD3A6461C2DB}"/>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8F4120CC-F757-79D8-5284-B666102F5044}"/>
              </a:ext>
            </a:extLst>
          </p:cNvPr>
          <p:cNvSpPr>
            <a:spLocks noGrp="1"/>
          </p:cNvSpPr>
          <p:nvPr>
            <p:ph type="sldNum" sz="quarter" idx="5"/>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881792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37823-8AE4-8CCB-6469-234F8805E82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540E88A1-6ADD-11E2-F430-64D8B100A858}"/>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99B91902-ED19-C13F-48F0-7FDD423F6AFC}"/>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D0012B8E-CA68-A7A8-F39E-F66B0D91B81E}"/>
              </a:ext>
            </a:extLst>
          </p:cNvPr>
          <p:cNvSpPr>
            <a:spLocks noGrp="1"/>
          </p:cNvSpPr>
          <p:nvPr>
            <p:ph type="sldNum" sz="quarter" idx="5"/>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1326683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48357-3D74-1A72-82DC-D08FE758A19D}"/>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99DB4A8-FE4F-E257-5AE0-7AD03FF98599}"/>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6407DEF9-E6E5-1924-793D-2C27413A3EE0}"/>
              </a:ext>
            </a:extLst>
          </p:cNvPr>
          <p:cNvSpPr>
            <a:spLocks noGrp="1"/>
          </p:cNvSpPr>
          <p:nvPr>
            <p:ph type="body" idx="1"/>
          </p:nvPr>
        </p:nvSpPr>
        <p:spPr/>
        <p:txBody>
          <a:bodyPr/>
          <a:lstStyle/>
          <a:p>
            <a:endParaRPr lang="en-GB" sz="1200" noProof="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2BC58F47-FD5B-29E9-48B8-1072857D6202}"/>
              </a:ext>
            </a:extLst>
          </p:cNvPr>
          <p:cNvSpPr>
            <a:spLocks noGrp="1"/>
          </p:cNvSpPr>
          <p:nvPr>
            <p:ph type="sldNum" sz="quarter" idx="5"/>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3932014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11242-8F6D-766F-B5C0-69B3C01AA1C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18812D48-C05C-E94E-A3D6-E367E9E3227B}"/>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C320B9A-84C6-9BC8-5193-FF9DFA9D3B61}"/>
              </a:ext>
            </a:extLst>
          </p:cNvPr>
          <p:cNvSpPr>
            <a:spLocks noGrp="1"/>
          </p:cNvSpPr>
          <p:nvPr>
            <p:ph type="body" idx="1"/>
          </p:nvPr>
        </p:nvSpPr>
        <p:spPr/>
        <p:txBody>
          <a:bodyPr/>
          <a:lstStyle/>
          <a:p>
            <a:pPr>
              <a:spcBef>
                <a:spcPts val="900"/>
              </a:spcBef>
            </a:pPr>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6A94235E-2981-8F0B-935D-EFA4D01EE520}"/>
              </a:ext>
            </a:extLst>
          </p:cNvPr>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1354898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4EEF1-AF05-567F-F8C0-48DF9A7CE563}"/>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50B45411-DBF9-C085-6C15-4548433821AD}"/>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BCE30A5C-F38F-2C1C-D5CF-BADC2101221D}"/>
              </a:ext>
            </a:extLst>
          </p:cNvPr>
          <p:cNvSpPr>
            <a:spLocks noGrp="1"/>
          </p:cNvSpPr>
          <p:nvPr>
            <p:ph type="body" idx="1"/>
          </p:nvPr>
        </p:nvSpPr>
        <p:spPr/>
        <p:txBody>
          <a:bodyPr/>
          <a:lstStyle/>
          <a:p>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BFCCE04F-F94C-ECF8-F4CF-63D630A38F8A}"/>
              </a:ext>
            </a:extLst>
          </p:cNvPr>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4153993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43208-A022-A55F-C6EE-65A6D00FB1BC}"/>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07184F6-D60F-1824-200A-11A48C7D810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DD7B00E7-FCF5-3E32-81D3-72AE5A564944}"/>
              </a:ext>
            </a:extLst>
          </p:cNvPr>
          <p:cNvSpPr>
            <a:spLocks noGrp="1"/>
          </p:cNvSpPr>
          <p:nvPr>
            <p:ph type="body" idx="1"/>
          </p:nvPr>
        </p:nvSpPr>
        <p:spPr/>
        <p:txBody>
          <a:bodyPr/>
          <a:lstStyle/>
          <a:p>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809E23D8-70EF-0367-82DE-36A88C13FE42}"/>
              </a:ext>
            </a:extLst>
          </p:cNvPr>
          <p:cNvSpPr>
            <a:spLocks noGrp="1"/>
          </p:cNvSpPr>
          <p:nvPr>
            <p:ph type="sldNum" sz="quarter" idx="5"/>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29015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9586E-389D-5402-7A7A-569CC57F00F4}"/>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873D579-D388-5A64-3E39-EB52F996895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1931EFCF-3395-14C5-CA47-81EAE8F3A0F9}"/>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8AB811B3-D999-85D7-5C7D-6B84347E1FC2}"/>
              </a:ext>
            </a:extLst>
          </p:cNvPr>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1480686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FE31-0F99-B852-DA9E-1001510C6850}"/>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63A6901-8609-A554-3DE0-7ECCF4682168}"/>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8C9C0DDF-D7D8-AE59-8CEC-0D8789D8D711}"/>
              </a:ext>
            </a:extLst>
          </p:cNvPr>
          <p:cNvSpPr>
            <a:spLocks noGrp="1"/>
          </p:cNvSpPr>
          <p:nvPr>
            <p:ph type="body" idx="1"/>
          </p:nvPr>
        </p:nvSpPr>
        <p:spPr/>
        <p:txBody>
          <a:bodyPr/>
          <a:lstStyle/>
          <a:p>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5FE90AE4-1DBC-17BB-7E62-7356D5D44A37}"/>
              </a:ext>
            </a:extLst>
          </p:cNvPr>
          <p:cNvSpPr>
            <a:spLocks noGrp="1"/>
          </p:cNvSpPr>
          <p:nvPr>
            <p:ph type="sldNum" sz="quarter" idx="5"/>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942992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53E49-19FC-90AD-C8F3-D1C0CA71F413}"/>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6EE699A0-79D6-8517-16A2-1B6D60A933BD}"/>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3ACDC88-E530-826F-243E-AD8D13DE018D}"/>
              </a:ext>
            </a:extLst>
          </p:cNvPr>
          <p:cNvSpPr>
            <a:spLocks noGrp="1"/>
          </p:cNvSpPr>
          <p:nvPr>
            <p:ph type="body" idx="1"/>
          </p:nvPr>
        </p:nvSpPr>
        <p:spPr/>
        <p:txBody>
          <a:bodyPr/>
          <a:lstStyle/>
          <a:p>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6D42878E-D4A4-AA13-D1D4-E2EBDDA95116}"/>
              </a:ext>
            </a:extLst>
          </p:cNvPr>
          <p:cNvSpPr>
            <a:spLocks noGrp="1"/>
          </p:cNvSpPr>
          <p:nvPr>
            <p:ph type="sldNum" sz="quarter" idx="5"/>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2375711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D938-839E-32A0-3E41-270B49E2518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5EFC29BD-B802-BFAF-2011-4F44AC7DF0DC}"/>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03E15F29-BC40-98C0-E97C-F43F3EFE56D5}"/>
              </a:ext>
            </a:extLst>
          </p:cNvPr>
          <p:cNvSpPr>
            <a:spLocks noGrp="1"/>
          </p:cNvSpPr>
          <p:nvPr>
            <p:ph type="body" idx="1"/>
          </p:nvPr>
        </p:nvSpPr>
        <p:spPr/>
        <p:txBody>
          <a:bodyPr/>
          <a:lstStyle/>
          <a:p>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1284C76D-6532-6B67-CF77-80AF9CED35F3}"/>
              </a:ext>
            </a:extLst>
          </p:cNvPr>
          <p:cNvSpPr>
            <a:spLocks noGrp="1"/>
          </p:cNvSpPr>
          <p:nvPr>
            <p:ph type="sldNum" sz="quarter" idx="5"/>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3271489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72D76-99FD-A8E3-3C7B-6973FD2917F1}"/>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5F49EFB-36D6-9002-5475-E96E6011EFD4}"/>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9649083-6B31-CF14-8820-1DC7E4E5CE01}"/>
              </a:ext>
            </a:extLst>
          </p:cNvPr>
          <p:cNvSpPr>
            <a:spLocks noGrp="1"/>
          </p:cNvSpPr>
          <p:nvPr>
            <p:ph type="body" idx="1"/>
          </p:nvPr>
        </p:nvSpPr>
        <p:spPr/>
        <p:txBody>
          <a:bodyPr/>
          <a:lstStyle/>
          <a:p>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D3FE9028-753B-0ED9-4E0E-3D595EC78E58}"/>
              </a:ext>
            </a:extLst>
          </p:cNvPr>
          <p:cNvSpPr>
            <a:spLocks noGrp="1"/>
          </p:cNvSpPr>
          <p:nvPr>
            <p:ph type="sldNum" sz="quarter" idx="5"/>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2718020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BC2AE-3DB4-5ADE-18AF-289CC5E32D2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6BC13D4B-61DD-4A94-A467-66414BBB1023}"/>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050BF450-5516-5008-913D-E6D3BF33B551}"/>
              </a:ext>
            </a:extLst>
          </p:cNvPr>
          <p:cNvSpPr>
            <a:spLocks noGrp="1"/>
          </p:cNvSpPr>
          <p:nvPr>
            <p:ph type="body" idx="1"/>
          </p:nvPr>
        </p:nvSpPr>
        <p:spPr/>
        <p:txBody>
          <a:bodyPr/>
          <a:lstStyle/>
          <a:p>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CB6203A2-C647-1301-B0B1-EC821757E548}"/>
              </a:ext>
            </a:extLst>
          </p:cNvPr>
          <p:cNvSpPr>
            <a:spLocks noGrp="1"/>
          </p:cNvSpPr>
          <p:nvPr>
            <p:ph type="sldNum" sz="quarter" idx="5"/>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4042977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F1DB1-FEC7-0CE5-D555-AF8135C6DE25}"/>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DD2ACE53-D617-E36B-3CCF-0C47B64C56FB}"/>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9A2D301-2494-00D6-B3F0-6FDBF14E3EDB}"/>
              </a:ext>
            </a:extLst>
          </p:cNvPr>
          <p:cNvSpPr>
            <a:spLocks noGrp="1"/>
          </p:cNvSpPr>
          <p:nvPr>
            <p:ph type="body" idx="1"/>
          </p:nvPr>
        </p:nvSpPr>
        <p:spPr/>
        <p:txBody>
          <a:bodyPr/>
          <a:lstStyle/>
          <a:p>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8DB19C84-EB7C-023F-1617-B9650854DA48}"/>
              </a:ext>
            </a:extLst>
          </p:cNvPr>
          <p:cNvSpPr>
            <a:spLocks noGrp="1"/>
          </p:cNvSpPr>
          <p:nvPr>
            <p:ph type="sldNum" sz="quarter" idx="5"/>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2587086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6606D-3D95-AD11-D03B-9FE61AE8C26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A401A116-8CC4-F611-60B1-756513627454}"/>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56508E7D-D7A3-F3A8-DF85-CEA5D8B7112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noProof="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B0A83E9D-1F3A-04B8-258D-3F3360DBCE20}"/>
              </a:ext>
            </a:extLst>
          </p:cNvPr>
          <p:cNvSpPr>
            <a:spLocks noGrp="1"/>
          </p:cNvSpPr>
          <p:nvPr>
            <p:ph type="sldNum" sz="quarter" idx="5"/>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3710695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CZ" dirty="0"/>
          </a:p>
        </p:txBody>
      </p:sp>
      <p:sp>
        <p:nvSpPr>
          <p:cNvPr id="4" name="Zástupný objekt pre číslo snímky 3"/>
          <p:cNvSpPr>
            <a:spLocks noGrp="1"/>
          </p:cNvSpPr>
          <p:nvPr>
            <p:ph type="sldNum" sz="quarter" idx="5"/>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353751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40AF-16FA-F734-01A0-D8BFAB39DAB0}"/>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D8293AB-2F89-1302-BD94-429A87467992}"/>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4BF870F-6D34-3467-D23C-486A63DE0B31}"/>
              </a:ext>
            </a:extLst>
          </p:cNvPr>
          <p:cNvSpPr>
            <a:spLocks noGrp="1"/>
          </p:cNvSpPr>
          <p:nvPr>
            <p:ph type="body" idx="1"/>
          </p:nvPr>
        </p:nvSpPr>
        <p:spPr/>
        <p:txBody>
          <a:bodyPr/>
          <a:lstStyle/>
          <a:p>
            <a:pPr marL="171450" indent="-171450">
              <a:buFontTx/>
              <a:buChar char="-"/>
            </a:pPr>
            <a:endParaRPr lang="sk-SK" dirty="0">
              <a:solidFill>
                <a:srgbClr val="141413"/>
              </a:solidFill>
              <a:effectLst/>
              <a:latin typeface="Helvetica" pitchFamily="2" charset="0"/>
            </a:endParaRPr>
          </a:p>
        </p:txBody>
      </p:sp>
      <p:sp>
        <p:nvSpPr>
          <p:cNvPr id="4" name="Zástupný objekt pre číslo snímky 3">
            <a:extLst>
              <a:ext uri="{FF2B5EF4-FFF2-40B4-BE49-F238E27FC236}">
                <a16:creationId xmlns:a16="http://schemas.microsoft.com/office/drawing/2014/main" id="{F48E1005-C0A8-D143-6C48-D5B80716BF1A}"/>
              </a:ext>
            </a:extLst>
          </p:cNvPr>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255568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3336-AA23-C3EA-3279-EB23E7D849B4}"/>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EE6D4568-805E-8FAA-7485-51488DBF76FC}"/>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70D34141-3987-79AC-9039-35A3CAFF7904}"/>
              </a:ext>
            </a:extLst>
          </p:cNvPr>
          <p:cNvSpPr>
            <a:spLocks noGrp="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k-SK" b="1"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FC955941-4446-E2B8-3998-9CF63779C543}"/>
              </a:ext>
            </a:extLst>
          </p:cNvPr>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59759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EE569-6E7C-73E2-957B-1475322C6769}"/>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5E88FE0-BAF1-2AA1-FCBD-8E016BBBB763}"/>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2698302C-C988-06C6-40FF-36D5B378A6DB}"/>
              </a:ext>
            </a:extLst>
          </p:cNvPr>
          <p:cNvSpPr>
            <a:spLocks noGrp="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k-SK" dirty="0">
              <a:solidFill>
                <a:srgbClr val="0E0E0E"/>
              </a:solidFill>
              <a:effectLst/>
              <a:latin typeface=".SF NS"/>
            </a:endParaRPr>
          </a:p>
        </p:txBody>
      </p:sp>
      <p:sp>
        <p:nvSpPr>
          <p:cNvPr id="4" name="Zástupný objekt pre číslo snímky 3">
            <a:extLst>
              <a:ext uri="{FF2B5EF4-FFF2-40B4-BE49-F238E27FC236}">
                <a16:creationId xmlns:a16="http://schemas.microsoft.com/office/drawing/2014/main" id="{91CE0388-DD81-D971-733F-6A6E14AD6ABB}"/>
              </a:ext>
            </a:extLst>
          </p:cNvPr>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153242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51D0C-4F97-0C8F-DF22-EA7D9E261AD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836234F-AB81-A49E-164A-4D53D59CB63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633390DD-5FC9-63BF-6974-DFEDE5D1737B}"/>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07AF9C79-9CF1-8CDB-0101-5066138A7B14}"/>
              </a:ext>
            </a:extLst>
          </p:cNvPr>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402141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CC9B9-9683-87E6-B496-6C16B7A65A4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7FF51C8-BB2A-8F61-9839-F57E46E98E8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449FDA1-D55D-C2E3-2C8A-4123155FED14}"/>
              </a:ext>
            </a:extLst>
          </p:cNvPr>
          <p:cNvSpPr>
            <a:spLocks noGrp="1"/>
          </p:cNvSpPr>
          <p:nvPr>
            <p:ph type="body" idx="1"/>
          </p:nvPr>
        </p:nvSpPr>
        <p:spPr/>
        <p:txBody>
          <a:bodyPr/>
          <a:lstStyle/>
          <a:p>
            <a:pPr algn="just">
              <a:buFont typeface="Arial" panose="020B0604020202020204" pitchFamily="34" charset="0"/>
              <a:buChar char="•"/>
            </a:pPr>
            <a:endParaRPr lang="en-GB" sz="1200" dirty="0">
              <a:latin typeface="Constantia" panose="02030602050306030303" pitchFamily="18" charset="0"/>
            </a:endParaRPr>
          </a:p>
        </p:txBody>
      </p:sp>
      <p:sp>
        <p:nvSpPr>
          <p:cNvPr id="4" name="Zástupný objekt pre číslo snímky 3">
            <a:extLst>
              <a:ext uri="{FF2B5EF4-FFF2-40B4-BE49-F238E27FC236}">
                <a16:creationId xmlns:a16="http://schemas.microsoft.com/office/drawing/2014/main" id="{47CE62EF-5D92-6CD8-DA2C-4F2771075005}"/>
              </a:ext>
            </a:extLst>
          </p:cNvPr>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294113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6DB52-B6BB-AA08-32B2-C20AD9D788B3}"/>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148D9EF-9431-5A38-1BD1-2F74E98ADAF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5A7572B8-C14E-FFCE-967E-EB56493EC33A}"/>
              </a:ext>
            </a:extLst>
          </p:cNvPr>
          <p:cNvSpPr>
            <a:spLocks noGrp="1"/>
          </p:cNvSpPr>
          <p:nvPr>
            <p:ph type="body" idx="1"/>
          </p:nvPr>
        </p:nvSpPr>
        <p:spPr/>
        <p:txBody>
          <a:bodyPr/>
          <a:lstStyle/>
          <a:p>
            <a:endParaRPr lang="sk-SK" dirty="0">
              <a:solidFill>
                <a:srgbClr val="141413"/>
              </a:solidFill>
              <a:effectLst/>
              <a:latin typeface="Helvetica" pitchFamily="2" charset="0"/>
            </a:endParaRPr>
          </a:p>
        </p:txBody>
      </p:sp>
      <p:sp>
        <p:nvSpPr>
          <p:cNvPr id="4" name="Zástupný objekt pre číslo snímky 3">
            <a:extLst>
              <a:ext uri="{FF2B5EF4-FFF2-40B4-BE49-F238E27FC236}">
                <a16:creationId xmlns:a16="http://schemas.microsoft.com/office/drawing/2014/main" id="{C87CA449-8FD3-DAB5-F062-32A103761478}"/>
              </a:ext>
            </a:extLst>
          </p:cNvPr>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2577994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cs-CZ" noProof="0" dirty="0"/>
              <a:t>Kliknutím vložíte text</a:t>
            </a:r>
          </a:p>
        </p:txBody>
      </p:sp>
      <p:pic>
        <p:nvPicPr>
          <p:cNvPr id="16" name="Grafický objekt 5">
            <a:extLst>
              <a:ext uri="{FF2B5EF4-FFF2-40B4-BE49-F238E27FC236}">
                <a16:creationId xmlns:a16="http://schemas.microsoft.com/office/drawing/2014/main" id="{0004D1A2-E289-AA47-B94B-01BB01C920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Grafický objekt 5">
            <a:extLst>
              <a:ext uri="{FF2B5EF4-FFF2-40B4-BE49-F238E27FC236}">
                <a16:creationId xmlns:a16="http://schemas.microsoft.com/office/drawing/2014/main" id="{55F562C7-770A-4DC7-96BB-3CD0DDDE6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cs-CZ"/>
              <a:t>zápatí prezentace</a:t>
            </a:r>
            <a:endParaRPr lang="cs-CZ" dirty="0"/>
          </a:p>
        </p:txBody>
      </p:sp>
      <p:pic>
        <p:nvPicPr>
          <p:cNvPr id="8" name="Grafický objekt 5">
            <a:extLst>
              <a:ext uri="{FF2B5EF4-FFF2-40B4-BE49-F238E27FC236}">
                <a16:creationId xmlns:a16="http://schemas.microsoft.com/office/drawing/2014/main" id="{C687E64B-5AC4-3A41-A1D1-731CB04E7B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7635DD7C-E644-6A43-A1B7-1DE38233FF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cs-CZ"/>
              <a:t>zápatí prezentace</a:t>
            </a:r>
            <a:endParaRPr lang="cs-CZ" dirty="0"/>
          </a:p>
        </p:txBody>
      </p:sp>
      <p:pic>
        <p:nvPicPr>
          <p:cNvPr id="9" name="Grafický objekt 5">
            <a:extLst>
              <a:ext uri="{FF2B5EF4-FFF2-40B4-BE49-F238E27FC236}">
                <a16:creationId xmlns:a16="http://schemas.microsoft.com/office/drawing/2014/main" id="{F14E04A5-4797-1348-B7F6-EE6C8A968A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9" name="Grafický objekt 5">
            <a:extLst>
              <a:ext uri="{FF2B5EF4-FFF2-40B4-BE49-F238E27FC236}">
                <a16:creationId xmlns:a16="http://schemas.microsoft.com/office/drawing/2014/main" id="{38E54EF0-AC4F-BE42-B3C9-EBE082A37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1"/>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99DDF373-DAF6-45FC-9BE7-AC33B6CEFD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05600" y="2012703"/>
            <a:ext cx="4132799" cy="283259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017" y="2731338"/>
            <a:ext cx="5381966"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75ADEBBD-800A-EE45-B7A1-67CD94DC8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3F4C3194-85F4-774C-9C36-260FA06190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5">
            <a:extLst>
              <a:ext uri="{FF2B5EF4-FFF2-40B4-BE49-F238E27FC236}">
                <a16:creationId xmlns:a16="http://schemas.microsoft.com/office/drawing/2014/main" id="{E4039839-F51B-5042-9375-558343FF76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4" name="Grafický objekt 5">
            <a:extLst>
              <a:ext uri="{FF2B5EF4-FFF2-40B4-BE49-F238E27FC236}">
                <a16:creationId xmlns:a16="http://schemas.microsoft.com/office/drawing/2014/main" id="{EDD78AE1-E8DB-9E40-A0CD-AFB2C1BDD2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EAFC13FF-A91C-FD4E-ACB1-45B8F39513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22" name="Grafický objekt 5">
            <a:extLst>
              <a:ext uri="{FF2B5EF4-FFF2-40B4-BE49-F238E27FC236}">
                <a16:creationId xmlns:a16="http://schemas.microsoft.com/office/drawing/2014/main" id="{484A610E-C5AF-7441-A9B6-66F370901A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pic>
        <p:nvPicPr>
          <p:cNvPr id="7" name="Grafický objekt 5">
            <a:extLst>
              <a:ext uri="{FF2B5EF4-FFF2-40B4-BE49-F238E27FC236}">
                <a16:creationId xmlns:a16="http://schemas.microsoft.com/office/drawing/2014/main" id="{D8B5418F-6235-B841-A95D-FB1A7B7E64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8" name="Grafický objekt 5">
            <a:extLst>
              <a:ext uri="{FF2B5EF4-FFF2-40B4-BE49-F238E27FC236}">
                <a16:creationId xmlns:a16="http://schemas.microsoft.com/office/drawing/2014/main" id="{E4235525-362F-0D45-BD44-45A52C405F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ok 10" descr="Obrázok, na ktorom je text, snímka obrazovky, kruh, diagram&#10;&#10;Automaticky generovaný popis">
            <a:extLst>
              <a:ext uri="{FF2B5EF4-FFF2-40B4-BE49-F238E27FC236}">
                <a16:creationId xmlns:a16="http://schemas.microsoft.com/office/drawing/2014/main" id="{B3523989-D149-885F-DD82-6C623393D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34" y="0"/>
            <a:ext cx="7486731" cy="6858000"/>
          </a:xfrm>
          <a:prstGeom prst="rect">
            <a:avLst/>
          </a:prstGeom>
        </p:spPr>
      </p:pic>
      <p:sp>
        <p:nvSpPr>
          <p:cNvPr id="12" name="Pravouholník 11">
            <a:extLst>
              <a:ext uri="{FF2B5EF4-FFF2-40B4-BE49-F238E27FC236}">
                <a16:creationId xmlns:a16="http://schemas.microsoft.com/office/drawing/2014/main" id="{54865685-F4D3-93B0-227D-154D5FF5C5BE}"/>
              </a:ext>
            </a:extLst>
          </p:cNvPr>
          <p:cNvSpPr/>
          <p:nvPr/>
        </p:nvSpPr>
        <p:spPr bwMode="auto">
          <a:xfrm>
            <a:off x="188259" y="268941"/>
            <a:ext cx="887506" cy="123713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5893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A986-9BE2-22A2-FDC1-6C4E0B340338}"/>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1C74F592-6238-02A7-F2BF-DCB6949E962E}"/>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F0512136-B250-D719-B946-CC8E5A766A21}"/>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Ideology</a:t>
            </a:r>
          </a:p>
        </p:txBody>
      </p:sp>
      <p:sp>
        <p:nvSpPr>
          <p:cNvPr id="5" name="Zástupný objekt pre obsah 4">
            <a:extLst>
              <a:ext uri="{FF2B5EF4-FFF2-40B4-BE49-F238E27FC236}">
                <a16:creationId xmlns:a16="http://schemas.microsoft.com/office/drawing/2014/main" id="{C45062E8-71CB-A2CE-625D-AD2DDC1509EB}"/>
              </a:ext>
            </a:extLst>
          </p:cNvPr>
          <p:cNvSpPr>
            <a:spLocks noGrp="1"/>
          </p:cNvSpPr>
          <p:nvPr>
            <p:ph idx="1"/>
          </p:nvPr>
        </p:nvSpPr>
        <p:spPr>
          <a:xfrm>
            <a:off x="499500" y="1164163"/>
            <a:ext cx="8064900" cy="5189837"/>
          </a:xfrm>
        </p:spPr>
        <p:txBody>
          <a:bodyPr/>
          <a:lstStyle/>
          <a:p>
            <a:pPr marL="54000" indent="0" algn="ctr">
              <a:buNone/>
            </a:pPr>
            <a:r>
              <a:rPr lang="en-GB" sz="2000" dirty="0">
                <a:latin typeface="Constantia" panose="02030602050306030303" pitchFamily="18" charset="0"/>
              </a:rPr>
              <a:t>“Politics is a complex and confusing arena of modern life” (Lipman)</a:t>
            </a:r>
          </a:p>
          <a:p>
            <a:pPr marL="54000" indent="0" algn="ctr">
              <a:buNone/>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Complicated world =&gt; ideologies as a tool for orientation</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“a set of beliefs or principles, especially one on which a political system, party, or organization is based” (Cambridge)</a:t>
            </a:r>
          </a:p>
          <a:p>
            <a:pPr marL="54000" indent="0" algn="just">
              <a:buNone/>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Operational vs. symbolic ideology (Ellis and Stimson 2009)</a:t>
            </a:r>
          </a:p>
          <a:p>
            <a:pPr algn="just">
              <a:buFontTx/>
              <a:buChar char="-"/>
            </a:pPr>
            <a:r>
              <a:rPr lang="en-GB" sz="1500" dirty="0">
                <a:latin typeface="Constantia" panose="02030602050306030303" pitchFamily="18" charset="0"/>
              </a:rPr>
              <a:t>O: coherent set of attitudes and beliefs </a:t>
            </a:r>
          </a:p>
          <a:p>
            <a:pPr algn="just">
              <a:buFontTx/>
              <a:buChar char="-"/>
            </a:pPr>
            <a:r>
              <a:rPr lang="en-GB" sz="1500" dirty="0">
                <a:latin typeface="Constantia" panose="02030602050306030303" pitchFamily="18" charset="0"/>
              </a:rPr>
              <a:t>S: self-identification with ideological labels, such as left or right, or with groups denoted by such labels, such as liberals or conservatives</a:t>
            </a:r>
          </a:p>
          <a:p>
            <a:pPr algn="just">
              <a:buFontTx/>
              <a:buChar char="-"/>
            </a:pPr>
            <a:endParaRPr lang="en-GB" sz="15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Top-down vs. bottom-up perspective</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Unidimensional vs. multidimensional</a:t>
            </a:r>
          </a:p>
          <a:p>
            <a:pPr algn="just">
              <a:buFont typeface="Arial" panose="020B0604020202020204" pitchFamily="34" charset="0"/>
              <a:buChar char="•"/>
            </a:pPr>
            <a:endParaRPr lang="en-GB" sz="2000" dirty="0">
              <a:latin typeface="Constantia" panose="02030602050306030303" pitchFamily="18" charset="0"/>
            </a:endParaRPr>
          </a:p>
        </p:txBody>
      </p:sp>
    </p:spTree>
    <p:extLst>
      <p:ext uri="{BB962C8B-B14F-4D97-AF65-F5344CB8AC3E}">
        <p14:creationId xmlns:p14="http://schemas.microsoft.com/office/powerpoint/2010/main" val="296236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34BC7-4BD3-914D-8B16-752F2CFFC930}"/>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2AD3CF6C-1E13-5520-FB29-4242D1CB7095}"/>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94FC203F-B867-25EF-D939-51C8707252B5}"/>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Ideology</a:t>
            </a:r>
          </a:p>
        </p:txBody>
      </p:sp>
      <p:sp>
        <p:nvSpPr>
          <p:cNvPr id="5" name="Zástupný objekt pre obsah 4">
            <a:extLst>
              <a:ext uri="{FF2B5EF4-FFF2-40B4-BE49-F238E27FC236}">
                <a16:creationId xmlns:a16="http://schemas.microsoft.com/office/drawing/2014/main" id="{37E6BA85-58A6-C514-6707-A98BCC0BA4E9}"/>
              </a:ext>
            </a:extLst>
          </p:cNvPr>
          <p:cNvSpPr>
            <a:spLocks noGrp="1"/>
          </p:cNvSpPr>
          <p:nvPr>
            <p:ph idx="1"/>
          </p:nvPr>
        </p:nvSpPr>
        <p:spPr>
          <a:xfrm>
            <a:off x="499500" y="1164163"/>
            <a:ext cx="8064900" cy="5189837"/>
          </a:xfrm>
        </p:spPr>
        <p:txBody>
          <a:bodyPr/>
          <a:lstStyle/>
          <a:p>
            <a:pPr algn="just">
              <a:buFont typeface="Arial" panose="020B0604020202020204" pitchFamily="34" charset="0"/>
              <a:buChar char="•"/>
            </a:pPr>
            <a:r>
              <a:rPr lang="en-GB" sz="2000" b="1" dirty="0">
                <a:latin typeface="Constantia" panose="02030602050306030303" pitchFamily="18" charset="0"/>
              </a:rPr>
              <a:t>Unidimensional</a:t>
            </a:r>
          </a:p>
          <a:p>
            <a:pPr marL="54000" indent="0" algn="just">
              <a:buNone/>
            </a:pPr>
            <a:r>
              <a:rPr lang="en-GB" sz="2000" dirty="0">
                <a:latin typeface="Constantia" panose="02030602050306030303" pitchFamily="18" charset="0"/>
              </a:rPr>
              <a:t>		French Revolution -&gt; conflict between stability and progress</a:t>
            </a:r>
          </a:p>
          <a:p>
            <a:pPr marL="54000" indent="0" algn="just">
              <a:buNone/>
            </a:pPr>
            <a:r>
              <a:rPr lang="en-GB" sz="2000" dirty="0">
                <a:latin typeface="Constantia" panose="02030602050306030303" pitchFamily="18" charset="0"/>
              </a:rPr>
              <a:t>		</a:t>
            </a:r>
            <a:r>
              <a:rPr lang="en-GB" sz="2000" u="sng" dirty="0">
                <a:latin typeface="Constantia" panose="02030602050306030303" pitchFamily="18" charset="0"/>
              </a:rPr>
              <a:t>Right</a:t>
            </a:r>
            <a:r>
              <a:rPr lang="en-GB" sz="2000" dirty="0">
                <a:latin typeface="Constantia" panose="02030602050306030303" pitchFamily="18" charset="0"/>
              </a:rPr>
              <a:t> (Conservative, keeping the system, order, individualism, capitalism, nationalism, fascism)</a:t>
            </a:r>
          </a:p>
          <a:p>
            <a:pPr marL="54000" indent="0" algn="just">
              <a:buNone/>
            </a:pPr>
            <a:r>
              <a:rPr lang="en-GB" sz="2000" dirty="0">
                <a:latin typeface="Constantia" panose="02030602050306030303" pitchFamily="18" charset="0"/>
              </a:rPr>
              <a:t>		</a:t>
            </a:r>
            <a:r>
              <a:rPr lang="en-GB" sz="2000" u="sng" dirty="0">
                <a:latin typeface="Constantia" panose="02030602050306030303" pitchFamily="18" charset="0"/>
              </a:rPr>
              <a:t>Left</a:t>
            </a:r>
            <a:r>
              <a:rPr lang="en-GB" sz="2000" dirty="0">
                <a:latin typeface="Constantia" panose="02030602050306030303" pitchFamily="18" charset="0"/>
              </a:rPr>
              <a:t> (Progress, system change, equality, solidarity, protest, opposition, radical, socialism, communism)</a:t>
            </a:r>
          </a:p>
          <a:p>
            <a:pPr marL="54000" indent="0" algn="just">
              <a:buNone/>
            </a:pPr>
            <a:endParaRPr lang="en-GB" sz="2000" dirty="0">
              <a:latin typeface="Constantia" panose="02030602050306030303" pitchFamily="18" charset="0"/>
            </a:endParaRPr>
          </a:p>
          <a:p>
            <a:pPr marL="54000" indent="0" algn="just">
              <a:buNone/>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Multidimensional</a:t>
            </a:r>
          </a:p>
          <a:p>
            <a:pPr algn="just">
              <a:buFontTx/>
              <a:buChar char="-"/>
            </a:pPr>
            <a:r>
              <a:rPr lang="en-GB" sz="2000" dirty="0">
                <a:latin typeface="Constantia" panose="02030602050306030303" pitchFamily="18" charset="0"/>
              </a:rPr>
              <a:t>Economic</a:t>
            </a:r>
          </a:p>
          <a:p>
            <a:pPr algn="just">
              <a:buFontTx/>
              <a:buChar char="-"/>
            </a:pPr>
            <a:r>
              <a:rPr lang="en-GB" sz="2000" dirty="0">
                <a:latin typeface="Constantia" panose="02030602050306030303" pitchFamily="18" charset="0"/>
              </a:rPr>
              <a:t>Social, post-materialist, GAL-TAN,…</a:t>
            </a:r>
          </a:p>
          <a:p>
            <a:pPr algn="just">
              <a:buFontTx/>
              <a:buChar char="-"/>
            </a:pPr>
            <a:endParaRPr lang="en-GB" sz="2000" dirty="0">
              <a:latin typeface="Constantia" panose="02030602050306030303" pitchFamily="18" charset="0"/>
            </a:endParaRPr>
          </a:p>
        </p:txBody>
      </p:sp>
      <p:cxnSp>
        <p:nvCxnSpPr>
          <p:cNvPr id="6" name="Zalomená spojnica 5">
            <a:extLst>
              <a:ext uri="{FF2B5EF4-FFF2-40B4-BE49-F238E27FC236}">
                <a16:creationId xmlns:a16="http://schemas.microsoft.com/office/drawing/2014/main" id="{CEC58F77-ED16-5B30-4B3C-0DF7EF6F5880}"/>
              </a:ext>
            </a:extLst>
          </p:cNvPr>
          <p:cNvCxnSpPr/>
          <p:nvPr/>
        </p:nvCxnSpPr>
        <p:spPr bwMode="auto">
          <a:xfrm>
            <a:off x="1566249" y="1502875"/>
            <a:ext cx="344032" cy="153909"/>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Zalomená spojnica 8">
            <a:extLst>
              <a:ext uri="{FF2B5EF4-FFF2-40B4-BE49-F238E27FC236}">
                <a16:creationId xmlns:a16="http://schemas.microsoft.com/office/drawing/2014/main" id="{65C96EFD-4367-CE06-92EE-6FF80BCA580D}"/>
              </a:ext>
            </a:extLst>
          </p:cNvPr>
          <p:cNvCxnSpPr/>
          <p:nvPr/>
        </p:nvCxnSpPr>
        <p:spPr bwMode="auto">
          <a:xfrm>
            <a:off x="1810693" y="2261857"/>
            <a:ext cx="344032" cy="153909"/>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Zalomená spojnica 10">
            <a:extLst>
              <a:ext uri="{FF2B5EF4-FFF2-40B4-BE49-F238E27FC236}">
                <a16:creationId xmlns:a16="http://schemas.microsoft.com/office/drawing/2014/main" id="{7A238F99-1106-5BDE-8468-B0CF5C6CFDB5}"/>
              </a:ext>
            </a:extLst>
          </p:cNvPr>
          <p:cNvCxnSpPr/>
          <p:nvPr/>
        </p:nvCxnSpPr>
        <p:spPr bwMode="auto">
          <a:xfrm>
            <a:off x="1910281" y="2943884"/>
            <a:ext cx="344032" cy="153909"/>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8227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4CE0-9EA3-2E83-5FC5-BDB204D3D5FE}"/>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2DC39AD6-346A-3AEC-BD87-A07E77BC6B46}"/>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3267387F-888E-7296-5C60-C44D67A6C0B5}"/>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Ideology</a:t>
            </a:r>
          </a:p>
        </p:txBody>
      </p:sp>
      <p:pic>
        <p:nvPicPr>
          <p:cNvPr id="10" name="Zástupný objekt pre obsah 9" descr="Obrázok, na ktorom je text, snímka obrazovky, diagram, vývoj&#10;&#10;Automaticky generovaný popis">
            <a:extLst>
              <a:ext uri="{FF2B5EF4-FFF2-40B4-BE49-F238E27FC236}">
                <a16:creationId xmlns:a16="http://schemas.microsoft.com/office/drawing/2014/main" id="{ACCAF3D5-6451-58C6-9CEB-8C4F1DE6C9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9242" y="1728488"/>
            <a:ext cx="4661469" cy="4140200"/>
          </a:xfrm>
        </p:spPr>
      </p:pic>
      <p:pic>
        <p:nvPicPr>
          <p:cNvPr id="13" name="Obrázok 12" descr="Obrázok, na ktorom je text, diagram, snímka obrazovky, rad&#10;&#10;Automaticky generovaný popis">
            <a:extLst>
              <a:ext uri="{FF2B5EF4-FFF2-40B4-BE49-F238E27FC236}">
                <a16:creationId xmlns:a16="http://schemas.microsoft.com/office/drawing/2014/main" id="{C01A4EA7-52D2-E33E-B3FB-A9C4AC255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55" y="1879538"/>
            <a:ext cx="4343793" cy="3997105"/>
          </a:xfrm>
          <a:prstGeom prst="rect">
            <a:avLst/>
          </a:prstGeom>
        </p:spPr>
      </p:pic>
    </p:spTree>
    <p:extLst>
      <p:ext uri="{BB962C8B-B14F-4D97-AF65-F5344CB8AC3E}">
        <p14:creationId xmlns:p14="http://schemas.microsoft.com/office/powerpoint/2010/main" val="341126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AD468-D405-F715-8AE2-452C09B6C9E3}"/>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C430FCA7-2294-4229-2046-2903CE38A945}"/>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F7C1BBBF-2195-C8FC-FDF5-9D56F59D19CF}"/>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Class and socioeconomic status (SES)</a:t>
            </a:r>
          </a:p>
        </p:txBody>
      </p:sp>
      <p:sp>
        <p:nvSpPr>
          <p:cNvPr id="5" name="Zástupný objekt pre obsah 4">
            <a:extLst>
              <a:ext uri="{FF2B5EF4-FFF2-40B4-BE49-F238E27FC236}">
                <a16:creationId xmlns:a16="http://schemas.microsoft.com/office/drawing/2014/main" id="{4D659F3B-5CA4-7203-5379-5332FCE654AD}"/>
              </a:ext>
            </a:extLst>
          </p:cNvPr>
          <p:cNvSpPr>
            <a:spLocks noGrp="1"/>
          </p:cNvSpPr>
          <p:nvPr>
            <p:ph idx="1"/>
          </p:nvPr>
        </p:nvSpPr>
        <p:spPr>
          <a:xfrm>
            <a:off x="499500" y="1164163"/>
            <a:ext cx="8064900" cy="5189837"/>
          </a:xfrm>
        </p:spPr>
        <p:txBody>
          <a:bodyPr/>
          <a:lstStyle/>
          <a:p>
            <a:pPr algn="just">
              <a:buFont typeface="Arial" panose="020B0604020202020204" pitchFamily="34" charset="0"/>
              <a:buChar char="•"/>
            </a:pPr>
            <a:r>
              <a:rPr lang="en-GB" sz="2000" b="1" dirty="0">
                <a:latin typeface="Constantia" panose="02030602050306030303" pitchFamily="18" charset="0"/>
              </a:rPr>
              <a:t>Class – </a:t>
            </a:r>
            <a:r>
              <a:rPr lang="en-GB" sz="2000" dirty="0">
                <a:latin typeface="Constantia" panose="02030602050306030303" pitchFamily="18" charset="0"/>
              </a:rPr>
              <a:t>can mean different things (occupational classifications, employment status (e.g., owner versus employee), income, education,…</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u="sng" dirty="0">
                <a:latin typeface="Constantia" panose="02030602050306030303" pitchFamily="18" charset="0"/>
              </a:rPr>
              <a:t>Class voting </a:t>
            </a:r>
            <a:r>
              <a:rPr lang="en-GB" sz="2000" dirty="0">
                <a:latin typeface="Constantia" panose="02030602050306030303" pitchFamily="18" charset="0"/>
              </a:rPr>
              <a:t>-&gt; classical studies and the competition between working class (left-wing) and middle-class (right-wing)</a:t>
            </a:r>
          </a:p>
          <a:p>
            <a:pPr algn="just">
              <a:buFont typeface="Arial" panose="020B0604020202020204" pitchFamily="34" charset="0"/>
              <a:buChar char="•"/>
            </a:pPr>
            <a:r>
              <a:rPr lang="en-GB" sz="2000" dirty="0">
                <a:latin typeface="Constantia" panose="02030602050306030303" pitchFamily="18" charset="0"/>
              </a:rPr>
              <a:t>The Alford Index - </a:t>
            </a:r>
            <a:r>
              <a:rPr lang="en-GB" sz="1500" dirty="0">
                <a:latin typeface="Constantia" panose="02030602050306030303" pitchFamily="18" charset="0"/>
              </a:rPr>
              <a:t>the percentage of manual workers that voted for left-­wing parties minus the percentage of nonmanual workers that voted for these parties</a:t>
            </a:r>
          </a:p>
        </p:txBody>
      </p:sp>
      <p:pic>
        <p:nvPicPr>
          <p:cNvPr id="3074" name="Picture 2" descr="The Electoral Politics of Growth Regimes | Perspectives on Politics |  Cambridge Core">
            <a:extLst>
              <a:ext uri="{FF2B5EF4-FFF2-40B4-BE49-F238E27FC236}">
                <a16:creationId xmlns:a16="http://schemas.microsoft.com/office/drawing/2014/main" id="{F3A9909C-FD41-49C5-D239-EFE1BB5A0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8931"/>
            <a:ext cx="4751394" cy="24670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b Ford on X: &quot;Here's a second just for fun. The Alford Index captures the  differences in levels of middle class and working class support for  parties. See if you can spot">
            <a:extLst>
              <a:ext uri="{FF2B5EF4-FFF2-40B4-BE49-F238E27FC236}">
                <a16:creationId xmlns:a16="http://schemas.microsoft.com/office/drawing/2014/main" id="{90D5FB36-641B-89D8-02EB-D21BE026C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070" y="3705523"/>
            <a:ext cx="4308011" cy="315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4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1FC00-F27D-D0B8-F9C4-42EE92B646AA}"/>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26A4A87A-4FA5-7D85-0691-52B21C6AD73A}"/>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EC2E467B-E4C1-7654-B2AF-58E23F7C6286}"/>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Class</a:t>
            </a:r>
          </a:p>
        </p:txBody>
      </p:sp>
      <p:pic>
        <p:nvPicPr>
          <p:cNvPr id="7" name="Obrázok 6" descr="Obrázok, na ktorom je text, snímka obrazovky, písmo, rovnobežný&#10;&#10;Automaticky generovaný popis">
            <a:extLst>
              <a:ext uri="{FF2B5EF4-FFF2-40B4-BE49-F238E27FC236}">
                <a16:creationId xmlns:a16="http://schemas.microsoft.com/office/drawing/2014/main" id="{5A96C40C-5FDA-6813-41F1-17239F961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0" y="1448003"/>
            <a:ext cx="7772400" cy="4779997"/>
          </a:xfrm>
          <a:prstGeom prst="rect">
            <a:avLst/>
          </a:prstGeom>
        </p:spPr>
      </p:pic>
    </p:spTree>
    <p:extLst>
      <p:ext uri="{BB962C8B-B14F-4D97-AF65-F5344CB8AC3E}">
        <p14:creationId xmlns:p14="http://schemas.microsoft.com/office/powerpoint/2010/main" val="225639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0DE3A-E6AB-6203-3C9C-9D3C282428F1}"/>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17C59183-8001-6D45-20A7-6FD017437F73}"/>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E8E6B59C-D0F4-C21A-9F27-C8C7091C5FD3}"/>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Religion</a:t>
            </a:r>
          </a:p>
        </p:txBody>
      </p:sp>
      <p:sp>
        <p:nvSpPr>
          <p:cNvPr id="5" name="Zástupný objekt pre obsah 4">
            <a:extLst>
              <a:ext uri="{FF2B5EF4-FFF2-40B4-BE49-F238E27FC236}">
                <a16:creationId xmlns:a16="http://schemas.microsoft.com/office/drawing/2014/main" id="{F8F65902-5B61-FA37-5854-4EA4E43CB6B1}"/>
              </a:ext>
            </a:extLst>
          </p:cNvPr>
          <p:cNvSpPr>
            <a:spLocks noGrp="1"/>
          </p:cNvSpPr>
          <p:nvPr>
            <p:ph idx="1"/>
          </p:nvPr>
        </p:nvSpPr>
        <p:spPr>
          <a:xfrm>
            <a:off x="499500" y="1164163"/>
            <a:ext cx="8064900" cy="5516856"/>
          </a:xfrm>
        </p:spPr>
        <p:txBody>
          <a:bodyPr/>
          <a:lstStyle/>
          <a:p>
            <a:pPr algn="just">
              <a:buFont typeface="Arial" panose="020B0604020202020204" pitchFamily="34" charset="0"/>
              <a:buChar char="•"/>
            </a:pPr>
            <a:r>
              <a:rPr lang="en-GB" sz="2000" b="1" dirty="0">
                <a:latin typeface="Constantia" panose="02030602050306030303" pitchFamily="18" charset="0"/>
              </a:rPr>
              <a:t>Religion</a:t>
            </a:r>
            <a:r>
              <a:rPr lang="en-GB" sz="2000" dirty="0">
                <a:latin typeface="Constantia" panose="02030602050306030303" pitchFamily="18" charset="0"/>
              </a:rPr>
              <a:t> similar line of argumentation than class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u="sng" dirty="0">
                <a:latin typeface="Constantia" panose="02030602050306030303" pitchFamily="18" charset="0"/>
              </a:rPr>
              <a:t>Bottom-up approach </a:t>
            </a:r>
            <a:r>
              <a:rPr lang="en-GB" sz="2000" dirty="0">
                <a:latin typeface="Constantia" panose="02030602050306030303" pitchFamily="18" charset="0"/>
              </a:rPr>
              <a:t>– urbanisation, education, economic development changes, blurring of religious divisions</a:t>
            </a:r>
          </a:p>
          <a:p>
            <a:pPr algn="just">
              <a:buFont typeface="Arial" panose="020B0604020202020204" pitchFamily="34" charset="0"/>
              <a:buChar char="•"/>
            </a:pPr>
            <a:r>
              <a:rPr lang="en-GB" sz="2000" u="sng" dirty="0">
                <a:latin typeface="Constantia" panose="02030602050306030303" pitchFamily="18" charset="0"/>
              </a:rPr>
              <a:t>Top-down approach </a:t>
            </a:r>
            <a:r>
              <a:rPr lang="en-GB" sz="2000" dirty="0">
                <a:latin typeface="Constantia" panose="02030602050306030303" pitchFamily="18" charset="0"/>
              </a:rPr>
              <a:t>– political elites determine the relevance of religion to political choice through their strategic considerations </a:t>
            </a:r>
          </a:p>
          <a:p>
            <a:pPr marL="54000" indent="0" algn="just">
              <a:buNone/>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Religion in a general decline (80’) vs. the rise of religious issues</a:t>
            </a:r>
          </a:p>
          <a:p>
            <a:pPr lvl="8" algn="just"/>
            <a:r>
              <a:rPr lang="en-GB" sz="1700" dirty="0">
                <a:latin typeface="Constantia" panose="02030602050306030303" pitchFamily="18" charset="0"/>
              </a:rPr>
              <a:t>However still important compared to class (Netherlands, USA, France), also newer democracies (Poland, Spain,…)</a:t>
            </a:r>
          </a:p>
          <a:p>
            <a:pPr lvl="8" algn="just"/>
            <a:endParaRPr lang="en-GB" sz="1700" dirty="0">
              <a:latin typeface="Constantia" panose="02030602050306030303" pitchFamily="18" charset="0"/>
            </a:endParaRPr>
          </a:p>
          <a:p>
            <a:pPr lvl="8" algn="just"/>
            <a:endParaRPr lang="en-GB" sz="1700" dirty="0">
              <a:latin typeface="Constantia" panose="02030602050306030303" pitchFamily="18" charset="0"/>
            </a:endParaRPr>
          </a:p>
          <a:p>
            <a:pPr lvl="8" algn="just"/>
            <a:endParaRPr lang="en-GB" sz="17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Shift from long-term party loyalties to more fluid issue-based voting -&gt; class (and religion) important for issue positions (not party voting per se)</a:t>
            </a:r>
          </a:p>
          <a:p>
            <a:pPr algn="just">
              <a:buFont typeface="Arial" panose="020B0604020202020204" pitchFamily="34" charset="0"/>
              <a:buChar char="•"/>
            </a:pPr>
            <a:r>
              <a:rPr lang="en-GB" sz="2000" dirty="0">
                <a:latin typeface="Constantia" panose="02030602050306030303" pitchFamily="18" charset="0"/>
              </a:rPr>
              <a:t>Research – from describing the decline to understanding the reasons for voting</a:t>
            </a:r>
          </a:p>
        </p:txBody>
      </p:sp>
      <p:cxnSp>
        <p:nvCxnSpPr>
          <p:cNvPr id="6" name="Zalomená spojnica 5">
            <a:extLst>
              <a:ext uri="{FF2B5EF4-FFF2-40B4-BE49-F238E27FC236}">
                <a16:creationId xmlns:a16="http://schemas.microsoft.com/office/drawing/2014/main" id="{7E79C741-8E01-9EE9-88AB-9E267A5D4C03}"/>
              </a:ext>
            </a:extLst>
          </p:cNvPr>
          <p:cNvCxnSpPr/>
          <p:nvPr/>
        </p:nvCxnSpPr>
        <p:spPr bwMode="auto">
          <a:xfrm>
            <a:off x="2566220" y="3980307"/>
            <a:ext cx="486696" cy="176981"/>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573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1DB71-E938-7874-7A92-77AB337BA2EB}"/>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30CC709-2228-E2CF-1014-1502602BBBF9}"/>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4DDCE294-2E82-4251-666E-1861312DB1AB}"/>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Religion and Ethnicity</a:t>
            </a:r>
          </a:p>
        </p:txBody>
      </p:sp>
      <p:cxnSp>
        <p:nvCxnSpPr>
          <p:cNvPr id="6" name="Zalomená spojnica 5">
            <a:extLst>
              <a:ext uri="{FF2B5EF4-FFF2-40B4-BE49-F238E27FC236}">
                <a16:creationId xmlns:a16="http://schemas.microsoft.com/office/drawing/2014/main" id="{93CE9282-B19D-9484-71F7-D4998B0552DF}"/>
              </a:ext>
            </a:extLst>
          </p:cNvPr>
          <p:cNvCxnSpPr/>
          <p:nvPr/>
        </p:nvCxnSpPr>
        <p:spPr bwMode="auto">
          <a:xfrm>
            <a:off x="2566220" y="3582100"/>
            <a:ext cx="486696" cy="176981"/>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22" name="Picture 2" descr="Roe v Wade: Supreme Court decision highlights US abortion divide">
            <a:extLst>
              <a:ext uri="{FF2B5EF4-FFF2-40B4-BE49-F238E27FC236}">
                <a16:creationId xmlns:a16="http://schemas.microsoft.com/office/drawing/2014/main" id="{2105C0B9-6B3D-47D6-B84C-A5B9DE40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9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7E072-E4AA-0E0D-C7E3-C8867F5DB70C}"/>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F1CB299-784A-75E3-4973-8D96782DFD3B}"/>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A883FFD9-0219-8BBE-A8AB-0B4301A14CCE}"/>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Religion and Ethnicity</a:t>
            </a:r>
          </a:p>
        </p:txBody>
      </p:sp>
      <p:cxnSp>
        <p:nvCxnSpPr>
          <p:cNvPr id="6" name="Zalomená spojnica 5">
            <a:extLst>
              <a:ext uri="{FF2B5EF4-FFF2-40B4-BE49-F238E27FC236}">
                <a16:creationId xmlns:a16="http://schemas.microsoft.com/office/drawing/2014/main" id="{FC463B03-6582-5A8F-CC4A-1F54288C37E7}"/>
              </a:ext>
            </a:extLst>
          </p:cNvPr>
          <p:cNvCxnSpPr/>
          <p:nvPr/>
        </p:nvCxnSpPr>
        <p:spPr bwMode="auto">
          <a:xfrm>
            <a:off x="2566220" y="3582100"/>
            <a:ext cx="486696" cy="176981"/>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170" name="Picture 2" descr="About BJP – BJP | BJP Gujarat | Bharatiya janata Party">
            <a:extLst>
              <a:ext uri="{FF2B5EF4-FFF2-40B4-BE49-F238E27FC236}">
                <a16:creationId xmlns:a16="http://schemas.microsoft.com/office/drawing/2014/main" id="{8DC6063E-8652-67FC-0825-51E093FBD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82" y="158496"/>
            <a:ext cx="6575253" cy="37590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dian National Congress- History, Session, President List">
            <a:extLst>
              <a:ext uri="{FF2B5EF4-FFF2-40B4-BE49-F238E27FC236}">
                <a16:creationId xmlns:a16="http://schemas.microsoft.com/office/drawing/2014/main" id="{639633B1-DE55-8300-1E9B-4FED3A97C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896" y="3917577"/>
            <a:ext cx="5178208" cy="301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43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4680F-F2E3-99E8-827E-4DF53843FF37}"/>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725144D-2466-61B9-DBE0-9589E655BE78}"/>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03D8E2AB-C057-DA71-5825-79FFAF65E7FD}"/>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Party identification</a:t>
            </a:r>
          </a:p>
        </p:txBody>
      </p:sp>
      <p:sp>
        <p:nvSpPr>
          <p:cNvPr id="5" name="Zástupný objekt pre obsah 4">
            <a:extLst>
              <a:ext uri="{FF2B5EF4-FFF2-40B4-BE49-F238E27FC236}">
                <a16:creationId xmlns:a16="http://schemas.microsoft.com/office/drawing/2014/main" id="{13A1137A-20FF-3B22-6184-256932531648}"/>
              </a:ext>
            </a:extLst>
          </p:cNvPr>
          <p:cNvSpPr>
            <a:spLocks noGrp="1"/>
          </p:cNvSpPr>
          <p:nvPr>
            <p:ph idx="1"/>
          </p:nvPr>
        </p:nvSpPr>
        <p:spPr>
          <a:xfrm>
            <a:off x="499500" y="1164163"/>
            <a:ext cx="8064900" cy="5602397"/>
          </a:xfrm>
        </p:spPr>
        <p:txBody>
          <a:bodyPr/>
          <a:lstStyle/>
          <a:p>
            <a:pPr marL="54000" indent="0" algn="just">
              <a:buNone/>
            </a:pPr>
            <a:r>
              <a:rPr lang="en-GB" sz="2000" b="1" dirty="0">
                <a:latin typeface="Constantia" panose="02030602050306030303" pitchFamily="18" charset="0"/>
              </a:rPr>
              <a:t>…as a sense of personal attachment which an individual feels towards a party (of their choice)</a:t>
            </a:r>
          </a:p>
          <a:p>
            <a:pPr marL="54000" indent="0" algn="just">
              <a:buNone/>
            </a:pPr>
            <a:endParaRPr lang="en-GB" sz="2000" b="1"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Party identification helps to shape choices directly as well as indirectly - it helps to make sense of the information we receive</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u="sng" dirty="0">
                <a:latin typeface="Constantia" panose="02030602050306030303" pitchFamily="18" charset="0"/>
              </a:rPr>
              <a:t>Example</a:t>
            </a:r>
            <a:r>
              <a:rPr lang="en-GB" sz="2000" dirty="0">
                <a:latin typeface="Constantia" panose="02030602050306030303" pitchFamily="18" charset="0"/>
              </a:rPr>
              <a:t>: how party identification may help to filter economic news</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Behavioural changes: campaign activity, consistency voting, early decision</a:t>
            </a:r>
          </a:p>
          <a:p>
            <a:pPr algn="just">
              <a:buFont typeface="Arial" panose="020B0604020202020204" pitchFamily="34" charset="0"/>
              <a:buChar char="•"/>
            </a:pPr>
            <a:r>
              <a:rPr lang="en-GB" sz="2000" dirty="0">
                <a:latin typeface="Constantia" panose="02030602050306030303" pitchFamily="18" charset="0"/>
              </a:rPr>
              <a:t>Also: a way of locating for people in the system, associated with interest in politics and elections (and turn out)</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How it arises? </a:t>
            </a:r>
            <a:r>
              <a:rPr lang="en-GB" sz="2000" u="sng" dirty="0">
                <a:latin typeface="Constantia" panose="02030602050306030303" pitchFamily="18" charset="0"/>
              </a:rPr>
              <a:t>Socialisation vs. habituation</a:t>
            </a:r>
          </a:p>
          <a:p>
            <a:pPr algn="just">
              <a:buFont typeface="Arial" panose="020B0604020202020204" pitchFamily="34" charset="0"/>
              <a:buChar char="•"/>
            </a:pPr>
            <a:endParaRPr lang="en-GB" sz="2000" u="sng"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Role of geography of voter</a:t>
            </a:r>
          </a:p>
          <a:p>
            <a:pPr algn="just">
              <a:buFont typeface="Arial" panose="020B0604020202020204" pitchFamily="34" charset="0"/>
              <a:buChar char="•"/>
            </a:pPr>
            <a:endParaRPr lang="en-GB" sz="2000" u="sng" dirty="0">
              <a:latin typeface="Constantia" panose="02030602050306030303" pitchFamily="18" charset="0"/>
            </a:endParaRPr>
          </a:p>
          <a:p>
            <a:pPr algn="just">
              <a:buFont typeface="Arial" panose="020B0604020202020204" pitchFamily="34" charset="0"/>
              <a:buChar char="•"/>
            </a:pPr>
            <a:endParaRPr lang="en-GB" sz="2000" u="sng" dirty="0">
              <a:latin typeface="Constantia" panose="02030602050306030303" pitchFamily="18" charset="0"/>
            </a:endParaRPr>
          </a:p>
          <a:p>
            <a:pPr algn="just">
              <a:buFont typeface="Arial" panose="020B0604020202020204" pitchFamily="34" charset="0"/>
              <a:buChar char="•"/>
            </a:pPr>
            <a:endParaRPr lang="en-GB" sz="2000" u="sng" dirty="0">
              <a:latin typeface="Constantia" panose="02030602050306030303" pitchFamily="18" charset="0"/>
            </a:endParaRPr>
          </a:p>
        </p:txBody>
      </p:sp>
    </p:spTree>
    <p:extLst>
      <p:ext uri="{BB962C8B-B14F-4D97-AF65-F5344CB8AC3E}">
        <p14:creationId xmlns:p14="http://schemas.microsoft.com/office/powerpoint/2010/main" val="90110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601FC-2476-D6E1-EBFE-C629DAF45BCF}"/>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4377F98B-0904-658B-9021-86E69BA2A92E}"/>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569F3EEF-8496-0618-DC8F-2C7DDCBA3E25}"/>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Religion and Ethnicity</a:t>
            </a:r>
          </a:p>
        </p:txBody>
      </p:sp>
      <p:cxnSp>
        <p:nvCxnSpPr>
          <p:cNvPr id="6" name="Zalomená spojnica 5">
            <a:extLst>
              <a:ext uri="{FF2B5EF4-FFF2-40B4-BE49-F238E27FC236}">
                <a16:creationId xmlns:a16="http://schemas.microsoft.com/office/drawing/2014/main" id="{512B4257-BD9B-1DB5-79CC-78A51F1AFEA9}"/>
              </a:ext>
            </a:extLst>
          </p:cNvPr>
          <p:cNvCxnSpPr/>
          <p:nvPr/>
        </p:nvCxnSpPr>
        <p:spPr bwMode="auto">
          <a:xfrm>
            <a:off x="2566220" y="3582100"/>
            <a:ext cx="486696" cy="176981"/>
          </a:xfrm>
          <a:prstGeom prst="bentConnector3">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U.S. and Germany help unemployed differently, leading to different jobless  rates - The Washington Post">
            <a:extLst>
              <a:ext uri="{FF2B5EF4-FFF2-40B4-BE49-F238E27FC236}">
                <a16:creationId xmlns:a16="http://schemas.microsoft.com/office/drawing/2014/main" id="{86D32259-9B37-A678-E8B7-2383BC4B9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142" y="320723"/>
            <a:ext cx="6769716" cy="552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3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23E63-DEFF-A7E1-757F-EA4712C25CC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C5D9C5-FAAD-004D-EF8C-3E34E1833693}"/>
              </a:ext>
            </a:extLst>
          </p:cNvPr>
          <p:cNvSpPr>
            <a:spLocks noGrp="1"/>
          </p:cNvSpPr>
          <p:nvPr>
            <p:ph type="title"/>
          </p:nvPr>
        </p:nvSpPr>
        <p:spPr>
          <a:xfrm>
            <a:off x="298877" y="2656114"/>
            <a:ext cx="8521200" cy="3411054"/>
          </a:xfrm>
        </p:spPr>
        <p:txBody>
          <a:bodyPr/>
          <a:lstStyle/>
          <a:p>
            <a:pPr algn="ctr">
              <a:lnSpc>
                <a:spcPct val="100000"/>
              </a:lnSpc>
            </a:pPr>
            <a:r>
              <a:rPr lang="en-GB" sz="3200" dirty="0">
                <a:latin typeface="Garamond" panose="02020404030301010803" pitchFamily="18" charset="0"/>
              </a:rPr>
              <a:t>Introduction to the vote choice </a:t>
            </a:r>
            <a:br>
              <a:rPr lang="en-GB" sz="3200" dirty="0">
                <a:latin typeface="Garamond" panose="02020404030301010803" pitchFamily="18" charset="0"/>
              </a:rPr>
            </a:br>
            <a:r>
              <a:rPr lang="en-GB" sz="1500" dirty="0">
                <a:latin typeface="Garamond" panose="02020404030301010803" pitchFamily="18" charset="0"/>
              </a:rPr>
              <a:t>Long-term factors determining voting behaviour </a:t>
            </a:r>
          </a:p>
        </p:txBody>
      </p:sp>
      <p:sp>
        <p:nvSpPr>
          <p:cNvPr id="3" name="Podnadpis 2">
            <a:extLst>
              <a:ext uri="{FF2B5EF4-FFF2-40B4-BE49-F238E27FC236}">
                <a16:creationId xmlns:a16="http://schemas.microsoft.com/office/drawing/2014/main" id="{6C1DBA39-FE0C-DC7E-AED3-4BCFFB5AA070}"/>
              </a:ext>
            </a:extLst>
          </p:cNvPr>
          <p:cNvSpPr>
            <a:spLocks noGrp="1"/>
          </p:cNvSpPr>
          <p:nvPr>
            <p:ph type="subTitle" idx="1"/>
          </p:nvPr>
        </p:nvSpPr>
        <p:spPr>
          <a:xfrm>
            <a:off x="298877" y="4955059"/>
            <a:ext cx="8521200" cy="2018618"/>
          </a:xfrm>
        </p:spPr>
        <p:txBody>
          <a:bodyPr/>
          <a:lstStyle/>
          <a:p>
            <a:pPr algn="ctr"/>
            <a:r>
              <a:rPr lang="en-GB" b="1" dirty="0">
                <a:latin typeface="Garamond" panose="02020404030301010803" pitchFamily="18" charset="0"/>
              </a:rPr>
              <a:t>Jakub Jusko</a:t>
            </a:r>
          </a:p>
          <a:p>
            <a:pPr algn="ctr"/>
            <a:endParaRPr lang="en-GB" dirty="0">
              <a:latin typeface="Garamond" panose="02020404030301010803" pitchFamily="18" charset="0"/>
            </a:endParaRPr>
          </a:p>
        </p:txBody>
      </p:sp>
    </p:spTree>
    <p:extLst>
      <p:ext uri="{BB962C8B-B14F-4D97-AF65-F5344CB8AC3E}">
        <p14:creationId xmlns:p14="http://schemas.microsoft.com/office/powerpoint/2010/main" val="289650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40AAF-F995-959A-574D-7EA883230DD5}"/>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0A8359A-3C63-5CC9-56CA-B5434CF3ABA1}"/>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23464162-0A5E-F133-CA42-36F8BB35D1C0}"/>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Party identification</a:t>
            </a:r>
          </a:p>
        </p:txBody>
      </p:sp>
      <p:sp>
        <p:nvSpPr>
          <p:cNvPr id="5" name="Zástupný objekt pre obsah 4">
            <a:extLst>
              <a:ext uri="{FF2B5EF4-FFF2-40B4-BE49-F238E27FC236}">
                <a16:creationId xmlns:a16="http://schemas.microsoft.com/office/drawing/2014/main" id="{1FC1EDDE-3D42-DD2D-AC9F-F355CEA0A5C6}"/>
              </a:ext>
            </a:extLst>
          </p:cNvPr>
          <p:cNvSpPr>
            <a:spLocks noGrp="1"/>
          </p:cNvSpPr>
          <p:nvPr>
            <p:ph idx="1"/>
          </p:nvPr>
        </p:nvSpPr>
        <p:spPr>
          <a:xfrm>
            <a:off x="499500" y="1164163"/>
            <a:ext cx="8064900" cy="5602397"/>
          </a:xfrm>
        </p:spPr>
        <p:txBody>
          <a:bodyPr/>
          <a:lstStyle/>
          <a:p>
            <a:pPr marL="54000" indent="0" algn="just">
              <a:buNone/>
            </a:pPr>
            <a:r>
              <a:rPr lang="en-GB" sz="2000" b="1" dirty="0">
                <a:latin typeface="Constantia" panose="02030602050306030303" pitchFamily="18" charset="0"/>
              </a:rPr>
              <a:t>…as a sense of personal attachment which an individual feels towards a party (of their choice)</a:t>
            </a:r>
          </a:p>
          <a:p>
            <a:pPr marL="54000" indent="0" algn="just">
              <a:buNone/>
            </a:pPr>
            <a:endParaRPr lang="en-GB" sz="2000" b="1"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Party identification helps to shape choices directly as well as indirectly - it helps to make sense of the information we receive</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u="sng" dirty="0">
                <a:latin typeface="Constantia" panose="02030602050306030303" pitchFamily="18" charset="0"/>
              </a:rPr>
              <a:t>Example</a:t>
            </a:r>
            <a:r>
              <a:rPr lang="en-GB" sz="2000" dirty="0">
                <a:latin typeface="Constantia" panose="02030602050306030303" pitchFamily="18" charset="0"/>
              </a:rPr>
              <a:t>: how party identification may help to filter economic news</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Behavioural changes: campaign activity, consistency voting, early decision</a:t>
            </a:r>
          </a:p>
          <a:p>
            <a:pPr algn="just">
              <a:buFont typeface="Arial" panose="020B0604020202020204" pitchFamily="34" charset="0"/>
              <a:buChar char="•"/>
            </a:pPr>
            <a:r>
              <a:rPr lang="en-GB" sz="2000" dirty="0">
                <a:latin typeface="Constantia" panose="02030602050306030303" pitchFamily="18" charset="0"/>
              </a:rPr>
              <a:t>Also: a way of locating for people in the system, associated with interest in politics and elections (and turn out)</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How it arises? </a:t>
            </a:r>
            <a:r>
              <a:rPr lang="en-GB" sz="2000" u="sng" dirty="0">
                <a:latin typeface="Constantia" panose="02030602050306030303" pitchFamily="18" charset="0"/>
              </a:rPr>
              <a:t>Socialisation vs. habituation</a:t>
            </a:r>
          </a:p>
          <a:p>
            <a:pPr algn="just">
              <a:buFont typeface="Arial" panose="020B0604020202020204" pitchFamily="34" charset="0"/>
              <a:buChar char="•"/>
            </a:pPr>
            <a:endParaRPr lang="en-GB" sz="2000" u="sng"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Role of geography of voter</a:t>
            </a:r>
          </a:p>
          <a:p>
            <a:pPr algn="just">
              <a:buFont typeface="Arial" panose="020B0604020202020204" pitchFamily="34" charset="0"/>
              <a:buChar char="•"/>
            </a:pPr>
            <a:endParaRPr lang="en-GB" sz="2000" u="sng" dirty="0">
              <a:latin typeface="Constantia" panose="02030602050306030303" pitchFamily="18" charset="0"/>
            </a:endParaRPr>
          </a:p>
          <a:p>
            <a:pPr algn="just">
              <a:buFont typeface="Arial" panose="020B0604020202020204" pitchFamily="34" charset="0"/>
              <a:buChar char="•"/>
            </a:pPr>
            <a:endParaRPr lang="en-GB" sz="2000" u="sng" dirty="0">
              <a:latin typeface="Constantia" panose="02030602050306030303" pitchFamily="18" charset="0"/>
            </a:endParaRPr>
          </a:p>
          <a:p>
            <a:pPr algn="just">
              <a:buFont typeface="Arial" panose="020B0604020202020204" pitchFamily="34" charset="0"/>
              <a:buChar char="•"/>
            </a:pPr>
            <a:endParaRPr lang="en-GB" sz="2000" u="sng" dirty="0">
              <a:latin typeface="Constantia" panose="02030602050306030303" pitchFamily="18" charset="0"/>
            </a:endParaRPr>
          </a:p>
        </p:txBody>
      </p:sp>
    </p:spTree>
    <p:extLst>
      <p:ext uri="{BB962C8B-B14F-4D97-AF65-F5344CB8AC3E}">
        <p14:creationId xmlns:p14="http://schemas.microsoft.com/office/powerpoint/2010/main" val="164255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1F92C-C3D9-642D-CDFB-42FB6A254167}"/>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1E1B5625-EA01-8E9F-E5F2-E1573ACB0423}"/>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2E37778D-ABE8-CDA1-78DC-046450F6267C}"/>
              </a:ext>
            </a:extLst>
          </p:cNvPr>
          <p:cNvSpPr>
            <a:spLocks noGrp="1"/>
          </p:cNvSpPr>
          <p:nvPr>
            <p:ph type="title"/>
          </p:nvPr>
        </p:nvSpPr>
        <p:spPr>
          <a:xfrm>
            <a:off x="539550" y="3203212"/>
            <a:ext cx="8064900" cy="451576"/>
          </a:xfrm>
        </p:spPr>
        <p:txBody>
          <a:bodyPr/>
          <a:lstStyle/>
          <a:p>
            <a:pPr algn="ctr"/>
            <a:r>
              <a:rPr lang="en-GB" dirty="0">
                <a:solidFill>
                  <a:schemeClr val="accent1"/>
                </a:solidFill>
                <a:latin typeface="Garamond" panose="02020404030301010803" pitchFamily="18" charset="0"/>
              </a:rPr>
              <a:t>Contemporary political systems and new reality</a:t>
            </a:r>
          </a:p>
        </p:txBody>
      </p:sp>
    </p:spTree>
    <p:extLst>
      <p:ext uri="{BB962C8B-B14F-4D97-AF65-F5344CB8AC3E}">
        <p14:creationId xmlns:p14="http://schemas.microsoft.com/office/powerpoint/2010/main" val="99010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AA283-D227-FCA2-50E9-DF03D2B51873}"/>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FED360A1-21B1-3F49-49E0-5A05736FEB6D}"/>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89391D35-13CA-9783-34DA-D7FC84C171DB}"/>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The decline of party loyalty</a:t>
            </a:r>
          </a:p>
        </p:txBody>
      </p:sp>
      <p:sp>
        <p:nvSpPr>
          <p:cNvPr id="5" name="Zástupný objekt pre obsah 4">
            <a:extLst>
              <a:ext uri="{FF2B5EF4-FFF2-40B4-BE49-F238E27FC236}">
                <a16:creationId xmlns:a16="http://schemas.microsoft.com/office/drawing/2014/main" id="{0A6807C4-EBFD-6C34-EF10-D2F8B8B9AB10}"/>
              </a:ext>
            </a:extLst>
          </p:cNvPr>
          <p:cNvSpPr>
            <a:spLocks noGrp="1"/>
          </p:cNvSpPr>
          <p:nvPr>
            <p:ph idx="1"/>
          </p:nvPr>
        </p:nvSpPr>
        <p:spPr>
          <a:xfrm>
            <a:off x="499500" y="1536192"/>
            <a:ext cx="8064900" cy="4817808"/>
          </a:xfrm>
        </p:spPr>
        <p:txBody>
          <a:bodyPr/>
          <a:lstStyle/>
          <a:p>
            <a:pPr algn="just">
              <a:buFont typeface="Arial" panose="020B0604020202020204" pitchFamily="34" charset="0"/>
              <a:buChar char="•"/>
            </a:pPr>
            <a:r>
              <a:rPr lang="en-GB" sz="2000" b="1" dirty="0">
                <a:latin typeface="Constantia" panose="02030602050306030303" pitchFamily="18" charset="0"/>
              </a:rPr>
              <a:t>Role of </a:t>
            </a:r>
            <a:r>
              <a:rPr lang="en-GB" sz="2000" b="1" u="sng" dirty="0">
                <a:latin typeface="Constantia" panose="02030602050306030303" pitchFamily="18" charset="0"/>
              </a:rPr>
              <a:t>social</a:t>
            </a:r>
            <a:r>
              <a:rPr lang="en-GB" sz="2000" b="1" dirty="0">
                <a:latin typeface="Constantia" panose="02030602050306030303" pitchFamily="18" charset="0"/>
              </a:rPr>
              <a:t> changes and </a:t>
            </a:r>
            <a:r>
              <a:rPr lang="en-GB" sz="2000" b="1" u="sng" dirty="0">
                <a:latin typeface="Constantia" panose="02030602050306030303" pitchFamily="18" charset="0"/>
              </a:rPr>
              <a:t>political</a:t>
            </a:r>
            <a:r>
              <a:rPr lang="en-GB" sz="2000" b="1" dirty="0">
                <a:latin typeface="Constantia" panose="02030602050306030303" pitchFamily="18" charset="0"/>
              </a:rPr>
              <a:t> changes in the society</a:t>
            </a:r>
          </a:p>
          <a:p>
            <a:pPr algn="just">
              <a:buFont typeface="Arial" panose="020B0604020202020204" pitchFamily="34" charset="0"/>
              <a:buChar char="•"/>
            </a:pPr>
            <a:endParaRPr lang="en-GB" sz="2000" dirty="0">
              <a:latin typeface="Constantia" panose="02030602050306030303" pitchFamily="18" charset="0"/>
            </a:endParaRPr>
          </a:p>
        </p:txBody>
      </p:sp>
      <p:pic>
        <p:nvPicPr>
          <p:cNvPr id="6" name="Obrázok 5" descr="Obrázok, na ktorom je text, snímka obrazovky, rovnobežný, písmo&#10;&#10;Automaticky generovaný popis">
            <a:extLst>
              <a:ext uri="{FF2B5EF4-FFF2-40B4-BE49-F238E27FC236}">
                <a16:creationId xmlns:a16="http://schemas.microsoft.com/office/drawing/2014/main" id="{BCDDDABB-116B-345E-2B31-FBAA45E85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50" y="2579103"/>
            <a:ext cx="4468368" cy="3324888"/>
          </a:xfrm>
          <a:prstGeom prst="rect">
            <a:avLst/>
          </a:prstGeom>
        </p:spPr>
      </p:pic>
      <p:pic>
        <p:nvPicPr>
          <p:cNvPr id="8" name="Obrázok 7" descr="Obrázok, na ktorom je text, vývoj, rad, diagram&#10;&#10;Automaticky generovaný popis">
            <a:extLst>
              <a:ext uri="{FF2B5EF4-FFF2-40B4-BE49-F238E27FC236}">
                <a16:creationId xmlns:a16="http://schemas.microsoft.com/office/drawing/2014/main" id="{1E2AB66F-BB76-6878-AB97-16728CD9BC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0" y="2545402"/>
            <a:ext cx="4514150" cy="3392290"/>
          </a:xfrm>
          <a:prstGeom prst="rect">
            <a:avLst/>
          </a:prstGeom>
        </p:spPr>
      </p:pic>
    </p:spTree>
    <p:extLst>
      <p:ext uri="{BB962C8B-B14F-4D97-AF65-F5344CB8AC3E}">
        <p14:creationId xmlns:p14="http://schemas.microsoft.com/office/powerpoint/2010/main" val="369439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A892E-78B2-A368-66CD-53DF73EE52E6}"/>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AD81A869-07A0-B4C6-D25A-3204AD4A0106}"/>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1C4A46F6-BECE-0ADE-3A8F-4D5D8EC29C32}"/>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The decline of party loyalty</a:t>
            </a:r>
          </a:p>
        </p:txBody>
      </p:sp>
      <p:sp>
        <p:nvSpPr>
          <p:cNvPr id="5" name="Zástupný objekt pre obsah 4">
            <a:extLst>
              <a:ext uri="{FF2B5EF4-FFF2-40B4-BE49-F238E27FC236}">
                <a16:creationId xmlns:a16="http://schemas.microsoft.com/office/drawing/2014/main" id="{F00186DD-B736-33CA-DE4C-B338C5B9DB15}"/>
              </a:ext>
            </a:extLst>
          </p:cNvPr>
          <p:cNvSpPr>
            <a:spLocks noGrp="1"/>
          </p:cNvSpPr>
          <p:nvPr>
            <p:ph idx="1"/>
          </p:nvPr>
        </p:nvSpPr>
        <p:spPr>
          <a:xfrm>
            <a:off x="499500" y="1020096"/>
            <a:ext cx="8064900" cy="4817808"/>
          </a:xfrm>
        </p:spPr>
        <p:txBody>
          <a:bodyPr/>
          <a:lstStyle/>
          <a:p>
            <a:pPr marL="54000" indent="0" algn="just">
              <a:buNone/>
            </a:pPr>
            <a:r>
              <a:rPr lang="en-GB" sz="2000" b="1" dirty="0">
                <a:latin typeface="Constantia" panose="02030602050306030303" pitchFamily="18" charset="0"/>
              </a:rPr>
              <a:t>Examples:</a:t>
            </a:r>
          </a:p>
          <a:p>
            <a:pPr algn="just">
              <a:buFont typeface="Arial" panose="020B0604020202020204" pitchFamily="34" charset="0"/>
              <a:buChar char="•"/>
            </a:pPr>
            <a:r>
              <a:rPr lang="en-GB" sz="2000" dirty="0">
                <a:latin typeface="Constantia" panose="02030602050306030303" pitchFamily="18" charset="0"/>
              </a:rPr>
              <a:t>Shift toward personality-based voting in France (e.g., Macron).</a:t>
            </a:r>
          </a:p>
          <a:p>
            <a:pPr algn="just">
              <a:buFont typeface="Arial" panose="020B0604020202020204" pitchFamily="34" charset="0"/>
              <a:buChar char="•"/>
            </a:pPr>
            <a:r>
              <a:rPr lang="en-GB" sz="2000" dirty="0">
                <a:latin typeface="Constantia" panose="02030602050306030303" pitchFamily="18" charset="0"/>
              </a:rPr>
              <a:t>Volatile voting behaviour in post-communist countries.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endParaRPr lang="en-GB" sz="2000" dirty="0">
              <a:latin typeface="Constantia" panose="02030602050306030303" pitchFamily="18" charset="0"/>
            </a:endParaRPr>
          </a:p>
        </p:txBody>
      </p:sp>
      <p:pic>
        <p:nvPicPr>
          <p:cNvPr id="12" name="Obrázok 11" descr="Obrázok, na ktorom je text, snímka obrazovky, písmo, dokument&#10;&#10;Automaticky generovaný popis">
            <a:extLst>
              <a:ext uri="{FF2B5EF4-FFF2-40B4-BE49-F238E27FC236}">
                <a16:creationId xmlns:a16="http://schemas.microsoft.com/office/drawing/2014/main" id="{83EDCFE1-57DA-67A1-10DF-0B2A25133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587238"/>
            <a:ext cx="7772400" cy="3250666"/>
          </a:xfrm>
          <a:prstGeom prst="rect">
            <a:avLst/>
          </a:prstGeom>
        </p:spPr>
      </p:pic>
    </p:spTree>
    <p:extLst>
      <p:ext uri="{BB962C8B-B14F-4D97-AF65-F5344CB8AC3E}">
        <p14:creationId xmlns:p14="http://schemas.microsoft.com/office/powerpoint/2010/main" val="1385162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DF77-B7C9-E991-B0A2-27FC767D7769}"/>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F5C34BE5-D4E8-E633-52B4-FF808E1571F6}"/>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41047715-C936-17B1-C204-A790913AD814}"/>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The decline of party loyalty</a:t>
            </a:r>
          </a:p>
        </p:txBody>
      </p:sp>
      <p:sp>
        <p:nvSpPr>
          <p:cNvPr id="5" name="Zástupný objekt pre obsah 4">
            <a:extLst>
              <a:ext uri="{FF2B5EF4-FFF2-40B4-BE49-F238E27FC236}">
                <a16:creationId xmlns:a16="http://schemas.microsoft.com/office/drawing/2014/main" id="{7DF0B007-F8ED-E07B-1ACA-0703B40C6EDC}"/>
              </a:ext>
            </a:extLst>
          </p:cNvPr>
          <p:cNvSpPr>
            <a:spLocks noGrp="1"/>
          </p:cNvSpPr>
          <p:nvPr>
            <p:ph idx="1"/>
          </p:nvPr>
        </p:nvSpPr>
        <p:spPr>
          <a:xfrm>
            <a:off x="499500" y="1020096"/>
            <a:ext cx="8064900" cy="4817808"/>
          </a:xfrm>
        </p:spPr>
        <p:txBody>
          <a:bodyPr/>
          <a:lstStyle/>
          <a:p>
            <a:pPr marL="54000" indent="0" algn="just">
              <a:buNone/>
            </a:pPr>
            <a:r>
              <a:rPr lang="en-GB" sz="2000" b="1" dirty="0">
                <a:latin typeface="Constantia" panose="02030602050306030303" pitchFamily="18" charset="0"/>
              </a:rPr>
              <a:t>Examples:</a:t>
            </a:r>
          </a:p>
          <a:p>
            <a:pPr algn="just">
              <a:buFont typeface="Arial" panose="020B0604020202020204" pitchFamily="34" charset="0"/>
              <a:buChar char="•"/>
            </a:pPr>
            <a:r>
              <a:rPr lang="en-GB" sz="2000" dirty="0">
                <a:latin typeface="Constantia" panose="02030602050306030303" pitchFamily="18" charset="0"/>
              </a:rPr>
              <a:t>Shift toward personality-based voting in France (e.g., Macron).</a:t>
            </a:r>
          </a:p>
          <a:p>
            <a:pPr algn="just">
              <a:buFont typeface="Arial" panose="020B0604020202020204" pitchFamily="34" charset="0"/>
              <a:buChar char="•"/>
            </a:pPr>
            <a:r>
              <a:rPr lang="en-GB" sz="2000" dirty="0">
                <a:latin typeface="Constantia" panose="02030602050306030303" pitchFamily="18" charset="0"/>
              </a:rPr>
              <a:t>Volatile voting behaviour in post-communist countries.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endParaRPr lang="en-GB" sz="2000" dirty="0">
              <a:latin typeface="Constantia" panose="02030602050306030303" pitchFamily="18" charset="0"/>
            </a:endParaRPr>
          </a:p>
        </p:txBody>
      </p:sp>
      <p:pic>
        <p:nvPicPr>
          <p:cNvPr id="2" name="Obrázok 1" descr="Obrázok, na ktorom je diagram, rad, text, technický výkres&#10;&#10;Automaticky generovaný popis">
            <a:extLst>
              <a:ext uri="{FF2B5EF4-FFF2-40B4-BE49-F238E27FC236}">
                <a16:creationId xmlns:a16="http://schemas.microsoft.com/office/drawing/2014/main" id="{DB62A104-0B2D-F72C-D40D-5FCD34BF1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0" y="301757"/>
            <a:ext cx="7772400" cy="6178243"/>
          </a:xfrm>
          <a:prstGeom prst="rect">
            <a:avLst/>
          </a:prstGeom>
        </p:spPr>
      </p:pic>
    </p:spTree>
    <p:extLst>
      <p:ext uri="{BB962C8B-B14F-4D97-AF65-F5344CB8AC3E}">
        <p14:creationId xmlns:p14="http://schemas.microsoft.com/office/powerpoint/2010/main" val="3403208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00749-0255-615C-0D3F-5252513C7324}"/>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E1696EF3-6E6F-0C95-4B3F-21B13FE3477A}"/>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52157995-EECD-2286-1EFD-1DBAB50573B1}"/>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New socioeconomic realities</a:t>
            </a:r>
          </a:p>
        </p:txBody>
      </p:sp>
      <p:sp>
        <p:nvSpPr>
          <p:cNvPr id="5" name="Zástupný objekt pre obsah 4">
            <a:extLst>
              <a:ext uri="{FF2B5EF4-FFF2-40B4-BE49-F238E27FC236}">
                <a16:creationId xmlns:a16="http://schemas.microsoft.com/office/drawing/2014/main" id="{C473A3D5-1FDF-E9DA-509D-1E799CC4EC1F}"/>
              </a:ext>
            </a:extLst>
          </p:cNvPr>
          <p:cNvSpPr>
            <a:spLocks noGrp="1"/>
          </p:cNvSpPr>
          <p:nvPr>
            <p:ph idx="1"/>
          </p:nvPr>
        </p:nvSpPr>
        <p:spPr>
          <a:xfrm>
            <a:off x="499500" y="928656"/>
            <a:ext cx="8064900" cy="5813520"/>
          </a:xfrm>
        </p:spPr>
        <p:txBody>
          <a:bodyPr/>
          <a:lstStyle/>
          <a:p>
            <a:pPr algn="just">
              <a:buFont typeface="Arial" panose="020B0604020202020204" pitchFamily="34" charset="0"/>
              <a:buChar char="•"/>
            </a:pPr>
            <a:r>
              <a:rPr lang="en-GB" sz="1500" b="1" dirty="0">
                <a:latin typeface="Constantia" panose="02030602050306030303" pitchFamily="18" charset="0"/>
              </a:rPr>
              <a:t>Impact of globalization: </a:t>
            </a:r>
            <a:r>
              <a:rPr lang="en-GB" sz="1500" dirty="0">
                <a:latin typeface="Constantia" panose="02030602050306030303" pitchFamily="18" charset="0"/>
              </a:rPr>
              <a:t>How global economic shifts affect voting behaviour</a:t>
            </a:r>
          </a:p>
          <a:p>
            <a:pPr algn="just">
              <a:buFont typeface="Arial" panose="020B0604020202020204" pitchFamily="34" charset="0"/>
              <a:buChar char="•"/>
            </a:pPr>
            <a:endParaRPr lang="en-GB" sz="1500" dirty="0">
              <a:latin typeface="Constantia" panose="02030602050306030303" pitchFamily="18" charset="0"/>
            </a:endParaRPr>
          </a:p>
          <a:p>
            <a:pPr algn="just">
              <a:buFont typeface="Arial" panose="020B0604020202020204" pitchFamily="34" charset="0"/>
              <a:buChar char="•"/>
            </a:pPr>
            <a:r>
              <a:rPr lang="en-GB" sz="1500" b="1" dirty="0">
                <a:latin typeface="Constantia" panose="02030602050306030303" pitchFamily="18" charset="0"/>
              </a:rPr>
              <a:t>Examples:</a:t>
            </a:r>
          </a:p>
          <a:p>
            <a:pPr algn="just">
              <a:buFont typeface="Arial" panose="020B0604020202020204" pitchFamily="34" charset="0"/>
              <a:buChar char="•"/>
            </a:pPr>
            <a:r>
              <a:rPr lang="en-GB" sz="1500" dirty="0">
                <a:latin typeface="Constantia" panose="02030602050306030303" pitchFamily="18" charset="0"/>
              </a:rPr>
              <a:t>Economic restructuring in post-industrial regions</a:t>
            </a:r>
          </a:p>
          <a:p>
            <a:pPr algn="just">
              <a:buFont typeface="Arial" panose="020B0604020202020204" pitchFamily="34" charset="0"/>
              <a:buChar char="•"/>
            </a:pPr>
            <a:r>
              <a:rPr lang="en-GB" sz="1500" dirty="0">
                <a:latin typeface="Constantia" panose="02030602050306030303" pitchFamily="18" charset="0"/>
              </a:rPr>
              <a:t>Increased support for populism in economically declining regions</a:t>
            </a:r>
          </a:p>
          <a:p>
            <a:pPr algn="just">
              <a:buFont typeface="Arial" panose="020B0604020202020204" pitchFamily="34" charset="0"/>
              <a:buChar char="•"/>
            </a:pPr>
            <a:endParaRPr lang="en-GB" sz="1500" dirty="0">
              <a:latin typeface="Constantia" panose="02030602050306030303" pitchFamily="18" charset="0"/>
            </a:endParaRPr>
          </a:p>
          <a:p>
            <a:pPr algn="just">
              <a:buFont typeface="Arial" panose="020B0604020202020204" pitchFamily="34" charset="0"/>
              <a:buChar char="•"/>
            </a:pPr>
            <a:r>
              <a:rPr lang="en-GB" sz="1500" dirty="0">
                <a:latin typeface="Constantia" panose="02030602050306030303" pitchFamily="18" charset="0"/>
              </a:rPr>
              <a:t>Economic shocks significantly influence political attitudes and voting behaviour, with negative shocks generally increasing support for left-leaning policies and redistribution (Margalit 2019). BUT decrease trust in political institutions, potentially driving voters towards populist parties or disengagement</a:t>
            </a:r>
          </a:p>
          <a:p>
            <a:pPr algn="just">
              <a:buFont typeface="Arial" panose="020B0604020202020204" pitchFamily="34" charset="0"/>
              <a:buChar char="•"/>
            </a:pPr>
            <a:r>
              <a:rPr lang="en-GB" sz="1500" dirty="0">
                <a:latin typeface="Constantia" panose="02030602050306030303" pitchFamily="18" charset="0"/>
              </a:rPr>
              <a:t>Regional economic factors, such as long-term structural changes, impact of the Great Recession, and current economic conditions (regions with low, but rising immigrant shares, old industrial regions, smaller regions) -&gt; shaping populist vote shares (</a:t>
            </a:r>
            <a:r>
              <a:rPr lang="en-GB" sz="1500" dirty="0" err="1">
                <a:latin typeface="Constantia" panose="02030602050306030303" pitchFamily="18" charset="0"/>
              </a:rPr>
              <a:t>Essletzbichler</a:t>
            </a:r>
            <a:r>
              <a:rPr lang="en-GB" sz="1500" dirty="0">
                <a:latin typeface="Constantia" panose="02030602050306030303" pitchFamily="18" charset="0"/>
              </a:rPr>
              <a:t> et al. 2018). </a:t>
            </a:r>
          </a:p>
          <a:p>
            <a:pPr algn="just">
              <a:buFont typeface="Arial" panose="020B0604020202020204" pitchFamily="34" charset="0"/>
              <a:buChar char="•"/>
            </a:pPr>
            <a:r>
              <a:rPr lang="en-GB" sz="1500" dirty="0">
                <a:latin typeface="Constantia" panose="02030602050306030303" pitchFamily="18" charset="0"/>
              </a:rPr>
              <a:t>Globalization as strengthening link between economic performance and voting behaviour by providing citizens with more comparative information (Park 2023). </a:t>
            </a:r>
          </a:p>
          <a:p>
            <a:pPr algn="just">
              <a:buFont typeface="Arial" panose="020B0604020202020204" pitchFamily="34" charset="0"/>
              <a:buChar char="•"/>
            </a:pPr>
            <a:endParaRPr lang="en-GB" sz="1500" dirty="0">
              <a:latin typeface="Constantia" panose="02030602050306030303" pitchFamily="18" charset="0"/>
            </a:endParaRPr>
          </a:p>
        </p:txBody>
      </p:sp>
    </p:spTree>
    <p:extLst>
      <p:ext uri="{BB962C8B-B14F-4D97-AF65-F5344CB8AC3E}">
        <p14:creationId xmlns:p14="http://schemas.microsoft.com/office/powerpoint/2010/main" val="2851444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DE30-40CF-2E27-FE52-846C22B823A1}"/>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5A64A28-5CBB-AF23-D479-6C4A61B67C9B}"/>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057B9A45-8229-09EA-74DB-1E426F5884B0}"/>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Rise of identity politics</a:t>
            </a:r>
          </a:p>
        </p:txBody>
      </p:sp>
      <p:sp>
        <p:nvSpPr>
          <p:cNvPr id="5" name="Zástupný objekt pre obsah 4">
            <a:extLst>
              <a:ext uri="{FF2B5EF4-FFF2-40B4-BE49-F238E27FC236}">
                <a16:creationId xmlns:a16="http://schemas.microsoft.com/office/drawing/2014/main" id="{0542176B-CC10-8EA7-3F22-035E0A31F427}"/>
              </a:ext>
            </a:extLst>
          </p:cNvPr>
          <p:cNvSpPr>
            <a:spLocks noGrp="1"/>
          </p:cNvSpPr>
          <p:nvPr>
            <p:ph idx="1"/>
          </p:nvPr>
        </p:nvSpPr>
        <p:spPr>
          <a:xfrm>
            <a:off x="499500" y="955576"/>
            <a:ext cx="8064900" cy="5652488"/>
          </a:xfrm>
        </p:spPr>
        <p:txBody>
          <a:bodyPr/>
          <a:lstStyle/>
          <a:p>
            <a:pPr algn="just">
              <a:buFont typeface="Arial" panose="020B0604020202020204" pitchFamily="34" charset="0"/>
              <a:buChar char="•"/>
            </a:pPr>
            <a:r>
              <a:rPr lang="en-GB" sz="1500" dirty="0">
                <a:latin typeface="Constantia" panose="02030602050306030303" pitchFamily="18" charset="0"/>
              </a:rPr>
              <a:t>The role of personal identity (e.g., race, gender, sexual orientation) in vote choice.</a:t>
            </a:r>
          </a:p>
          <a:p>
            <a:pPr algn="just">
              <a:buFont typeface="Arial" panose="020B0604020202020204" pitchFamily="34" charset="0"/>
              <a:buChar char="•"/>
            </a:pPr>
            <a:endParaRPr lang="en-GB" sz="1500" dirty="0">
              <a:latin typeface="Constantia" panose="02030602050306030303" pitchFamily="18" charset="0"/>
            </a:endParaRPr>
          </a:p>
          <a:p>
            <a:pPr algn="just">
              <a:buFont typeface="Arial" panose="020B0604020202020204" pitchFamily="34" charset="0"/>
              <a:buChar char="•"/>
            </a:pPr>
            <a:r>
              <a:rPr lang="en-GB" sz="1500" b="1" dirty="0">
                <a:latin typeface="Constantia" panose="02030602050306030303" pitchFamily="18" charset="0"/>
              </a:rPr>
              <a:t>Examples:</a:t>
            </a:r>
          </a:p>
          <a:p>
            <a:pPr algn="just">
              <a:buFont typeface="Arial" panose="020B0604020202020204" pitchFamily="34" charset="0"/>
              <a:buChar char="•"/>
            </a:pPr>
            <a:r>
              <a:rPr lang="en-GB" sz="1500" dirty="0">
                <a:latin typeface="Constantia" panose="02030602050306030303" pitchFamily="18" charset="0"/>
              </a:rPr>
              <a:t>Growing importance of national identity in European elections.</a:t>
            </a:r>
          </a:p>
          <a:p>
            <a:pPr algn="just">
              <a:buFont typeface="Arial" panose="020B0604020202020204" pitchFamily="34" charset="0"/>
              <a:buChar char="•"/>
            </a:pPr>
            <a:r>
              <a:rPr lang="en-GB" sz="1500" dirty="0">
                <a:latin typeface="Constantia" panose="02030602050306030303" pitchFamily="18" charset="0"/>
              </a:rPr>
              <a:t>Gender and identity issues in South American elections.</a:t>
            </a:r>
          </a:p>
          <a:p>
            <a:pPr algn="just">
              <a:buFont typeface="Arial" panose="020B0604020202020204" pitchFamily="34" charset="0"/>
              <a:buChar char="•"/>
            </a:pPr>
            <a:endParaRPr lang="en-GB" sz="1500" dirty="0">
              <a:latin typeface="Constantia" panose="02030602050306030303" pitchFamily="18" charset="0"/>
            </a:endParaRPr>
          </a:p>
          <a:p>
            <a:pPr algn="just">
              <a:buFont typeface="Arial" panose="020B0604020202020204" pitchFamily="34" charset="0"/>
              <a:buChar char="•"/>
            </a:pPr>
            <a:r>
              <a:rPr lang="en-GB" sz="1500" b="1" dirty="0">
                <a:latin typeface="Constantia" panose="02030602050306030303" pitchFamily="18" charset="0"/>
              </a:rPr>
              <a:t>Cognitive models </a:t>
            </a:r>
            <a:r>
              <a:rPr lang="en-GB" sz="1500" dirty="0">
                <a:latin typeface="Constantia" panose="02030602050306030303" pitchFamily="18" charset="0"/>
              </a:rPr>
              <a:t>-&gt; policy positions and social identities compete, rather than simply combine, to determine voter preferences (</a:t>
            </a:r>
            <a:r>
              <a:rPr lang="en-GB" sz="1500" dirty="0" err="1">
                <a:latin typeface="Constantia" panose="02030602050306030303" pitchFamily="18" charset="0"/>
              </a:rPr>
              <a:t>Jenke</a:t>
            </a:r>
            <a:r>
              <a:rPr lang="en-GB" sz="1500" dirty="0">
                <a:latin typeface="Constantia" panose="02030602050306030303" pitchFamily="18" charset="0"/>
              </a:rPr>
              <a:t> and </a:t>
            </a:r>
            <a:r>
              <a:rPr lang="en-GB" sz="1500" dirty="0" err="1">
                <a:latin typeface="Constantia" panose="02030602050306030303" pitchFamily="18" charset="0"/>
              </a:rPr>
              <a:t>Huettel</a:t>
            </a:r>
            <a:r>
              <a:rPr lang="en-GB" sz="1500" dirty="0">
                <a:latin typeface="Constantia" panose="02030602050306030303" pitchFamily="18" charset="0"/>
              </a:rPr>
              <a:t> 2016). </a:t>
            </a:r>
            <a:r>
              <a:rPr lang="en-GB" sz="1500" i="1" dirty="0">
                <a:latin typeface="Constantia" panose="02030602050306030303" pitchFamily="18" charset="0"/>
              </a:rPr>
              <a:t>Aka internal ambivalence</a:t>
            </a:r>
          </a:p>
          <a:p>
            <a:pPr algn="just">
              <a:buFont typeface="Arial" panose="020B0604020202020204" pitchFamily="34" charset="0"/>
              <a:buChar char="•"/>
            </a:pPr>
            <a:r>
              <a:rPr lang="en-GB" sz="1500" b="1" dirty="0">
                <a:latin typeface="Constantia" panose="02030602050306030303" pitchFamily="18" charset="0"/>
              </a:rPr>
              <a:t>Endorsements</a:t>
            </a:r>
            <a:r>
              <a:rPr lang="en-GB" sz="1500" dirty="0">
                <a:latin typeface="Constantia" panose="02030602050306030303" pitchFamily="18" charset="0"/>
              </a:rPr>
              <a:t> from marginalized community organizations can influence voter evaluations as much as candidate demographics (particularly for LGBT-endorsed candidates) -&gt; process associational affect (Bell and Borelli 2023).</a:t>
            </a:r>
          </a:p>
          <a:p>
            <a:pPr algn="just">
              <a:buFont typeface="Arial" panose="020B0604020202020204" pitchFamily="34" charset="0"/>
              <a:buChar char="•"/>
            </a:pPr>
            <a:r>
              <a:rPr lang="en-GB" sz="1500" dirty="0">
                <a:latin typeface="Constantia" panose="02030602050306030303" pitchFamily="18" charset="0"/>
              </a:rPr>
              <a:t>Xenophobia, racial resentment and sexism, white identity influenced primary voting and potential 2020 voting intentions -&gt; </a:t>
            </a:r>
            <a:r>
              <a:rPr lang="en-GB" sz="1500" b="1" dirty="0">
                <a:latin typeface="Constantia" panose="02030602050306030303" pitchFamily="18" charset="0"/>
              </a:rPr>
              <a:t>Trump</a:t>
            </a:r>
            <a:r>
              <a:rPr lang="en-GB" sz="1500" dirty="0">
                <a:latin typeface="Constantia" panose="02030602050306030303" pitchFamily="18" charset="0"/>
              </a:rPr>
              <a:t> (</a:t>
            </a:r>
            <a:r>
              <a:rPr lang="en-GB" sz="1500" dirty="0" err="1">
                <a:latin typeface="Constantia" panose="02030602050306030303" pitchFamily="18" charset="0"/>
              </a:rPr>
              <a:t>Buyuker</a:t>
            </a:r>
            <a:r>
              <a:rPr lang="en-GB" sz="1500" dirty="0">
                <a:latin typeface="Constantia" panose="02030602050306030303" pitchFamily="18" charset="0"/>
              </a:rPr>
              <a:t> et al., 2021)</a:t>
            </a:r>
          </a:p>
        </p:txBody>
      </p:sp>
    </p:spTree>
    <p:extLst>
      <p:ext uri="{BB962C8B-B14F-4D97-AF65-F5344CB8AC3E}">
        <p14:creationId xmlns:p14="http://schemas.microsoft.com/office/powerpoint/2010/main" val="4099882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7E344-3EBE-3DBA-D1C0-19B8318417D5}"/>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DD6E96F7-EE70-2DBE-6979-046CA82A5CBD}"/>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755531DE-B90E-8FCA-8798-EBDA5132B987}"/>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Summary</a:t>
            </a:r>
          </a:p>
        </p:txBody>
      </p:sp>
      <p:sp>
        <p:nvSpPr>
          <p:cNvPr id="5" name="Zástupný objekt pre obsah 4">
            <a:extLst>
              <a:ext uri="{FF2B5EF4-FFF2-40B4-BE49-F238E27FC236}">
                <a16:creationId xmlns:a16="http://schemas.microsoft.com/office/drawing/2014/main" id="{D515D7FC-F09C-5635-C09A-BED2EDDC56DC}"/>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dirty="0">
                <a:latin typeface="Constantia" panose="02030602050306030303" pitchFamily="18" charset="0"/>
              </a:rPr>
              <a:t>Long-term factors historically shape voting behaviour but are evolving</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Lasting role of personal ideology, class, religion, ethnicity, political identification on voting behaviour, although in different ways than it used to</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More focus on valence and issues </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Contemporary influences like identity politics and SES are reshaping voter loyalty and choices.</a:t>
            </a:r>
          </a:p>
        </p:txBody>
      </p:sp>
    </p:spTree>
    <p:extLst>
      <p:ext uri="{BB962C8B-B14F-4D97-AF65-F5344CB8AC3E}">
        <p14:creationId xmlns:p14="http://schemas.microsoft.com/office/powerpoint/2010/main" val="368072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E2DE4-0B12-5B1C-8004-B1699C54E0D8}"/>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4675644F-062E-DDD7-0B3E-5409DFE89E7E}"/>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72E6E379-9795-538C-BAA8-15FA32EC1309}"/>
              </a:ext>
            </a:extLst>
          </p:cNvPr>
          <p:cNvSpPr>
            <a:spLocks noGrp="1"/>
          </p:cNvSpPr>
          <p:nvPr>
            <p:ph type="title"/>
          </p:nvPr>
        </p:nvSpPr>
        <p:spPr>
          <a:xfrm>
            <a:off x="539550" y="2897730"/>
            <a:ext cx="8064900" cy="1198781"/>
          </a:xfrm>
        </p:spPr>
        <p:txBody>
          <a:bodyPr/>
          <a:lstStyle/>
          <a:p>
            <a:pPr algn="ctr"/>
            <a:r>
              <a:rPr lang="en-GB" u="sng" dirty="0">
                <a:solidFill>
                  <a:schemeClr val="accent1"/>
                </a:solidFill>
                <a:latin typeface="Garamond" panose="02020404030301010803" pitchFamily="18" charset="0"/>
              </a:rPr>
              <a:t>Activity</a:t>
            </a:r>
            <a:br>
              <a:rPr lang="en-GB" dirty="0">
                <a:solidFill>
                  <a:schemeClr val="accent1"/>
                </a:solidFill>
                <a:latin typeface="Garamond" panose="02020404030301010803" pitchFamily="18" charset="0"/>
              </a:rPr>
            </a:br>
            <a:r>
              <a:rPr lang="en-GB" dirty="0">
                <a:solidFill>
                  <a:schemeClr val="accent1"/>
                </a:solidFill>
                <a:latin typeface="Garamond" panose="02020404030301010803" pitchFamily="18" charset="0"/>
              </a:rPr>
              <a:t>Do you know the voter based on their characteristics?</a:t>
            </a:r>
          </a:p>
        </p:txBody>
      </p:sp>
    </p:spTree>
    <p:extLst>
      <p:ext uri="{BB962C8B-B14F-4D97-AF65-F5344CB8AC3E}">
        <p14:creationId xmlns:p14="http://schemas.microsoft.com/office/powerpoint/2010/main" val="940184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82801-C7DC-FC9F-F480-5B295C748847}"/>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D97CAECE-79A0-19F3-EB55-6B6DA1A61E63}"/>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097EE056-D0E5-343A-6C2F-20A1F80DEBF1}"/>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Turkey</a:t>
            </a:r>
          </a:p>
        </p:txBody>
      </p:sp>
      <p:sp>
        <p:nvSpPr>
          <p:cNvPr id="5" name="Zástupný objekt pre obsah 4">
            <a:extLst>
              <a:ext uri="{FF2B5EF4-FFF2-40B4-BE49-F238E27FC236}">
                <a16:creationId xmlns:a16="http://schemas.microsoft.com/office/drawing/2014/main" id="{3F64D7E3-357B-D18E-D41B-1EFD28D3F221}"/>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b="1" dirty="0">
                <a:latin typeface="Constantia" panose="02030602050306030303" pitchFamily="18" charset="0"/>
              </a:rPr>
              <a:t>Profile</a:t>
            </a:r>
            <a:r>
              <a:rPr lang="en-GB" sz="2000" dirty="0">
                <a:latin typeface="Constantia" panose="02030602050306030303" pitchFamily="18" charset="0"/>
              </a:rPr>
              <a:t>: Mohammed, 40, a Sunni Muslim shop owner in Istanbul, Turkey</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Long-Term Influences</a:t>
            </a:r>
            <a:r>
              <a:rPr lang="en-GB" sz="2000" dirty="0">
                <a:latin typeface="Constantia" panose="02030602050306030303" pitchFamily="18" charset="0"/>
              </a:rPr>
              <a:t>: Strong religious beliefs, commitment to Islamic values, and concerns about secularization.</a:t>
            </a:r>
          </a:p>
        </p:txBody>
      </p:sp>
      <p:pic>
        <p:nvPicPr>
          <p:cNvPr id="1026" name="Picture 2" descr="Turkey shop owner hi-res stock photography and images - Alamy">
            <a:extLst>
              <a:ext uri="{FF2B5EF4-FFF2-40B4-BE49-F238E27FC236}">
                <a16:creationId xmlns:a16="http://schemas.microsoft.com/office/drawing/2014/main" id="{8B6EF92F-F4C7-5329-47D5-0E7F1C197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507" y="4059936"/>
            <a:ext cx="3628986" cy="266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0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EE98A-A3CB-B85F-1635-711F05362617}"/>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A491734-86F6-A4A9-171C-7CD3CC253B87}"/>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8CF30614-F820-057B-17A6-A1FA9B5937AD}"/>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Introduction</a:t>
            </a:r>
          </a:p>
        </p:txBody>
      </p:sp>
      <p:sp>
        <p:nvSpPr>
          <p:cNvPr id="5" name="Zástupný objekt pre obsah 4">
            <a:extLst>
              <a:ext uri="{FF2B5EF4-FFF2-40B4-BE49-F238E27FC236}">
                <a16:creationId xmlns:a16="http://schemas.microsoft.com/office/drawing/2014/main" id="{E099BF9A-4C5D-A0BA-38C5-9A1F4DB2DDFB}"/>
              </a:ext>
            </a:extLst>
          </p:cNvPr>
          <p:cNvSpPr>
            <a:spLocks noGrp="1"/>
          </p:cNvSpPr>
          <p:nvPr>
            <p:ph idx="1"/>
          </p:nvPr>
        </p:nvSpPr>
        <p:spPr>
          <a:xfrm>
            <a:off x="499500" y="1164163"/>
            <a:ext cx="8064900" cy="5189837"/>
          </a:xfrm>
        </p:spPr>
        <p:txBody>
          <a:bodyPr/>
          <a:lstStyle/>
          <a:p>
            <a:pPr algn="just">
              <a:buFont typeface="Arial" panose="020B0604020202020204" pitchFamily="34" charset="0"/>
              <a:buChar char="•"/>
            </a:pPr>
            <a:r>
              <a:rPr lang="en-GB" sz="2000" b="1" dirty="0">
                <a:latin typeface="Constantia" panose="02030602050306030303" pitchFamily="18" charset="0"/>
              </a:rPr>
              <a:t>Definition: </a:t>
            </a:r>
            <a:r>
              <a:rPr lang="en-GB" sz="2000" dirty="0">
                <a:latin typeface="Constantia" panose="02030602050306030303" pitchFamily="18" charset="0"/>
              </a:rPr>
              <a:t>Vote choice as the decision-making process in which voters select candidates or options.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Why it matters: </a:t>
            </a:r>
            <a:r>
              <a:rPr lang="en-GB" sz="2000" dirty="0">
                <a:latin typeface="Constantia" panose="02030602050306030303" pitchFamily="18" charset="0"/>
              </a:rPr>
              <a:t>Helps predict election outcomes, understand political dynamics, and gauge democratic engagement.</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endParaRPr lang="en-GB" sz="2000" dirty="0">
              <a:latin typeface="Constantia" panose="02030602050306030303" pitchFamily="18" charset="0"/>
            </a:endParaRPr>
          </a:p>
          <a:p>
            <a:pPr marL="54000" indent="0" algn="ctr">
              <a:buNone/>
            </a:pPr>
            <a:r>
              <a:rPr lang="en-GB" sz="2000" dirty="0">
                <a:latin typeface="Constantia" panose="02030602050306030303" pitchFamily="18" charset="0"/>
              </a:rPr>
              <a:t>Voting behaviour as the product of complex, overlapping influences—identity, social group, and rational interest—that shape, but don’t fully define, how we vote. No single factor or theory can fully capture this complexity.</a:t>
            </a:r>
          </a:p>
        </p:txBody>
      </p:sp>
    </p:spTree>
    <p:extLst>
      <p:ext uri="{BB962C8B-B14F-4D97-AF65-F5344CB8AC3E}">
        <p14:creationId xmlns:p14="http://schemas.microsoft.com/office/powerpoint/2010/main" val="3322922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76B69-5942-DD68-9650-7B5DB87B7C2A}"/>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447E0224-2AB5-F3B1-BBCB-FB319E797E84}"/>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1D0399E2-1B1A-82CB-291D-F96FC3B044A1}"/>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Spain</a:t>
            </a:r>
          </a:p>
        </p:txBody>
      </p:sp>
      <p:sp>
        <p:nvSpPr>
          <p:cNvPr id="5" name="Zástupný objekt pre obsah 4">
            <a:extLst>
              <a:ext uri="{FF2B5EF4-FFF2-40B4-BE49-F238E27FC236}">
                <a16:creationId xmlns:a16="http://schemas.microsoft.com/office/drawing/2014/main" id="{1AD32F3D-1F65-15DE-8E0F-84ED599CC525}"/>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b="1" dirty="0">
                <a:latin typeface="Constantia" panose="02030602050306030303" pitchFamily="18" charset="0"/>
              </a:rPr>
              <a:t>Profile: </a:t>
            </a:r>
            <a:r>
              <a:rPr lang="en-GB" sz="2000" dirty="0">
                <a:latin typeface="Constantia" panose="02030602050306030303" pitchFamily="18" charset="0"/>
              </a:rPr>
              <a:t>Elena, 43, a farmer in rural Castilla-La Mancha, Spain</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Long-Term Influences: </a:t>
            </a:r>
            <a:r>
              <a:rPr lang="en-GB" sz="2000" dirty="0">
                <a:latin typeface="Constantia" panose="02030602050306030303" pitchFamily="18" charset="0"/>
              </a:rPr>
              <a:t>Agricultural background, reliance on EU subsidies, preference for rural development policies.</a:t>
            </a:r>
          </a:p>
        </p:txBody>
      </p:sp>
      <p:pic>
        <p:nvPicPr>
          <p:cNvPr id="2050" name="Picture 2" descr="29,704 Lady Farmer Images, Stock Photos, and Vectors | Shutterstock">
            <a:extLst>
              <a:ext uri="{FF2B5EF4-FFF2-40B4-BE49-F238E27FC236}">
                <a16:creationId xmlns:a16="http://schemas.microsoft.com/office/drawing/2014/main" id="{0F6B6A49-34FB-1464-89C6-E49B0A9AC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564" y="4038627"/>
            <a:ext cx="3993388" cy="244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63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1585A-A9A8-57AA-A2BF-2AC9E8EF8836}"/>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7F78C02-003F-C2AD-025C-89BAE7AE61CF}"/>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BBA36939-F52D-B857-3913-CCF8BAABE8AA}"/>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Italy</a:t>
            </a:r>
          </a:p>
        </p:txBody>
      </p:sp>
      <p:sp>
        <p:nvSpPr>
          <p:cNvPr id="5" name="Zástupný objekt pre obsah 4">
            <a:extLst>
              <a:ext uri="{FF2B5EF4-FFF2-40B4-BE49-F238E27FC236}">
                <a16:creationId xmlns:a16="http://schemas.microsoft.com/office/drawing/2014/main" id="{C873A93A-141C-93C3-0AAE-D4979A01AB85}"/>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b="1" dirty="0">
                <a:latin typeface="Constantia" panose="02030602050306030303" pitchFamily="18" charset="0"/>
              </a:rPr>
              <a:t>Profile: </a:t>
            </a:r>
            <a:r>
              <a:rPr lang="en-GB" sz="2000" dirty="0">
                <a:latin typeface="Constantia" panose="02030602050306030303" pitchFamily="18" charset="0"/>
              </a:rPr>
              <a:t>Giovanni, 61, an entrepreneur in Milan, Italy</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Long-Term Influences: </a:t>
            </a:r>
            <a:r>
              <a:rPr lang="en-GB" sz="2000" dirty="0">
                <a:latin typeface="Constantia" panose="02030602050306030303" pitchFamily="18" charset="0"/>
              </a:rPr>
              <a:t>High-income, business-focused, interested in tax reduction and economic liberalization.</a:t>
            </a:r>
          </a:p>
        </p:txBody>
      </p:sp>
      <p:pic>
        <p:nvPicPr>
          <p:cNvPr id="3078" name="Picture 6" descr="Italian entrepreneur hi-res stock photography and images - Page 3 - Alamy">
            <a:extLst>
              <a:ext uri="{FF2B5EF4-FFF2-40B4-BE49-F238E27FC236}">
                <a16:creationId xmlns:a16="http://schemas.microsoft.com/office/drawing/2014/main" id="{F2B3B2B2-578A-910C-869B-24DEA513E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519" y="3913631"/>
            <a:ext cx="3796962" cy="279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16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8312F-7300-A1B1-5C07-14C78410F2D5}"/>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7D5B999-527B-52FD-42EE-6BEC6CF92E32}"/>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76630363-76D5-30F2-9DB8-2ED8026A5EC3}"/>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Ukraine</a:t>
            </a:r>
          </a:p>
        </p:txBody>
      </p:sp>
      <p:sp>
        <p:nvSpPr>
          <p:cNvPr id="5" name="Zástupný objekt pre obsah 4">
            <a:extLst>
              <a:ext uri="{FF2B5EF4-FFF2-40B4-BE49-F238E27FC236}">
                <a16:creationId xmlns:a16="http://schemas.microsoft.com/office/drawing/2014/main" id="{357A9E9B-46E3-F6A7-4F6E-EE83BA29C68A}"/>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b="1" dirty="0">
                <a:latin typeface="Constantia" panose="02030602050306030303" pitchFamily="18" charset="0"/>
              </a:rPr>
              <a:t>Profile: </a:t>
            </a:r>
            <a:r>
              <a:rPr lang="en-GB" sz="2000" dirty="0">
                <a:latin typeface="Constantia" panose="02030602050306030303" pitchFamily="18" charset="0"/>
              </a:rPr>
              <a:t>Andriy, 42, an Orthodox Christian in Lviv, Ukraine</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Long-Term Influences: </a:t>
            </a:r>
            <a:r>
              <a:rPr lang="en-GB" sz="2000" dirty="0">
                <a:latin typeface="Constantia" panose="02030602050306030303" pitchFamily="18" charset="0"/>
              </a:rPr>
              <a:t>Strong national identity, traditional values, concerns about cultural autonomy, and a pro-European outlook.</a:t>
            </a:r>
          </a:p>
        </p:txBody>
      </p:sp>
      <p:pic>
        <p:nvPicPr>
          <p:cNvPr id="4098" name="Picture 2" descr="Lviv Polytechnic associate professor injured in Russian attack on Lviv on 4  September dies in hospital | Ukrainska Pravda">
            <a:extLst>
              <a:ext uri="{FF2B5EF4-FFF2-40B4-BE49-F238E27FC236}">
                <a16:creationId xmlns:a16="http://schemas.microsoft.com/office/drawing/2014/main" id="{8AA88071-75C8-48C9-5514-F2625C532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320" y="4048446"/>
            <a:ext cx="4223004" cy="236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11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97D63-CB67-2A4C-0D59-8916288F4999}"/>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4F58133E-C41E-3840-C2E8-8CD59DBCBFF8}"/>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ED6ED924-DE7D-C7D7-401B-C59E71252E7D}"/>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Sweden</a:t>
            </a:r>
          </a:p>
        </p:txBody>
      </p:sp>
      <p:sp>
        <p:nvSpPr>
          <p:cNvPr id="5" name="Zástupný objekt pre obsah 4">
            <a:extLst>
              <a:ext uri="{FF2B5EF4-FFF2-40B4-BE49-F238E27FC236}">
                <a16:creationId xmlns:a16="http://schemas.microsoft.com/office/drawing/2014/main" id="{C54393BB-6E3D-3FCF-7550-E7312E6ACE80}"/>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b="1" dirty="0">
                <a:latin typeface="Constantia" panose="02030602050306030303" pitchFamily="18" charset="0"/>
              </a:rPr>
              <a:t>Profile: </a:t>
            </a:r>
            <a:r>
              <a:rPr lang="en-GB" sz="2000" dirty="0">
                <a:latin typeface="Constantia" panose="02030602050306030303" pitchFamily="18" charset="0"/>
              </a:rPr>
              <a:t>Sven, 34, an unemployed worker, in Stockholm, Sweden</a:t>
            </a:r>
          </a:p>
          <a:p>
            <a:pPr algn="just">
              <a:buFont typeface="Arial" panose="020B0604020202020204" pitchFamily="34" charset="0"/>
              <a:buChar char="•"/>
            </a:pPr>
            <a:endParaRPr lang="en-GB" sz="2000" b="1" dirty="0">
              <a:latin typeface="Constantia" panose="02030602050306030303" pitchFamily="18" charset="0"/>
            </a:endParaRPr>
          </a:p>
        </p:txBody>
      </p:sp>
      <p:pic>
        <p:nvPicPr>
          <p:cNvPr id="1026" name="Picture 2" descr="260+ Portrait Of Swedish Man Serious Stock Photos, Pictures &amp; Royalty-Free  Images - iStock">
            <a:extLst>
              <a:ext uri="{FF2B5EF4-FFF2-40B4-BE49-F238E27FC236}">
                <a16:creationId xmlns:a16="http://schemas.microsoft.com/office/drawing/2014/main" id="{4480EED9-3184-6157-5587-DD7A91884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755" y="3339577"/>
            <a:ext cx="4227394" cy="237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18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1228-08A4-C7AB-8417-B949B62D4338}"/>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2247793C-E4BC-DEEB-1BBD-1F57E241205D}"/>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C321E1B0-E68C-D06F-D5C7-B8410510E191}"/>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Germany</a:t>
            </a:r>
          </a:p>
        </p:txBody>
      </p:sp>
      <p:sp>
        <p:nvSpPr>
          <p:cNvPr id="5" name="Zástupný objekt pre obsah 4">
            <a:extLst>
              <a:ext uri="{FF2B5EF4-FFF2-40B4-BE49-F238E27FC236}">
                <a16:creationId xmlns:a16="http://schemas.microsoft.com/office/drawing/2014/main" id="{4BD8BF2C-0E4D-613E-6C59-1A1EE7F560B2}"/>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b="1" dirty="0">
                <a:latin typeface="Constantia" panose="02030602050306030303" pitchFamily="18" charset="0"/>
              </a:rPr>
              <a:t>Profile: </a:t>
            </a:r>
            <a:r>
              <a:rPr lang="en-GB" sz="2000" dirty="0">
                <a:latin typeface="Constantia" panose="02030602050306030303" pitchFamily="18" charset="0"/>
              </a:rPr>
              <a:t>Lukas, 22, a university student in Munich, Germany</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Long-Term Influences: </a:t>
            </a:r>
            <a:r>
              <a:rPr lang="en-GB" sz="2000" dirty="0">
                <a:latin typeface="Constantia" panose="02030602050306030303" pitchFamily="18" charset="0"/>
              </a:rPr>
              <a:t>Climate-conscious, progressive social values, tech-savvy, concerns about environmental issues.</a:t>
            </a:r>
          </a:p>
        </p:txBody>
      </p:sp>
      <p:pic>
        <p:nvPicPr>
          <p:cNvPr id="5122" name="Picture 2" descr="German Student Stock Photos, Images and Backgrounds for Free Download">
            <a:extLst>
              <a:ext uri="{FF2B5EF4-FFF2-40B4-BE49-F238E27FC236}">
                <a16:creationId xmlns:a16="http://schemas.microsoft.com/office/drawing/2014/main" id="{4BE4DE0B-EAAD-37F7-0155-AC4D3A778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878008"/>
            <a:ext cx="45339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2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26277-82C5-9D29-5624-E14F0192D729}"/>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4ABCFD20-B2EF-F9E8-B24E-032230D6885F}"/>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1FBF39C6-E5B4-6342-F189-073FFB430C35}"/>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Germany</a:t>
            </a:r>
          </a:p>
        </p:txBody>
      </p:sp>
      <p:sp>
        <p:nvSpPr>
          <p:cNvPr id="5" name="Zástupný objekt pre obsah 4">
            <a:extLst>
              <a:ext uri="{FF2B5EF4-FFF2-40B4-BE49-F238E27FC236}">
                <a16:creationId xmlns:a16="http://schemas.microsoft.com/office/drawing/2014/main" id="{C8983DF5-F707-FAE5-6E17-4AD51C1CBF57}"/>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b="1" dirty="0">
                <a:latin typeface="Constantia" panose="02030602050306030303" pitchFamily="18" charset="0"/>
              </a:rPr>
              <a:t>Profile: </a:t>
            </a:r>
            <a:r>
              <a:rPr lang="en-GB" sz="2000" dirty="0">
                <a:latin typeface="Constantia" panose="02030602050306030303" pitchFamily="18" charset="0"/>
              </a:rPr>
              <a:t>Lukas, 22, a university student in Munich, Germany</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Long-Term Influences: </a:t>
            </a:r>
            <a:r>
              <a:rPr lang="en-GB" sz="2000" dirty="0">
                <a:latin typeface="Constantia" panose="02030602050306030303" pitchFamily="18" charset="0"/>
              </a:rPr>
              <a:t>Climate-conscious, progressive social values, tech-savvy, concerns about environmental issues.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Lukas is enthusiastic about the Green Party’s environmental policies, but he’s worried about job opportunities post-graduation in a potentially slower economy due to the Greens’ ambitious environmental goals. With pressure from his parents to consider job security, he’s contemplating voting for the …, which offers a more moderate approach to both job growth and climate initiatives.</a:t>
            </a:r>
          </a:p>
        </p:txBody>
      </p:sp>
    </p:spTree>
    <p:extLst>
      <p:ext uri="{BB962C8B-B14F-4D97-AF65-F5344CB8AC3E}">
        <p14:creationId xmlns:p14="http://schemas.microsoft.com/office/powerpoint/2010/main" val="1692815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E2CAB-C83C-96D3-F644-5B5EE8FE1910}"/>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881C3B3D-186E-C83E-F45D-C6EE121456F6}"/>
              </a:ext>
            </a:extLst>
          </p:cNvPr>
          <p:cNvSpPr>
            <a:spLocks noGrp="1"/>
          </p:cNvSpPr>
          <p:nvPr>
            <p:ph type="sldNum" sz="quarter" idx="11"/>
          </p:nvPr>
        </p:nvSpPr>
        <p:spPr>
          <a:xfrm>
            <a:off x="384144" y="6420248"/>
            <a:ext cx="94500" cy="113696"/>
          </a:xfrm>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3E4211CA-3A2E-6F22-62C4-F997FBA1F51A}"/>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USA</a:t>
            </a:r>
          </a:p>
        </p:txBody>
      </p:sp>
      <p:sp>
        <p:nvSpPr>
          <p:cNvPr id="5" name="Zástupný objekt pre obsah 4">
            <a:extLst>
              <a:ext uri="{FF2B5EF4-FFF2-40B4-BE49-F238E27FC236}">
                <a16:creationId xmlns:a16="http://schemas.microsoft.com/office/drawing/2014/main" id="{7C836512-FD22-3886-4F44-93CF6DE5E261}"/>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b="1" dirty="0">
                <a:latin typeface="Constantia" panose="02030602050306030303" pitchFamily="18" charset="0"/>
              </a:rPr>
              <a:t>Profile: </a:t>
            </a:r>
            <a:r>
              <a:rPr lang="en-GB" sz="2000" dirty="0">
                <a:latin typeface="Constantia" panose="02030602050306030303" pitchFamily="18" charset="0"/>
              </a:rPr>
              <a:t>Emma, 56, a schoolteacher in Ohio, USA</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Long-Term Influences: </a:t>
            </a:r>
            <a:r>
              <a:rPr lang="en-GB" sz="2000" dirty="0">
                <a:latin typeface="Constantia" panose="02030602050306030303" pitchFamily="18" charset="0"/>
              </a:rPr>
              <a:t>Comes from a family of lifelong Democrats, values social programs, education funding, and workers’ rights.</a:t>
            </a:r>
          </a:p>
        </p:txBody>
      </p:sp>
      <p:pic>
        <p:nvPicPr>
          <p:cNvPr id="6146" name="Picture 2" descr="72,091 America Teacher Stock Photos, High-Res Pictures, and Images - Getty  Images">
            <a:extLst>
              <a:ext uri="{FF2B5EF4-FFF2-40B4-BE49-F238E27FC236}">
                <a16:creationId xmlns:a16="http://schemas.microsoft.com/office/drawing/2014/main" id="{CE079DCF-61F1-A435-98FD-A8E7F9A01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936" y="3916680"/>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F43E6-BB01-1CC6-0A79-D11D4D700284}"/>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F6C910D-D3ED-E2B5-1C9F-6624B3F06B34}"/>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61367944-6005-E1A9-7B3C-55F0F31616DB}"/>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USA</a:t>
            </a:r>
          </a:p>
        </p:txBody>
      </p:sp>
      <p:sp>
        <p:nvSpPr>
          <p:cNvPr id="5" name="Zástupný objekt pre obsah 4">
            <a:extLst>
              <a:ext uri="{FF2B5EF4-FFF2-40B4-BE49-F238E27FC236}">
                <a16:creationId xmlns:a16="http://schemas.microsoft.com/office/drawing/2014/main" id="{641A92BD-CCE7-8DC4-9240-634022A6C289}"/>
              </a:ext>
            </a:extLst>
          </p:cNvPr>
          <p:cNvSpPr>
            <a:spLocks noGrp="1"/>
          </p:cNvSpPr>
          <p:nvPr>
            <p:ph idx="1"/>
          </p:nvPr>
        </p:nvSpPr>
        <p:spPr>
          <a:xfrm>
            <a:off x="499500" y="1938528"/>
            <a:ext cx="8064900" cy="4415472"/>
          </a:xfrm>
        </p:spPr>
        <p:txBody>
          <a:bodyPr/>
          <a:lstStyle/>
          <a:p>
            <a:pPr algn="just">
              <a:buFont typeface="Arial" panose="020B0604020202020204" pitchFamily="34" charset="0"/>
              <a:buChar char="•"/>
            </a:pPr>
            <a:r>
              <a:rPr lang="en-GB" sz="2000" b="1" dirty="0">
                <a:latin typeface="Constantia" panose="02030602050306030303" pitchFamily="18" charset="0"/>
              </a:rPr>
              <a:t>Profile: </a:t>
            </a:r>
            <a:r>
              <a:rPr lang="en-GB" sz="2000" dirty="0">
                <a:latin typeface="Constantia" panose="02030602050306030303" pitchFamily="18" charset="0"/>
              </a:rPr>
              <a:t>Emma, 56, a schoolteacher in Ohio, USA</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Long-Term Influences: </a:t>
            </a:r>
            <a:r>
              <a:rPr lang="en-GB" sz="2000" dirty="0">
                <a:latin typeface="Constantia" panose="02030602050306030303" pitchFamily="18" charset="0"/>
              </a:rPr>
              <a:t>Comes from a family of lifelong Democrats, values social programs, education funding, and workers’ rights.</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Emma’s neighbourhood has experienced an uptick in crime, and she feels the Democratic Party’s approach to policing doesn’t address her concerns fully. Although she typically votes Democratic due to her background and social beliefs, she’s now considering the …, which takes a stronger stance on crime control and law enforcement.</a:t>
            </a:r>
          </a:p>
        </p:txBody>
      </p:sp>
    </p:spTree>
    <p:extLst>
      <p:ext uri="{BB962C8B-B14F-4D97-AF65-F5344CB8AC3E}">
        <p14:creationId xmlns:p14="http://schemas.microsoft.com/office/powerpoint/2010/main" val="4092218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7CD1-5E79-E21D-AEA9-0D7A658F3C98}"/>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D9DC13E5-B1D7-8F57-F47E-71605CE68B79}"/>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0E51F904-8534-326A-FAD6-FFB3E29F7C0D}"/>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Next…</a:t>
            </a:r>
            <a:endParaRPr lang="en-GB" u="sng" dirty="0">
              <a:solidFill>
                <a:schemeClr val="accent1"/>
              </a:solidFill>
              <a:latin typeface="Garamond" panose="02020404030301010803" pitchFamily="18" charset="0"/>
            </a:endParaRPr>
          </a:p>
        </p:txBody>
      </p:sp>
      <p:pic>
        <p:nvPicPr>
          <p:cNvPr id="2050" name="Picture 2" descr="Greens/EFA in the EU Parliament 🌍 on X: &quot;With your vote, you can make the  difference. Go vote in the EU elections! Today, Irish and Czech voters are  headed to the polls">
            <a:extLst>
              <a:ext uri="{FF2B5EF4-FFF2-40B4-BE49-F238E27FC236}">
                <a16:creationId xmlns:a16="http://schemas.microsoft.com/office/drawing/2014/main" id="{36B9CE12-FCF3-6772-B9C5-E0451DCF4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788" y="955577"/>
            <a:ext cx="5902423" cy="590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61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712212" y="162978"/>
            <a:ext cx="8064900" cy="451576"/>
          </a:xfrm>
        </p:spPr>
        <p:txBody>
          <a:bodyPr/>
          <a:lstStyle/>
          <a:p>
            <a:r>
              <a:rPr lang="sk-SK" sz="1800" dirty="0" err="1">
                <a:solidFill>
                  <a:schemeClr val="tx1"/>
                </a:solidFill>
                <a:latin typeface="Garamond" panose="02020404030301010803" pitchFamily="18" charset="0"/>
              </a:rPr>
              <a:t>Literatute</a:t>
            </a:r>
            <a:endParaRPr lang="sk-SK" sz="1800" dirty="0">
              <a:solidFill>
                <a:schemeClr val="tx1"/>
              </a:solidFill>
              <a:latin typeface="Garamond" panose="02020404030301010803" pitchFamily="18" charset="0"/>
            </a:endParaRP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499500" y="614554"/>
            <a:ext cx="8064900" cy="6105142"/>
          </a:xfrm>
        </p:spPr>
        <p:txBody>
          <a:bodyPr/>
          <a:lstStyle/>
          <a:p>
            <a:pPr>
              <a:lnSpc>
                <a:spcPct val="100000"/>
              </a:lnSpc>
              <a:buFont typeface="Arial" panose="020B0604020202020204" pitchFamily="34" charset="0"/>
              <a:buChar char="•"/>
            </a:pPr>
            <a:r>
              <a:rPr lang="sk-SK" sz="1200" dirty="0" err="1">
                <a:latin typeface="Garamond" panose="02020404030301010803" pitchFamily="18" charset="0"/>
              </a:rPr>
              <a:t>Bell</a:t>
            </a:r>
            <a:r>
              <a:rPr lang="sk-SK" sz="1200" dirty="0">
                <a:latin typeface="Garamond" panose="02020404030301010803" pitchFamily="18" charset="0"/>
              </a:rPr>
              <a:t>, R., &amp; </a:t>
            </a:r>
            <a:r>
              <a:rPr lang="sk-SK" sz="1200" dirty="0" err="1">
                <a:latin typeface="Garamond" panose="02020404030301010803" pitchFamily="18" charset="0"/>
              </a:rPr>
              <a:t>Borelli</a:t>
            </a:r>
            <a:r>
              <a:rPr lang="sk-SK" sz="1200" dirty="0">
                <a:latin typeface="Garamond" panose="02020404030301010803" pitchFamily="18" charset="0"/>
              </a:rPr>
              <a:t>, G. (2024). </a:t>
            </a:r>
            <a:r>
              <a:rPr lang="sk-SK" sz="1200" dirty="0" err="1">
                <a:latin typeface="Garamond" panose="02020404030301010803" pitchFamily="18" charset="0"/>
              </a:rPr>
              <a:t>Marginalization</a:t>
            </a:r>
            <a:r>
              <a:rPr lang="sk-SK" sz="1200" dirty="0">
                <a:latin typeface="Garamond" panose="02020404030301010803" pitchFamily="18" charset="0"/>
              </a:rPr>
              <a:t> by Proxy: </a:t>
            </a:r>
            <a:r>
              <a:rPr lang="sk-SK" sz="1200" dirty="0" err="1">
                <a:latin typeface="Garamond" panose="02020404030301010803" pitchFamily="18" charset="0"/>
              </a:rPr>
              <a:t>Voter</a:t>
            </a:r>
            <a:r>
              <a:rPr lang="sk-SK" sz="1200" dirty="0">
                <a:latin typeface="Garamond" panose="02020404030301010803" pitchFamily="18" charset="0"/>
              </a:rPr>
              <a:t> </a:t>
            </a:r>
            <a:r>
              <a:rPr lang="sk-SK" sz="1200" dirty="0" err="1">
                <a:latin typeface="Garamond" panose="02020404030301010803" pitchFamily="18" charset="0"/>
              </a:rPr>
              <a:t>Evaluations</a:t>
            </a:r>
            <a:r>
              <a:rPr lang="sk-SK" sz="1200" dirty="0">
                <a:latin typeface="Garamond" panose="02020404030301010803" pitchFamily="18" charset="0"/>
              </a:rPr>
              <a:t>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Intersection</a:t>
            </a:r>
            <a:r>
              <a:rPr lang="sk-SK" sz="1200" dirty="0">
                <a:latin typeface="Garamond" panose="02020404030301010803" pitchFamily="18" charset="0"/>
              </a:rPr>
              <a:t> of </a:t>
            </a:r>
            <a:r>
              <a:rPr lang="sk-SK" sz="1200" dirty="0" err="1">
                <a:latin typeface="Garamond" panose="02020404030301010803" pitchFamily="18" charset="0"/>
              </a:rPr>
              <a:t>Candidate</a:t>
            </a:r>
            <a:r>
              <a:rPr lang="sk-SK" sz="1200" dirty="0">
                <a:latin typeface="Garamond" panose="02020404030301010803" pitchFamily="18" charset="0"/>
              </a:rPr>
              <a:t> Identity and </a:t>
            </a:r>
            <a:r>
              <a:rPr lang="sk-SK" sz="1200" dirty="0" err="1">
                <a:latin typeface="Garamond" panose="02020404030301010803" pitchFamily="18" charset="0"/>
              </a:rPr>
              <a:t>Community</a:t>
            </a:r>
            <a:r>
              <a:rPr lang="sk-SK" sz="1200" dirty="0">
                <a:latin typeface="Garamond" panose="02020404030301010803" pitchFamily="18" charset="0"/>
              </a:rPr>
              <a:t> </a:t>
            </a:r>
            <a:r>
              <a:rPr lang="sk-SK" sz="1200" dirty="0" err="1">
                <a:latin typeface="Garamond" panose="02020404030301010803" pitchFamily="18" charset="0"/>
              </a:rPr>
              <a:t>Ties</a:t>
            </a:r>
            <a:r>
              <a:rPr lang="sk-SK" sz="1200" dirty="0">
                <a:latin typeface="Garamond" panose="02020404030301010803" pitchFamily="18" charset="0"/>
              </a:rPr>
              <a:t>. </a:t>
            </a:r>
            <a:r>
              <a:rPr lang="sk-SK" sz="1200" dirty="0" err="1">
                <a:latin typeface="Garamond" panose="02020404030301010803" pitchFamily="18" charset="0"/>
              </a:rPr>
              <a:t>Politics</a:t>
            </a:r>
            <a:r>
              <a:rPr lang="sk-SK" sz="1200" dirty="0">
                <a:latin typeface="Garamond" panose="02020404030301010803" pitchFamily="18" charset="0"/>
              </a:rPr>
              <a:t> &amp; </a:t>
            </a:r>
            <a:r>
              <a:rPr lang="sk-SK" sz="1200" dirty="0" err="1">
                <a:latin typeface="Garamond" panose="02020404030301010803" pitchFamily="18" charset="0"/>
              </a:rPr>
              <a:t>Gender</a:t>
            </a:r>
            <a:r>
              <a:rPr lang="sk-SK" sz="1200" dirty="0">
                <a:latin typeface="Garamond" panose="02020404030301010803" pitchFamily="18" charset="0"/>
              </a:rPr>
              <a:t>, 20(2), 422-448.</a:t>
            </a:r>
          </a:p>
          <a:p>
            <a:pPr>
              <a:lnSpc>
                <a:spcPct val="100000"/>
              </a:lnSpc>
              <a:buFont typeface="Arial" panose="020B0604020202020204" pitchFamily="34" charset="0"/>
              <a:buChar char="•"/>
            </a:pPr>
            <a:r>
              <a:rPr lang="sk-SK" sz="1200" dirty="0" err="1">
                <a:latin typeface="Garamond" panose="02020404030301010803" pitchFamily="18" charset="0"/>
              </a:rPr>
              <a:t>Buyuker</a:t>
            </a:r>
            <a:r>
              <a:rPr lang="sk-SK" sz="1200" dirty="0">
                <a:latin typeface="Garamond" panose="02020404030301010803" pitchFamily="18" charset="0"/>
              </a:rPr>
              <a:t>, B., </a:t>
            </a:r>
            <a:r>
              <a:rPr lang="sk-SK" sz="1200" dirty="0" err="1">
                <a:latin typeface="Garamond" panose="02020404030301010803" pitchFamily="18" charset="0"/>
              </a:rPr>
              <a:t>D'Urso</a:t>
            </a:r>
            <a:r>
              <a:rPr lang="sk-SK" sz="1200" dirty="0">
                <a:latin typeface="Garamond" panose="02020404030301010803" pitchFamily="18" charset="0"/>
              </a:rPr>
              <a:t>, A. J., </a:t>
            </a:r>
            <a:r>
              <a:rPr lang="sk-SK" sz="1200" dirty="0" err="1">
                <a:latin typeface="Garamond" panose="02020404030301010803" pitchFamily="18" charset="0"/>
              </a:rPr>
              <a:t>Filindra</a:t>
            </a:r>
            <a:r>
              <a:rPr lang="sk-SK" sz="1200" dirty="0">
                <a:latin typeface="Garamond" panose="02020404030301010803" pitchFamily="18" charset="0"/>
              </a:rPr>
              <a:t>, A., &amp; </a:t>
            </a:r>
            <a:r>
              <a:rPr lang="sk-SK" sz="1200" dirty="0" err="1">
                <a:latin typeface="Garamond" panose="02020404030301010803" pitchFamily="18" charset="0"/>
              </a:rPr>
              <a:t>Kaplan</a:t>
            </a:r>
            <a:r>
              <a:rPr lang="sk-SK" sz="1200" dirty="0">
                <a:latin typeface="Garamond" panose="02020404030301010803" pitchFamily="18" charset="0"/>
              </a:rPr>
              <a:t>, N. J. (2021). </a:t>
            </a:r>
            <a:r>
              <a:rPr lang="sk-SK" sz="1200" dirty="0" err="1">
                <a:latin typeface="Garamond" panose="02020404030301010803" pitchFamily="18" charset="0"/>
              </a:rPr>
              <a:t>Race</a:t>
            </a:r>
            <a:r>
              <a:rPr lang="sk-SK" sz="1200" dirty="0">
                <a:latin typeface="Garamond" panose="02020404030301010803" pitchFamily="18" charset="0"/>
              </a:rPr>
              <a:t> </a:t>
            </a:r>
            <a:r>
              <a:rPr lang="sk-SK" sz="1200" dirty="0" err="1">
                <a:latin typeface="Garamond" panose="02020404030301010803" pitchFamily="18" charset="0"/>
              </a:rPr>
              <a:t>politics</a:t>
            </a:r>
            <a:r>
              <a:rPr lang="sk-SK" sz="1200" dirty="0">
                <a:latin typeface="Garamond" panose="02020404030301010803" pitchFamily="18" charset="0"/>
              </a:rPr>
              <a:t> </a:t>
            </a:r>
            <a:r>
              <a:rPr lang="sk-SK" sz="1200" dirty="0" err="1">
                <a:latin typeface="Garamond" panose="02020404030301010803" pitchFamily="18" charset="0"/>
              </a:rPr>
              <a:t>research</a:t>
            </a:r>
            <a:r>
              <a:rPr lang="sk-SK" sz="1200" dirty="0">
                <a:latin typeface="Garamond" panose="02020404030301010803" pitchFamily="18" charset="0"/>
              </a:rPr>
              <a:t> and </a:t>
            </a:r>
            <a:r>
              <a:rPr lang="sk-SK" sz="1200" dirty="0" err="1">
                <a:latin typeface="Garamond" panose="02020404030301010803" pitchFamily="18" charset="0"/>
              </a:rPr>
              <a:t>the</a:t>
            </a:r>
            <a:r>
              <a:rPr lang="sk-SK" sz="1200" dirty="0">
                <a:latin typeface="Garamond" panose="02020404030301010803" pitchFamily="18" charset="0"/>
              </a:rPr>
              <a:t> American </a:t>
            </a:r>
            <a:r>
              <a:rPr lang="sk-SK" sz="1200" dirty="0" err="1">
                <a:latin typeface="Garamond" panose="02020404030301010803" pitchFamily="18" charset="0"/>
              </a:rPr>
              <a:t>presidency</a:t>
            </a:r>
            <a:r>
              <a:rPr lang="sk-SK" sz="1200" dirty="0">
                <a:latin typeface="Garamond" panose="02020404030301010803" pitchFamily="18" charset="0"/>
              </a:rPr>
              <a:t>: </a:t>
            </a:r>
            <a:r>
              <a:rPr lang="sk-SK" sz="1200" dirty="0" err="1">
                <a:latin typeface="Garamond" panose="02020404030301010803" pitchFamily="18" charset="0"/>
              </a:rPr>
              <a:t>thinking</a:t>
            </a:r>
            <a:r>
              <a:rPr lang="sk-SK" sz="1200" dirty="0">
                <a:latin typeface="Garamond" panose="02020404030301010803" pitchFamily="18" charset="0"/>
              </a:rPr>
              <a:t> </a:t>
            </a:r>
            <a:r>
              <a:rPr lang="sk-SK" sz="1200" dirty="0" err="1">
                <a:latin typeface="Garamond" panose="02020404030301010803" pitchFamily="18" charset="0"/>
              </a:rPr>
              <a:t>about</a:t>
            </a:r>
            <a:r>
              <a:rPr lang="sk-SK" sz="1200" dirty="0">
                <a:latin typeface="Garamond" panose="02020404030301010803" pitchFamily="18" charset="0"/>
              </a:rPr>
              <a:t> </a:t>
            </a:r>
            <a:r>
              <a:rPr lang="sk-SK" sz="1200" dirty="0" err="1">
                <a:latin typeface="Garamond" panose="02020404030301010803" pitchFamily="18" charset="0"/>
              </a:rPr>
              <a:t>white</a:t>
            </a:r>
            <a:r>
              <a:rPr lang="sk-SK" sz="1200" dirty="0">
                <a:latin typeface="Garamond" panose="02020404030301010803" pitchFamily="18" charset="0"/>
              </a:rPr>
              <a:t> </a:t>
            </a:r>
            <a:r>
              <a:rPr lang="sk-SK" sz="1200" dirty="0" err="1">
                <a:latin typeface="Garamond" panose="02020404030301010803" pitchFamily="18" charset="0"/>
              </a:rPr>
              <a:t>attitudes</a:t>
            </a:r>
            <a:r>
              <a:rPr lang="sk-SK" sz="1200" dirty="0">
                <a:latin typeface="Garamond" panose="02020404030301010803" pitchFamily="18" charset="0"/>
              </a:rPr>
              <a:t>, </a:t>
            </a:r>
            <a:r>
              <a:rPr lang="sk-SK" sz="1200" dirty="0" err="1">
                <a:latin typeface="Garamond" panose="02020404030301010803" pitchFamily="18" charset="0"/>
              </a:rPr>
              <a:t>identities</a:t>
            </a:r>
            <a:r>
              <a:rPr lang="sk-SK" sz="1200" dirty="0">
                <a:latin typeface="Garamond" panose="02020404030301010803" pitchFamily="18" charset="0"/>
              </a:rPr>
              <a:t> and </a:t>
            </a:r>
            <a:r>
              <a:rPr lang="sk-SK" sz="1200" dirty="0" err="1">
                <a:latin typeface="Garamond" panose="02020404030301010803" pitchFamily="18" charset="0"/>
              </a:rPr>
              <a:t>vote</a:t>
            </a:r>
            <a:r>
              <a:rPr lang="sk-SK" sz="1200" dirty="0">
                <a:latin typeface="Garamond" panose="02020404030301010803" pitchFamily="18" charset="0"/>
              </a:rPr>
              <a:t> </a:t>
            </a:r>
            <a:r>
              <a:rPr lang="sk-SK" sz="1200" dirty="0" err="1">
                <a:latin typeface="Garamond" panose="02020404030301010803" pitchFamily="18" charset="0"/>
              </a:rPr>
              <a:t>choice</a:t>
            </a:r>
            <a:r>
              <a:rPr lang="sk-SK" sz="1200" dirty="0">
                <a:latin typeface="Garamond" panose="02020404030301010803" pitchFamily="18" charset="0"/>
              </a:rPr>
              <a:t> in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Trump</a:t>
            </a:r>
            <a:r>
              <a:rPr lang="sk-SK" sz="1200" dirty="0">
                <a:latin typeface="Garamond" panose="02020404030301010803" pitchFamily="18" charset="0"/>
              </a:rPr>
              <a:t> </a:t>
            </a:r>
            <a:r>
              <a:rPr lang="sk-SK" sz="1200" dirty="0" err="1">
                <a:latin typeface="Garamond" panose="02020404030301010803" pitchFamily="18" charset="0"/>
              </a:rPr>
              <a:t>era</a:t>
            </a:r>
            <a:r>
              <a:rPr lang="sk-SK" sz="1200" dirty="0">
                <a:latin typeface="Garamond" panose="02020404030301010803" pitchFamily="18" charset="0"/>
              </a:rPr>
              <a:t> and </a:t>
            </a:r>
            <a:r>
              <a:rPr lang="sk-SK" sz="1200" dirty="0" err="1">
                <a:latin typeface="Garamond" panose="02020404030301010803" pitchFamily="18" charset="0"/>
              </a:rPr>
              <a:t>beyond</a:t>
            </a:r>
            <a:r>
              <a:rPr lang="sk-SK" sz="1200" dirty="0">
                <a:latin typeface="Garamond" panose="02020404030301010803" pitchFamily="18" charset="0"/>
              </a:rPr>
              <a:t>. </a:t>
            </a:r>
            <a:r>
              <a:rPr lang="sk-SK" sz="1200" dirty="0" err="1">
                <a:latin typeface="Garamond" panose="02020404030301010803" pitchFamily="18" charset="0"/>
              </a:rPr>
              <a:t>Journal</a:t>
            </a:r>
            <a:r>
              <a:rPr lang="sk-SK" sz="1200" dirty="0">
                <a:latin typeface="Garamond" panose="02020404030301010803" pitchFamily="18" charset="0"/>
              </a:rPr>
              <a:t> of </a:t>
            </a:r>
            <a:r>
              <a:rPr lang="sk-SK" sz="1200" dirty="0" err="1">
                <a:latin typeface="Garamond" panose="02020404030301010803" pitchFamily="18" charset="0"/>
              </a:rPr>
              <a:t>Race</a:t>
            </a:r>
            <a:r>
              <a:rPr lang="sk-SK" sz="1200" dirty="0">
                <a:latin typeface="Garamond" panose="02020404030301010803" pitchFamily="18" charset="0"/>
              </a:rPr>
              <a:t>, </a:t>
            </a:r>
            <a:r>
              <a:rPr lang="sk-SK" sz="1200" dirty="0" err="1">
                <a:latin typeface="Garamond" panose="02020404030301010803" pitchFamily="18" charset="0"/>
              </a:rPr>
              <a:t>Ethnicity</a:t>
            </a:r>
            <a:r>
              <a:rPr lang="sk-SK" sz="1200" dirty="0">
                <a:latin typeface="Garamond" panose="02020404030301010803" pitchFamily="18" charset="0"/>
              </a:rPr>
              <a:t>, and </a:t>
            </a:r>
            <a:r>
              <a:rPr lang="sk-SK" sz="1200" dirty="0" err="1">
                <a:latin typeface="Garamond" panose="02020404030301010803" pitchFamily="18" charset="0"/>
              </a:rPr>
              <a:t>Politics</a:t>
            </a:r>
            <a:r>
              <a:rPr lang="sk-SK" sz="1200" dirty="0">
                <a:latin typeface="Garamond" panose="02020404030301010803" pitchFamily="18" charset="0"/>
              </a:rPr>
              <a:t>, 6(3), 600-641.</a:t>
            </a:r>
          </a:p>
          <a:p>
            <a:pPr>
              <a:lnSpc>
                <a:spcPct val="100000"/>
              </a:lnSpc>
              <a:buFont typeface="Arial" panose="020B0604020202020204" pitchFamily="34" charset="0"/>
              <a:buChar char="•"/>
            </a:pPr>
            <a:r>
              <a:rPr lang="sk-SK" sz="1200" dirty="0" err="1">
                <a:latin typeface="Garamond" panose="02020404030301010803" pitchFamily="18" charset="0"/>
              </a:rPr>
              <a:t>https</a:t>
            </a:r>
            <a:r>
              <a:rPr lang="sk-SK" sz="1200" dirty="0">
                <a:latin typeface="Garamond" panose="02020404030301010803" pitchFamily="18" charset="0"/>
              </a:rPr>
              <a:t>://</a:t>
            </a:r>
            <a:r>
              <a:rPr lang="sk-SK" sz="1200" dirty="0" err="1">
                <a:latin typeface="Garamond" panose="02020404030301010803" pitchFamily="18" charset="0"/>
              </a:rPr>
              <a:t>dictionary.cambridge.org</a:t>
            </a:r>
            <a:r>
              <a:rPr lang="sk-SK" sz="1200" dirty="0">
                <a:latin typeface="Garamond" panose="02020404030301010803" pitchFamily="18" charset="0"/>
              </a:rPr>
              <a:t>/</a:t>
            </a:r>
            <a:r>
              <a:rPr lang="sk-SK" sz="1200" dirty="0" err="1">
                <a:latin typeface="Garamond" panose="02020404030301010803" pitchFamily="18" charset="0"/>
              </a:rPr>
              <a:t>dictionary</a:t>
            </a:r>
            <a:r>
              <a:rPr lang="sk-SK" sz="1200" dirty="0">
                <a:latin typeface="Garamond" panose="02020404030301010803" pitchFamily="18" charset="0"/>
              </a:rPr>
              <a:t>/english/</a:t>
            </a:r>
            <a:r>
              <a:rPr lang="sk-SK" sz="1200" dirty="0" err="1">
                <a:latin typeface="Garamond" panose="02020404030301010803" pitchFamily="18" charset="0"/>
              </a:rPr>
              <a:t>shout-out#google_vignette</a:t>
            </a:r>
            <a:endParaRPr lang="sk-SK" sz="1200" dirty="0">
              <a:latin typeface="Garamond" panose="02020404030301010803" pitchFamily="18" charset="0"/>
            </a:endParaRPr>
          </a:p>
          <a:p>
            <a:pPr>
              <a:lnSpc>
                <a:spcPct val="100000"/>
              </a:lnSpc>
              <a:buFont typeface="Arial" panose="020B0604020202020204" pitchFamily="34" charset="0"/>
              <a:buChar char="•"/>
            </a:pPr>
            <a:r>
              <a:rPr lang="sk-SK" sz="1200" dirty="0" err="1">
                <a:latin typeface="Garamond" panose="02020404030301010803" pitchFamily="18" charset="0"/>
              </a:rPr>
              <a:t>Campbell</a:t>
            </a:r>
            <a:r>
              <a:rPr lang="sk-SK" sz="1200" dirty="0">
                <a:latin typeface="Garamond" panose="02020404030301010803" pitchFamily="18" charset="0"/>
              </a:rPr>
              <a:t>, A., </a:t>
            </a:r>
            <a:r>
              <a:rPr lang="sk-SK" sz="1200" dirty="0" err="1">
                <a:latin typeface="Garamond" panose="02020404030301010803" pitchFamily="18" charset="0"/>
              </a:rPr>
              <a:t>Converse</a:t>
            </a:r>
            <a:r>
              <a:rPr lang="sk-SK" sz="1200" dirty="0">
                <a:latin typeface="Garamond" panose="02020404030301010803" pitchFamily="18" charset="0"/>
              </a:rPr>
              <a:t>, P. E., </a:t>
            </a:r>
            <a:r>
              <a:rPr lang="sk-SK" sz="1200" dirty="0" err="1">
                <a:latin typeface="Garamond" panose="02020404030301010803" pitchFamily="18" charset="0"/>
              </a:rPr>
              <a:t>Miller</a:t>
            </a:r>
            <a:r>
              <a:rPr lang="sk-SK" sz="1200" dirty="0">
                <a:latin typeface="Garamond" panose="02020404030301010803" pitchFamily="18" charset="0"/>
              </a:rPr>
              <a:t>, W. and </a:t>
            </a:r>
            <a:r>
              <a:rPr lang="sk-SK" sz="1200" dirty="0" err="1">
                <a:latin typeface="Garamond" panose="02020404030301010803" pitchFamily="18" charset="0"/>
              </a:rPr>
              <a:t>Stokes</a:t>
            </a:r>
            <a:r>
              <a:rPr lang="sk-SK" sz="1200" dirty="0">
                <a:latin typeface="Garamond" panose="02020404030301010803" pitchFamily="18" charset="0"/>
              </a:rPr>
              <a:t>, D. (1960) </a:t>
            </a:r>
            <a:r>
              <a:rPr lang="sk-SK" sz="1200" dirty="0" err="1">
                <a:latin typeface="Garamond" panose="02020404030301010803" pitchFamily="18" charset="0"/>
              </a:rPr>
              <a:t>The</a:t>
            </a:r>
            <a:r>
              <a:rPr lang="sk-SK" sz="1200" dirty="0">
                <a:latin typeface="Garamond" panose="02020404030301010803" pitchFamily="18" charset="0"/>
              </a:rPr>
              <a:t> American </a:t>
            </a:r>
            <a:r>
              <a:rPr lang="sk-SK" sz="1200" dirty="0" err="1">
                <a:latin typeface="Garamond" panose="02020404030301010803" pitchFamily="18" charset="0"/>
              </a:rPr>
              <a:t>Voter</a:t>
            </a:r>
            <a:r>
              <a:rPr lang="sk-SK" sz="1200" dirty="0">
                <a:latin typeface="Garamond" panose="02020404030301010803" pitchFamily="18" charset="0"/>
              </a:rPr>
              <a:t>, New York: </a:t>
            </a:r>
            <a:r>
              <a:rPr lang="sk-SK" sz="1200" dirty="0" err="1">
                <a:latin typeface="Garamond" panose="02020404030301010803" pitchFamily="18" charset="0"/>
              </a:rPr>
              <a:t>Wiley</a:t>
            </a:r>
            <a:r>
              <a:rPr lang="sk-SK" sz="1200" dirty="0">
                <a:latin typeface="Garamond" panose="02020404030301010803" pitchFamily="18" charset="0"/>
              </a:rPr>
              <a:t>.</a:t>
            </a:r>
          </a:p>
          <a:p>
            <a:pPr>
              <a:lnSpc>
                <a:spcPct val="100000"/>
              </a:lnSpc>
              <a:buFont typeface="Arial" panose="020B0604020202020204" pitchFamily="34" charset="0"/>
              <a:buChar char="•"/>
            </a:pPr>
            <a:r>
              <a:rPr lang="sk-SK" sz="1200" dirty="0" err="1">
                <a:latin typeface="Garamond" panose="02020404030301010803" pitchFamily="18" charset="0"/>
              </a:rPr>
              <a:t>Downs</a:t>
            </a:r>
            <a:r>
              <a:rPr lang="sk-SK" sz="1200" dirty="0">
                <a:latin typeface="Garamond" panose="02020404030301010803" pitchFamily="18" charset="0"/>
              </a:rPr>
              <a:t>, A. (1957) </a:t>
            </a:r>
            <a:r>
              <a:rPr lang="sk-SK" sz="1200" dirty="0" err="1">
                <a:latin typeface="Garamond" panose="02020404030301010803" pitchFamily="18" charset="0"/>
              </a:rPr>
              <a:t>An</a:t>
            </a:r>
            <a:r>
              <a:rPr lang="sk-SK" sz="1200" dirty="0">
                <a:latin typeface="Garamond" panose="02020404030301010803" pitchFamily="18" charset="0"/>
              </a:rPr>
              <a:t> </a:t>
            </a:r>
            <a:r>
              <a:rPr lang="sk-SK" sz="1200" dirty="0" err="1">
                <a:latin typeface="Garamond" panose="02020404030301010803" pitchFamily="18" charset="0"/>
              </a:rPr>
              <a:t>Economic</a:t>
            </a:r>
            <a:r>
              <a:rPr lang="sk-SK" sz="1200" dirty="0">
                <a:latin typeface="Garamond" panose="02020404030301010803" pitchFamily="18" charset="0"/>
              </a:rPr>
              <a:t> </a:t>
            </a:r>
            <a:r>
              <a:rPr lang="sk-SK" sz="1200" dirty="0" err="1">
                <a:latin typeface="Garamond" panose="02020404030301010803" pitchFamily="18" charset="0"/>
              </a:rPr>
              <a:t>Theory</a:t>
            </a:r>
            <a:r>
              <a:rPr lang="sk-SK" sz="1200" dirty="0">
                <a:latin typeface="Garamond" panose="02020404030301010803" pitchFamily="18" charset="0"/>
              </a:rPr>
              <a:t> of </a:t>
            </a:r>
            <a:r>
              <a:rPr lang="sk-SK" sz="1200" dirty="0" err="1">
                <a:latin typeface="Garamond" panose="02020404030301010803" pitchFamily="18" charset="0"/>
              </a:rPr>
              <a:t>Democracy</a:t>
            </a:r>
            <a:r>
              <a:rPr lang="sk-SK" sz="1200" dirty="0">
                <a:latin typeface="Garamond" panose="02020404030301010803" pitchFamily="18" charset="0"/>
              </a:rPr>
              <a:t>, New York: </a:t>
            </a:r>
            <a:r>
              <a:rPr lang="sk-SK" sz="1200" dirty="0" err="1">
                <a:latin typeface="Garamond" panose="02020404030301010803" pitchFamily="18" charset="0"/>
              </a:rPr>
              <a:t>Harper</a:t>
            </a:r>
            <a:r>
              <a:rPr lang="sk-SK" sz="1200" dirty="0">
                <a:latin typeface="Garamond" panose="02020404030301010803" pitchFamily="18" charset="0"/>
              </a:rPr>
              <a:t> and </a:t>
            </a:r>
            <a:r>
              <a:rPr lang="sk-SK" sz="1200" dirty="0" err="1">
                <a:latin typeface="Garamond" panose="02020404030301010803" pitchFamily="18" charset="0"/>
              </a:rPr>
              <a:t>Row</a:t>
            </a:r>
            <a:r>
              <a:rPr lang="sk-SK" sz="1200" dirty="0">
                <a:latin typeface="Garamond" panose="02020404030301010803" pitchFamily="18" charset="0"/>
              </a:rPr>
              <a:t>.</a:t>
            </a:r>
          </a:p>
          <a:p>
            <a:pPr>
              <a:lnSpc>
                <a:spcPct val="100000"/>
              </a:lnSpc>
              <a:buFont typeface="Arial" panose="020B0604020202020204" pitchFamily="34" charset="0"/>
              <a:buChar char="•"/>
            </a:pPr>
            <a:r>
              <a:rPr lang="sk-SK" sz="1200" dirty="0" err="1">
                <a:latin typeface="Garamond" panose="02020404030301010803" pitchFamily="18" charset="0"/>
              </a:rPr>
              <a:t>Ellis</a:t>
            </a:r>
            <a:r>
              <a:rPr lang="sk-SK" sz="1200" dirty="0">
                <a:latin typeface="Garamond" panose="02020404030301010803" pitchFamily="18" charset="0"/>
              </a:rPr>
              <a:t>, C. and </a:t>
            </a:r>
            <a:r>
              <a:rPr lang="sk-SK" sz="1200" dirty="0" err="1">
                <a:latin typeface="Garamond" panose="02020404030301010803" pitchFamily="18" charset="0"/>
              </a:rPr>
              <a:t>Stimson</a:t>
            </a:r>
            <a:r>
              <a:rPr lang="sk-SK" sz="1200" dirty="0">
                <a:latin typeface="Garamond" panose="02020404030301010803" pitchFamily="18" charset="0"/>
              </a:rPr>
              <a:t>, J. A. (2009) “</a:t>
            </a:r>
            <a:r>
              <a:rPr lang="sk-SK" sz="1200" dirty="0" err="1">
                <a:latin typeface="Garamond" panose="02020404030301010803" pitchFamily="18" charset="0"/>
              </a:rPr>
              <a:t>Symbolic</a:t>
            </a:r>
            <a:r>
              <a:rPr lang="sk-SK" sz="1200" dirty="0">
                <a:latin typeface="Garamond" panose="02020404030301010803" pitchFamily="18" charset="0"/>
              </a:rPr>
              <a:t> </a:t>
            </a:r>
            <a:r>
              <a:rPr lang="sk-SK" sz="1200" dirty="0" err="1">
                <a:latin typeface="Garamond" panose="02020404030301010803" pitchFamily="18" charset="0"/>
              </a:rPr>
              <a:t>Ideology</a:t>
            </a:r>
            <a:r>
              <a:rPr lang="sk-SK" sz="1200" dirty="0">
                <a:latin typeface="Garamond" panose="02020404030301010803" pitchFamily="18" charset="0"/>
              </a:rPr>
              <a:t> in </a:t>
            </a:r>
            <a:r>
              <a:rPr lang="sk-SK" sz="1200" dirty="0" err="1">
                <a:latin typeface="Garamond" panose="02020404030301010803" pitchFamily="18" charset="0"/>
              </a:rPr>
              <a:t>the</a:t>
            </a:r>
            <a:r>
              <a:rPr lang="sk-SK" sz="1200" dirty="0">
                <a:latin typeface="Garamond" panose="02020404030301010803" pitchFamily="18" charset="0"/>
              </a:rPr>
              <a:t> American </a:t>
            </a:r>
            <a:r>
              <a:rPr lang="sk-SK" sz="1200" dirty="0" err="1">
                <a:latin typeface="Garamond" panose="02020404030301010803" pitchFamily="18" charset="0"/>
              </a:rPr>
              <a:t>Electorate</a:t>
            </a:r>
            <a:r>
              <a:rPr lang="sk-SK" sz="1200" dirty="0">
                <a:latin typeface="Garamond" panose="02020404030301010803" pitchFamily="18" charset="0"/>
              </a:rPr>
              <a:t>,” </a:t>
            </a:r>
            <a:r>
              <a:rPr lang="sk-SK" sz="1200" dirty="0" err="1">
                <a:latin typeface="Garamond" panose="02020404030301010803" pitchFamily="18" charset="0"/>
              </a:rPr>
              <a:t>Electoral</a:t>
            </a:r>
            <a:r>
              <a:rPr lang="sk-SK" sz="1200" dirty="0">
                <a:latin typeface="Garamond" panose="02020404030301010803" pitchFamily="18" charset="0"/>
              </a:rPr>
              <a:t> </a:t>
            </a:r>
            <a:r>
              <a:rPr lang="sk-SK" sz="1200" dirty="0" err="1">
                <a:latin typeface="Garamond" panose="02020404030301010803" pitchFamily="18" charset="0"/>
              </a:rPr>
              <a:t>Studies</a:t>
            </a:r>
            <a:r>
              <a:rPr lang="sk-SK" sz="1200" dirty="0">
                <a:latin typeface="Garamond" panose="02020404030301010803" pitchFamily="18" charset="0"/>
              </a:rPr>
              <a:t>, </a:t>
            </a:r>
            <a:r>
              <a:rPr lang="sk-SK" sz="1200" dirty="0" err="1">
                <a:latin typeface="Garamond" panose="02020404030301010803" pitchFamily="18" charset="0"/>
              </a:rPr>
              <a:t>vol</a:t>
            </a:r>
            <a:r>
              <a:rPr lang="sk-SK" sz="1200" dirty="0">
                <a:latin typeface="Garamond" panose="02020404030301010803" pitchFamily="18" charset="0"/>
              </a:rPr>
              <a:t>. 28, no. 3, September, 388–402.</a:t>
            </a:r>
          </a:p>
          <a:p>
            <a:pPr>
              <a:lnSpc>
                <a:spcPct val="100000"/>
              </a:lnSpc>
              <a:buFont typeface="Arial" panose="020B0604020202020204" pitchFamily="34" charset="0"/>
              <a:buChar char="•"/>
            </a:pPr>
            <a:r>
              <a:rPr lang="sk-SK" sz="1200" dirty="0" err="1">
                <a:latin typeface="Garamond" panose="02020404030301010803" pitchFamily="18" charset="0"/>
              </a:rPr>
              <a:t>Essletzbichler</a:t>
            </a:r>
            <a:r>
              <a:rPr lang="sk-SK" sz="1200" dirty="0">
                <a:latin typeface="Garamond" panose="02020404030301010803" pitchFamily="18" charset="0"/>
              </a:rPr>
              <a:t>, J., </a:t>
            </a:r>
            <a:r>
              <a:rPr lang="sk-SK" sz="1200" dirty="0" err="1">
                <a:latin typeface="Garamond" panose="02020404030301010803" pitchFamily="18" charset="0"/>
              </a:rPr>
              <a:t>Disslbacher</a:t>
            </a:r>
            <a:r>
              <a:rPr lang="sk-SK" sz="1200" dirty="0">
                <a:latin typeface="Garamond" panose="02020404030301010803" pitchFamily="18" charset="0"/>
              </a:rPr>
              <a:t>, F., &amp; </a:t>
            </a:r>
            <a:r>
              <a:rPr lang="sk-SK" sz="1200" dirty="0" err="1">
                <a:latin typeface="Garamond" panose="02020404030301010803" pitchFamily="18" charset="0"/>
              </a:rPr>
              <a:t>Moser</a:t>
            </a:r>
            <a:r>
              <a:rPr lang="sk-SK" sz="1200" dirty="0">
                <a:latin typeface="Garamond" panose="02020404030301010803" pitchFamily="18" charset="0"/>
              </a:rPr>
              <a:t>, M. (2018).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victims</a:t>
            </a:r>
            <a:r>
              <a:rPr lang="sk-SK" sz="1200" dirty="0">
                <a:latin typeface="Garamond" panose="02020404030301010803" pitchFamily="18" charset="0"/>
              </a:rPr>
              <a:t> of </a:t>
            </a:r>
            <a:r>
              <a:rPr lang="sk-SK" sz="1200" dirty="0" err="1">
                <a:latin typeface="Garamond" panose="02020404030301010803" pitchFamily="18" charset="0"/>
              </a:rPr>
              <a:t>neoliberal</a:t>
            </a:r>
            <a:r>
              <a:rPr lang="sk-SK" sz="1200" dirty="0">
                <a:latin typeface="Garamond" panose="02020404030301010803" pitchFamily="18" charset="0"/>
              </a:rPr>
              <a:t> </a:t>
            </a:r>
            <a:r>
              <a:rPr lang="sk-SK" sz="1200" dirty="0" err="1">
                <a:latin typeface="Garamond" panose="02020404030301010803" pitchFamily="18" charset="0"/>
              </a:rPr>
              <a:t>globalisation</a:t>
            </a:r>
            <a:r>
              <a:rPr lang="sk-SK" sz="1200" dirty="0">
                <a:latin typeface="Garamond" panose="02020404030301010803" pitchFamily="18" charset="0"/>
              </a:rPr>
              <a:t> and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rise</a:t>
            </a:r>
            <a:r>
              <a:rPr lang="sk-SK" sz="1200" dirty="0">
                <a:latin typeface="Garamond" panose="02020404030301010803" pitchFamily="18" charset="0"/>
              </a:rPr>
              <a:t> of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populist</a:t>
            </a:r>
            <a:r>
              <a:rPr lang="sk-SK" sz="1200" dirty="0">
                <a:latin typeface="Garamond" panose="02020404030301010803" pitchFamily="18" charset="0"/>
              </a:rPr>
              <a:t> </a:t>
            </a:r>
            <a:r>
              <a:rPr lang="sk-SK" sz="1200" dirty="0" err="1">
                <a:latin typeface="Garamond" panose="02020404030301010803" pitchFamily="18" charset="0"/>
              </a:rPr>
              <a:t>vote</a:t>
            </a:r>
            <a:r>
              <a:rPr lang="sk-SK" sz="1200" dirty="0">
                <a:latin typeface="Garamond" panose="02020404030301010803" pitchFamily="18" charset="0"/>
              </a:rPr>
              <a:t>: a </a:t>
            </a:r>
            <a:r>
              <a:rPr lang="sk-SK" sz="1200" dirty="0" err="1">
                <a:latin typeface="Garamond" panose="02020404030301010803" pitchFamily="18" charset="0"/>
              </a:rPr>
              <a:t>comparative</a:t>
            </a:r>
            <a:r>
              <a:rPr lang="sk-SK" sz="1200" dirty="0">
                <a:latin typeface="Garamond" panose="02020404030301010803" pitchFamily="18" charset="0"/>
              </a:rPr>
              <a:t> </a:t>
            </a:r>
            <a:r>
              <a:rPr lang="sk-SK" sz="1200" dirty="0" err="1">
                <a:latin typeface="Garamond" panose="02020404030301010803" pitchFamily="18" charset="0"/>
              </a:rPr>
              <a:t>analysis</a:t>
            </a:r>
            <a:r>
              <a:rPr lang="sk-SK" sz="1200" dirty="0">
                <a:latin typeface="Garamond" panose="02020404030301010803" pitchFamily="18" charset="0"/>
              </a:rPr>
              <a:t> of </a:t>
            </a:r>
            <a:r>
              <a:rPr lang="sk-SK" sz="1200" dirty="0" err="1">
                <a:latin typeface="Garamond" panose="02020404030301010803" pitchFamily="18" charset="0"/>
              </a:rPr>
              <a:t>three</a:t>
            </a:r>
            <a:r>
              <a:rPr lang="sk-SK" sz="1200" dirty="0">
                <a:latin typeface="Garamond" panose="02020404030301010803" pitchFamily="18" charset="0"/>
              </a:rPr>
              <a:t> </a:t>
            </a:r>
            <a:r>
              <a:rPr lang="sk-SK" sz="1200" dirty="0" err="1">
                <a:latin typeface="Garamond" panose="02020404030301010803" pitchFamily="18" charset="0"/>
              </a:rPr>
              <a:t>recent</a:t>
            </a:r>
            <a:r>
              <a:rPr lang="sk-SK" sz="1200" dirty="0">
                <a:latin typeface="Garamond" panose="02020404030301010803" pitchFamily="18" charset="0"/>
              </a:rPr>
              <a:t> </a:t>
            </a:r>
            <a:r>
              <a:rPr lang="sk-SK" sz="1200" dirty="0" err="1">
                <a:latin typeface="Garamond" panose="02020404030301010803" pitchFamily="18" charset="0"/>
              </a:rPr>
              <a:t>electoral</a:t>
            </a:r>
            <a:r>
              <a:rPr lang="sk-SK" sz="1200" dirty="0">
                <a:latin typeface="Garamond" panose="02020404030301010803" pitchFamily="18" charset="0"/>
              </a:rPr>
              <a:t> </a:t>
            </a:r>
            <a:r>
              <a:rPr lang="sk-SK" sz="1200" dirty="0" err="1">
                <a:latin typeface="Garamond" panose="02020404030301010803" pitchFamily="18" charset="0"/>
              </a:rPr>
              <a:t>decisions</a:t>
            </a:r>
            <a:r>
              <a:rPr lang="sk-SK" sz="1200" dirty="0">
                <a:latin typeface="Garamond" panose="02020404030301010803" pitchFamily="18" charset="0"/>
              </a:rPr>
              <a:t>. </a:t>
            </a:r>
            <a:r>
              <a:rPr lang="sk-SK" sz="1200" dirty="0" err="1">
                <a:latin typeface="Garamond" panose="02020404030301010803" pitchFamily="18" charset="0"/>
              </a:rPr>
              <a:t>Cambridge</a:t>
            </a:r>
            <a:r>
              <a:rPr lang="sk-SK" sz="1200" dirty="0">
                <a:latin typeface="Garamond" panose="02020404030301010803" pitchFamily="18" charset="0"/>
              </a:rPr>
              <a:t> </a:t>
            </a:r>
            <a:r>
              <a:rPr lang="sk-SK" sz="1200" dirty="0" err="1">
                <a:latin typeface="Garamond" panose="02020404030301010803" pitchFamily="18" charset="0"/>
              </a:rPr>
              <a:t>Journal</a:t>
            </a:r>
            <a:r>
              <a:rPr lang="sk-SK" sz="1200" dirty="0">
                <a:latin typeface="Garamond" panose="02020404030301010803" pitchFamily="18" charset="0"/>
              </a:rPr>
              <a:t> of </a:t>
            </a:r>
            <a:r>
              <a:rPr lang="sk-SK" sz="1200" dirty="0" err="1">
                <a:latin typeface="Garamond" panose="02020404030301010803" pitchFamily="18" charset="0"/>
              </a:rPr>
              <a:t>Regions</a:t>
            </a:r>
            <a:r>
              <a:rPr lang="sk-SK" sz="1200" dirty="0">
                <a:latin typeface="Garamond" panose="02020404030301010803" pitchFamily="18" charset="0"/>
              </a:rPr>
              <a:t>, </a:t>
            </a:r>
            <a:r>
              <a:rPr lang="sk-SK" sz="1200" dirty="0" err="1">
                <a:latin typeface="Garamond" panose="02020404030301010803" pitchFamily="18" charset="0"/>
              </a:rPr>
              <a:t>Economy</a:t>
            </a:r>
            <a:r>
              <a:rPr lang="sk-SK" sz="1200" dirty="0">
                <a:latin typeface="Garamond" panose="02020404030301010803" pitchFamily="18" charset="0"/>
              </a:rPr>
              <a:t> and Society, 11(1), 73-94.</a:t>
            </a:r>
          </a:p>
          <a:p>
            <a:pPr>
              <a:lnSpc>
                <a:spcPct val="100000"/>
              </a:lnSpc>
              <a:buFont typeface="Arial" panose="020B0604020202020204" pitchFamily="34" charset="0"/>
              <a:buChar char="•"/>
            </a:pPr>
            <a:r>
              <a:rPr lang="sk-SK" sz="1200" dirty="0" err="1">
                <a:latin typeface="Garamond" panose="02020404030301010803" pitchFamily="18" charset="0"/>
              </a:rPr>
              <a:t>Feldman</a:t>
            </a:r>
            <a:r>
              <a:rPr lang="sk-SK" sz="1200" dirty="0">
                <a:latin typeface="Garamond" panose="02020404030301010803" pitchFamily="18" charset="0"/>
              </a:rPr>
              <a:t>, S. and </a:t>
            </a:r>
            <a:r>
              <a:rPr lang="sk-SK" sz="1200" dirty="0" err="1">
                <a:latin typeface="Garamond" panose="02020404030301010803" pitchFamily="18" charset="0"/>
              </a:rPr>
              <a:t>Johnston</a:t>
            </a:r>
            <a:r>
              <a:rPr lang="sk-SK" sz="1200" dirty="0">
                <a:latin typeface="Garamond" panose="02020404030301010803" pitchFamily="18" charset="0"/>
              </a:rPr>
              <a:t>, C. (2014) “</a:t>
            </a:r>
            <a:r>
              <a:rPr lang="sk-SK" sz="1200" dirty="0" err="1">
                <a:latin typeface="Garamond" panose="02020404030301010803" pitchFamily="18" charset="0"/>
              </a:rPr>
              <a:t>Understanding</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Determinants</a:t>
            </a:r>
            <a:r>
              <a:rPr lang="sk-SK" sz="1200" dirty="0">
                <a:latin typeface="Garamond" panose="02020404030301010803" pitchFamily="18" charset="0"/>
              </a:rPr>
              <a:t> of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Ideology</a:t>
            </a:r>
            <a:r>
              <a:rPr lang="sk-SK" sz="1200" dirty="0">
                <a:latin typeface="Garamond" panose="02020404030301010803" pitchFamily="18" charset="0"/>
              </a:rPr>
              <a:t>: </a:t>
            </a:r>
            <a:r>
              <a:rPr lang="sk-SK" sz="1200" dirty="0" err="1">
                <a:latin typeface="Garamond" panose="02020404030301010803" pitchFamily="18" charset="0"/>
              </a:rPr>
              <a:t>Implications</a:t>
            </a:r>
            <a:endParaRPr lang="sk-SK" sz="1200" dirty="0">
              <a:latin typeface="Garamond" panose="02020404030301010803" pitchFamily="18" charset="0"/>
            </a:endParaRPr>
          </a:p>
          <a:p>
            <a:pPr>
              <a:lnSpc>
                <a:spcPct val="100000"/>
              </a:lnSpc>
              <a:buFont typeface="Arial" panose="020B0604020202020204" pitchFamily="34" charset="0"/>
              <a:buChar char="•"/>
            </a:pPr>
            <a:r>
              <a:rPr lang="sk-SK" sz="1200" dirty="0">
                <a:latin typeface="Garamond" panose="02020404030301010803" pitchFamily="18" charset="0"/>
              </a:rPr>
              <a:t>of </a:t>
            </a:r>
            <a:r>
              <a:rPr lang="sk-SK" sz="1200" dirty="0" err="1">
                <a:latin typeface="Garamond" panose="02020404030301010803" pitchFamily="18" charset="0"/>
              </a:rPr>
              <a:t>Structural</a:t>
            </a:r>
            <a:r>
              <a:rPr lang="sk-SK" sz="1200" dirty="0">
                <a:latin typeface="Garamond" panose="02020404030301010803" pitchFamily="18" charset="0"/>
              </a:rPr>
              <a:t> </a:t>
            </a:r>
            <a:r>
              <a:rPr lang="sk-SK" sz="1200" dirty="0" err="1">
                <a:latin typeface="Garamond" panose="02020404030301010803" pitchFamily="18" charset="0"/>
              </a:rPr>
              <a:t>Complexity</a:t>
            </a:r>
            <a:r>
              <a:rPr lang="sk-SK" sz="1200" dirty="0">
                <a:latin typeface="Garamond" panose="02020404030301010803" pitchFamily="18" charset="0"/>
              </a:rPr>
              <a:t>,”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Psychology</a:t>
            </a:r>
            <a:r>
              <a:rPr lang="sk-SK" sz="1200" dirty="0">
                <a:latin typeface="Garamond" panose="02020404030301010803" pitchFamily="18" charset="0"/>
              </a:rPr>
              <a:t>, </a:t>
            </a:r>
            <a:r>
              <a:rPr lang="sk-SK" sz="1200" dirty="0" err="1">
                <a:latin typeface="Garamond" panose="02020404030301010803" pitchFamily="18" charset="0"/>
              </a:rPr>
              <a:t>vol</a:t>
            </a:r>
            <a:r>
              <a:rPr lang="sk-SK" sz="1200" dirty="0">
                <a:latin typeface="Garamond" panose="02020404030301010803" pitchFamily="18" charset="0"/>
              </a:rPr>
              <a:t>. 35, no. 3, </a:t>
            </a:r>
            <a:r>
              <a:rPr lang="sk-SK" sz="1200" dirty="0" err="1">
                <a:latin typeface="Garamond" panose="02020404030301010803" pitchFamily="18" charset="0"/>
              </a:rPr>
              <a:t>June</a:t>
            </a:r>
            <a:r>
              <a:rPr lang="sk-SK" sz="1200" dirty="0">
                <a:latin typeface="Garamond" panose="02020404030301010803" pitchFamily="18" charset="0"/>
              </a:rPr>
              <a:t>, 337–358.</a:t>
            </a:r>
          </a:p>
          <a:p>
            <a:pPr>
              <a:lnSpc>
                <a:spcPct val="100000"/>
              </a:lnSpc>
              <a:buFont typeface="Arial" panose="020B0604020202020204" pitchFamily="34" charset="0"/>
              <a:buChar char="•"/>
            </a:pPr>
            <a:r>
              <a:rPr lang="sk-SK" sz="1200" dirty="0" err="1">
                <a:latin typeface="Garamond" panose="02020404030301010803" pitchFamily="18" charset="0"/>
              </a:rPr>
              <a:t>Gyárfášová</a:t>
            </a:r>
            <a:r>
              <a:rPr lang="sk-SK" sz="1200" dirty="0">
                <a:latin typeface="Garamond" panose="02020404030301010803" pitchFamily="18" charset="0"/>
              </a:rPr>
              <a:t>, O., &amp; </a:t>
            </a:r>
            <a:r>
              <a:rPr lang="sk-SK" sz="1200" dirty="0" err="1">
                <a:latin typeface="Garamond" panose="02020404030301010803" pitchFamily="18" charset="0"/>
              </a:rPr>
              <a:t>Hlatky</a:t>
            </a:r>
            <a:r>
              <a:rPr lang="sk-SK" sz="1200" dirty="0">
                <a:latin typeface="Garamond" panose="02020404030301010803" pitchFamily="18" charset="0"/>
              </a:rPr>
              <a:t>, R. (2023). </a:t>
            </a:r>
            <a:r>
              <a:rPr lang="sk-SK" sz="1200" dirty="0" err="1">
                <a:latin typeface="Garamond" panose="02020404030301010803" pitchFamily="18" charset="0"/>
              </a:rPr>
              <a:t>Personalized</a:t>
            </a:r>
            <a:r>
              <a:rPr lang="sk-SK" sz="1200" dirty="0">
                <a:latin typeface="Garamond" panose="02020404030301010803" pitchFamily="18" charset="0"/>
              </a:rPr>
              <a:t> </a:t>
            </a:r>
            <a:r>
              <a:rPr lang="sk-SK" sz="1200" dirty="0" err="1">
                <a:latin typeface="Garamond" panose="02020404030301010803" pitchFamily="18" charset="0"/>
              </a:rPr>
              <a:t>politics</a:t>
            </a:r>
            <a:r>
              <a:rPr lang="sk-SK" sz="1200" dirty="0">
                <a:latin typeface="Garamond" panose="02020404030301010803" pitchFamily="18" charset="0"/>
              </a:rPr>
              <a:t>: </a:t>
            </a:r>
            <a:r>
              <a:rPr lang="sk-SK" sz="1200" dirty="0" err="1">
                <a:latin typeface="Garamond" panose="02020404030301010803" pitchFamily="18" charset="0"/>
              </a:rPr>
              <a:t>Evidence</a:t>
            </a:r>
            <a:r>
              <a:rPr lang="sk-SK" sz="1200" dirty="0">
                <a:latin typeface="Garamond" panose="02020404030301010803" pitchFamily="18" charset="0"/>
              </a:rPr>
              <a:t> </a:t>
            </a:r>
            <a:r>
              <a:rPr lang="sk-SK" sz="1200" dirty="0" err="1">
                <a:latin typeface="Garamond" panose="02020404030301010803" pitchFamily="18" charset="0"/>
              </a:rPr>
              <a:t>from</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Czech</a:t>
            </a:r>
            <a:r>
              <a:rPr lang="sk-SK" sz="1200" dirty="0">
                <a:latin typeface="Garamond" panose="02020404030301010803" pitchFamily="18" charset="0"/>
              </a:rPr>
              <a:t> and Slovak </a:t>
            </a:r>
            <a:r>
              <a:rPr lang="sk-SK" sz="1200" dirty="0" err="1">
                <a:latin typeface="Garamond" panose="02020404030301010803" pitchFamily="18" charset="0"/>
              </a:rPr>
              <a:t>Republics</a:t>
            </a:r>
            <a:r>
              <a:rPr lang="sk-SK" sz="1200" dirty="0">
                <a:latin typeface="Garamond" panose="02020404030301010803" pitchFamily="18" charset="0"/>
              </a:rPr>
              <a:t>. </a:t>
            </a:r>
            <a:r>
              <a:rPr lang="sk-SK" sz="1200" dirty="0" err="1">
                <a:latin typeface="Garamond" panose="02020404030301010803" pitchFamily="18" charset="0"/>
              </a:rPr>
              <a:t>Electoral</a:t>
            </a:r>
            <a:r>
              <a:rPr lang="sk-SK" sz="1200" dirty="0">
                <a:latin typeface="Garamond" panose="02020404030301010803" pitchFamily="18" charset="0"/>
              </a:rPr>
              <a:t> </a:t>
            </a:r>
            <a:r>
              <a:rPr lang="sk-SK" sz="1200" dirty="0" err="1">
                <a:latin typeface="Garamond" panose="02020404030301010803" pitchFamily="18" charset="0"/>
              </a:rPr>
              <a:t>Studies</a:t>
            </a:r>
            <a:r>
              <a:rPr lang="sk-SK" sz="1200" dirty="0">
                <a:latin typeface="Garamond" panose="02020404030301010803" pitchFamily="18" charset="0"/>
              </a:rPr>
              <a:t>, 81, 102567.</a:t>
            </a:r>
          </a:p>
          <a:p>
            <a:pPr>
              <a:lnSpc>
                <a:spcPct val="100000"/>
              </a:lnSpc>
              <a:buFont typeface="Arial" panose="020B0604020202020204" pitchFamily="34" charset="0"/>
              <a:buChar char="•"/>
            </a:pPr>
            <a:r>
              <a:rPr lang="sk-SK" sz="1200" dirty="0" err="1">
                <a:latin typeface="Garamond" panose="02020404030301010803" pitchFamily="18" charset="0"/>
              </a:rPr>
              <a:t>Lazarsfeld</a:t>
            </a:r>
            <a:r>
              <a:rPr lang="sk-SK" sz="1200" dirty="0">
                <a:latin typeface="Garamond" panose="02020404030301010803" pitchFamily="18" charset="0"/>
              </a:rPr>
              <a:t>, P., </a:t>
            </a:r>
            <a:r>
              <a:rPr lang="sk-SK" sz="1200" dirty="0" err="1">
                <a:latin typeface="Garamond" panose="02020404030301010803" pitchFamily="18" charset="0"/>
              </a:rPr>
              <a:t>Berelson</a:t>
            </a:r>
            <a:r>
              <a:rPr lang="sk-SK" sz="1200" dirty="0">
                <a:latin typeface="Garamond" panose="02020404030301010803" pitchFamily="18" charset="0"/>
              </a:rPr>
              <a:t>, B., and </a:t>
            </a:r>
            <a:r>
              <a:rPr lang="sk-SK" sz="1200" dirty="0" err="1">
                <a:latin typeface="Garamond" panose="02020404030301010803" pitchFamily="18" charset="0"/>
              </a:rPr>
              <a:t>Gaudet</a:t>
            </a:r>
            <a:r>
              <a:rPr lang="sk-SK" sz="1200" dirty="0">
                <a:latin typeface="Garamond" panose="02020404030301010803" pitchFamily="18" charset="0"/>
              </a:rPr>
              <a:t>, H. (1944)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People’s</a:t>
            </a:r>
            <a:r>
              <a:rPr lang="sk-SK" sz="1200" dirty="0">
                <a:latin typeface="Garamond" panose="02020404030301010803" pitchFamily="18" charset="0"/>
              </a:rPr>
              <a:t> </a:t>
            </a:r>
            <a:r>
              <a:rPr lang="sk-SK" sz="1200" dirty="0" err="1">
                <a:latin typeface="Garamond" panose="02020404030301010803" pitchFamily="18" charset="0"/>
              </a:rPr>
              <a:t>Choice</a:t>
            </a:r>
            <a:r>
              <a:rPr lang="sk-SK" sz="1200" dirty="0">
                <a:latin typeface="Garamond" panose="02020404030301010803" pitchFamily="18" charset="0"/>
              </a:rPr>
              <a:t>, New York: </a:t>
            </a:r>
            <a:r>
              <a:rPr lang="sk-SK" sz="1200" dirty="0" err="1">
                <a:latin typeface="Garamond" panose="02020404030301010803" pitchFamily="18" charset="0"/>
              </a:rPr>
              <a:t>Duell</a:t>
            </a:r>
            <a:r>
              <a:rPr lang="sk-SK" sz="1200" dirty="0">
                <a:latin typeface="Garamond" panose="02020404030301010803" pitchFamily="18" charset="0"/>
              </a:rPr>
              <a:t>, </a:t>
            </a:r>
            <a:r>
              <a:rPr lang="sk-SK" sz="1200" dirty="0" err="1">
                <a:latin typeface="Garamond" panose="02020404030301010803" pitchFamily="18" charset="0"/>
              </a:rPr>
              <a:t>Sloane</a:t>
            </a:r>
            <a:r>
              <a:rPr lang="sk-SK" sz="1200" dirty="0">
                <a:latin typeface="Garamond" panose="02020404030301010803" pitchFamily="18" charset="0"/>
              </a:rPr>
              <a:t>, and </a:t>
            </a:r>
            <a:r>
              <a:rPr lang="sk-SK" sz="1200" dirty="0" err="1">
                <a:latin typeface="Garamond" panose="02020404030301010803" pitchFamily="18" charset="0"/>
              </a:rPr>
              <a:t>Pearce</a:t>
            </a:r>
            <a:r>
              <a:rPr lang="sk-SK" sz="1200" dirty="0">
                <a:latin typeface="Garamond" panose="02020404030301010803" pitchFamily="18" charset="0"/>
              </a:rPr>
              <a:t>.</a:t>
            </a:r>
          </a:p>
          <a:p>
            <a:pPr>
              <a:lnSpc>
                <a:spcPct val="100000"/>
              </a:lnSpc>
              <a:buFont typeface="Arial" panose="020B0604020202020204" pitchFamily="34" charset="0"/>
              <a:buChar char="•"/>
            </a:pPr>
            <a:r>
              <a:rPr lang="sk-SK" sz="1200" dirty="0" err="1">
                <a:latin typeface="Garamond" panose="02020404030301010803" pitchFamily="18" charset="0"/>
              </a:rPr>
              <a:t>Lewis</a:t>
            </a:r>
            <a:r>
              <a:rPr lang="sk-SK" sz="1200" dirty="0">
                <a:latin typeface="Garamond" panose="02020404030301010803" pitchFamily="18" charset="0"/>
              </a:rPr>
              <a:t>-­ </a:t>
            </a:r>
            <a:r>
              <a:rPr lang="sk-SK" sz="1200" dirty="0" err="1">
                <a:latin typeface="Garamond" panose="02020404030301010803" pitchFamily="18" charset="0"/>
              </a:rPr>
              <a:t>Beck</a:t>
            </a:r>
            <a:r>
              <a:rPr lang="sk-SK" sz="1200" dirty="0">
                <a:latin typeface="Garamond" panose="02020404030301010803" pitchFamily="18" charset="0"/>
              </a:rPr>
              <a:t>, M., </a:t>
            </a:r>
            <a:r>
              <a:rPr lang="sk-SK" sz="1200" dirty="0" err="1">
                <a:latin typeface="Garamond" panose="02020404030301010803" pitchFamily="18" charset="0"/>
              </a:rPr>
              <a:t>Jacoby</a:t>
            </a:r>
            <a:r>
              <a:rPr lang="sk-SK" sz="1200" dirty="0">
                <a:latin typeface="Garamond" panose="02020404030301010803" pitchFamily="18" charset="0"/>
              </a:rPr>
              <a:t>, W. G., </a:t>
            </a:r>
            <a:r>
              <a:rPr lang="sk-SK" sz="1200" dirty="0" err="1">
                <a:latin typeface="Garamond" panose="02020404030301010803" pitchFamily="18" charset="0"/>
              </a:rPr>
              <a:t>Norpoth</a:t>
            </a:r>
            <a:r>
              <a:rPr lang="sk-SK" sz="1200" dirty="0">
                <a:latin typeface="Garamond" panose="02020404030301010803" pitchFamily="18" charset="0"/>
              </a:rPr>
              <a:t>, H., and </a:t>
            </a:r>
            <a:r>
              <a:rPr lang="sk-SK" sz="1200" dirty="0" err="1">
                <a:latin typeface="Garamond" panose="02020404030301010803" pitchFamily="18" charset="0"/>
              </a:rPr>
              <a:t>Weisberg</a:t>
            </a:r>
            <a:r>
              <a:rPr lang="sk-SK" sz="1200" dirty="0">
                <a:latin typeface="Garamond" panose="02020404030301010803" pitchFamily="18" charset="0"/>
              </a:rPr>
              <a:t>, H. F. (2008) </a:t>
            </a:r>
            <a:r>
              <a:rPr lang="sk-SK" sz="1200" dirty="0" err="1">
                <a:latin typeface="Garamond" panose="02020404030301010803" pitchFamily="18" charset="0"/>
              </a:rPr>
              <a:t>The</a:t>
            </a:r>
            <a:r>
              <a:rPr lang="sk-SK" sz="1200" dirty="0">
                <a:latin typeface="Garamond" panose="02020404030301010803" pitchFamily="18" charset="0"/>
              </a:rPr>
              <a:t> American </a:t>
            </a:r>
            <a:r>
              <a:rPr lang="sk-SK" sz="1200" dirty="0" err="1">
                <a:latin typeface="Garamond" panose="02020404030301010803" pitchFamily="18" charset="0"/>
              </a:rPr>
              <a:t>Voter</a:t>
            </a:r>
            <a:r>
              <a:rPr lang="sk-SK" sz="1200" dirty="0">
                <a:latin typeface="Garamond" panose="02020404030301010803" pitchFamily="18" charset="0"/>
              </a:rPr>
              <a:t> </a:t>
            </a:r>
            <a:r>
              <a:rPr lang="sk-SK" sz="1200" dirty="0" err="1">
                <a:latin typeface="Garamond" panose="02020404030301010803" pitchFamily="18" charset="0"/>
              </a:rPr>
              <a:t>Revisited</a:t>
            </a:r>
            <a:r>
              <a:rPr lang="sk-SK" sz="1200" dirty="0">
                <a:latin typeface="Garamond" panose="02020404030301010803" pitchFamily="18" charset="0"/>
              </a:rPr>
              <a:t>, </a:t>
            </a:r>
            <a:r>
              <a:rPr lang="sk-SK" sz="1200" dirty="0" err="1">
                <a:latin typeface="Garamond" panose="02020404030301010803" pitchFamily="18" charset="0"/>
              </a:rPr>
              <a:t>Ann</a:t>
            </a:r>
            <a:r>
              <a:rPr lang="sk-SK" sz="1200" dirty="0">
                <a:latin typeface="Garamond" panose="02020404030301010803" pitchFamily="18" charset="0"/>
              </a:rPr>
              <a:t> </a:t>
            </a:r>
            <a:r>
              <a:rPr lang="sk-SK" sz="1200" dirty="0" err="1">
                <a:latin typeface="Garamond" panose="02020404030301010803" pitchFamily="18" charset="0"/>
              </a:rPr>
              <a:t>Arbor</a:t>
            </a:r>
            <a:r>
              <a:rPr lang="sk-SK" sz="1200" dirty="0">
                <a:latin typeface="Garamond" panose="02020404030301010803" pitchFamily="18" charset="0"/>
              </a:rPr>
              <a:t>: </a:t>
            </a:r>
            <a:r>
              <a:rPr lang="sk-SK" sz="1200" dirty="0" err="1">
                <a:latin typeface="Garamond" panose="02020404030301010803" pitchFamily="18" charset="0"/>
              </a:rPr>
              <a:t>University</a:t>
            </a:r>
            <a:r>
              <a:rPr lang="sk-SK" sz="1200" dirty="0">
                <a:latin typeface="Garamond" panose="02020404030301010803" pitchFamily="18" charset="0"/>
              </a:rPr>
              <a:t> of Michigan Press.</a:t>
            </a:r>
          </a:p>
          <a:p>
            <a:pPr>
              <a:lnSpc>
                <a:spcPct val="100000"/>
              </a:lnSpc>
              <a:buFont typeface="Arial" panose="020B0604020202020204" pitchFamily="34" charset="0"/>
              <a:buChar char="•"/>
            </a:pPr>
            <a:r>
              <a:rPr lang="sk-SK" sz="1200" dirty="0" err="1">
                <a:latin typeface="Garamond" panose="02020404030301010803" pitchFamily="18" charset="0"/>
              </a:rPr>
              <a:t>Margalit</a:t>
            </a:r>
            <a:r>
              <a:rPr lang="sk-SK" sz="1200" dirty="0">
                <a:latin typeface="Garamond" panose="02020404030301010803" pitchFamily="18" charset="0"/>
              </a:rPr>
              <a:t>, Y. (2019).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responses</a:t>
            </a:r>
            <a:r>
              <a:rPr lang="sk-SK" sz="1200" dirty="0">
                <a:latin typeface="Garamond" panose="02020404030301010803" pitchFamily="18" charset="0"/>
              </a:rPr>
              <a:t> to </a:t>
            </a:r>
            <a:r>
              <a:rPr lang="sk-SK" sz="1200" dirty="0" err="1">
                <a:latin typeface="Garamond" panose="02020404030301010803" pitchFamily="18" charset="0"/>
              </a:rPr>
              <a:t>economic</a:t>
            </a:r>
            <a:r>
              <a:rPr lang="sk-SK" sz="1200" dirty="0">
                <a:latin typeface="Garamond" panose="02020404030301010803" pitchFamily="18" charset="0"/>
              </a:rPr>
              <a:t> </a:t>
            </a:r>
            <a:r>
              <a:rPr lang="sk-SK" sz="1200" dirty="0" err="1">
                <a:latin typeface="Garamond" panose="02020404030301010803" pitchFamily="18" charset="0"/>
              </a:rPr>
              <a:t>shocks</a:t>
            </a:r>
            <a:r>
              <a:rPr lang="sk-SK" sz="1200" dirty="0">
                <a:latin typeface="Garamond" panose="02020404030301010803" pitchFamily="18" charset="0"/>
              </a:rPr>
              <a:t>. </a:t>
            </a:r>
            <a:r>
              <a:rPr lang="sk-SK" sz="1200" dirty="0" err="1">
                <a:latin typeface="Garamond" panose="02020404030301010803" pitchFamily="18" charset="0"/>
              </a:rPr>
              <a:t>Annual</a:t>
            </a:r>
            <a:r>
              <a:rPr lang="sk-SK" sz="1200" dirty="0">
                <a:latin typeface="Garamond" panose="02020404030301010803" pitchFamily="18" charset="0"/>
              </a:rPr>
              <a:t> </a:t>
            </a:r>
            <a:r>
              <a:rPr lang="sk-SK" sz="1200" dirty="0" err="1">
                <a:latin typeface="Garamond" panose="02020404030301010803" pitchFamily="18" charset="0"/>
              </a:rPr>
              <a:t>Review</a:t>
            </a:r>
            <a:r>
              <a:rPr lang="sk-SK" sz="1200" dirty="0">
                <a:latin typeface="Garamond" panose="02020404030301010803" pitchFamily="18" charset="0"/>
              </a:rPr>
              <a:t> of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Science</a:t>
            </a:r>
            <a:r>
              <a:rPr lang="sk-SK" sz="1200" dirty="0">
                <a:latin typeface="Garamond" panose="02020404030301010803" pitchFamily="18" charset="0"/>
              </a:rPr>
              <a:t>, 22(1), 277-295.</a:t>
            </a:r>
          </a:p>
          <a:p>
            <a:pPr>
              <a:lnSpc>
                <a:spcPct val="100000"/>
              </a:lnSpc>
              <a:buFont typeface="Arial" panose="020B0604020202020204" pitchFamily="34" charset="0"/>
              <a:buChar char="•"/>
            </a:pPr>
            <a:r>
              <a:rPr lang="sk-SK" sz="1200" dirty="0">
                <a:latin typeface="Garamond" panose="02020404030301010803" pitchFamily="18" charset="0"/>
              </a:rPr>
              <a:t>Park, B. B. (2023). </a:t>
            </a:r>
            <a:r>
              <a:rPr lang="sk-SK" sz="1200" dirty="0" err="1">
                <a:latin typeface="Garamond" panose="02020404030301010803" pitchFamily="18" charset="0"/>
              </a:rPr>
              <a:t>How</a:t>
            </a:r>
            <a:r>
              <a:rPr lang="sk-SK" sz="1200" dirty="0">
                <a:latin typeface="Garamond" panose="02020404030301010803" pitchFamily="18" charset="0"/>
              </a:rPr>
              <a:t> </a:t>
            </a:r>
            <a:r>
              <a:rPr lang="sk-SK" sz="1200" dirty="0" err="1">
                <a:latin typeface="Garamond" panose="02020404030301010803" pitchFamily="18" charset="0"/>
              </a:rPr>
              <a:t>does</a:t>
            </a:r>
            <a:r>
              <a:rPr lang="sk-SK" sz="1200" dirty="0">
                <a:latin typeface="Garamond" panose="02020404030301010803" pitchFamily="18" charset="0"/>
              </a:rPr>
              <a:t> </a:t>
            </a:r>
            <a:r>
              <a:rPr lang="sk-SK" sz="1200" dirty="0" err="1">
                <a:latin typeface="Garamond" panose="02020404030301010803" pitchFamily="18" charset="0"/>
              </a:rPr>
              <a:t>economic</a:t>
            </a:r>
            <a:r>
              <a:rPr lang="sk-SK" sz="1200" dirty="0">
                <a:latin typeface="Garamond" panose="02020404030301010803" pitchFamily="18" charset="0"/>
              </a:rPr>
              <a:t> </a:t>
            </a:r>
            <a:r>
              <a:rPr lang="sk-SK" sz="1200" dirty="0" err="1">
                <a:latin typeface="Garamond" panose="02020404030301010803" pitchFamily="18" charset="0"/>
              </a:rPr>
              <a:t>openness</a:t>
            </a:r>
            <a:r>
              <a:rPr lang="sk-SK" sz="1200" dirty="0">
                <a:latin typeface="Garamond" panose="02020404030301010803" pitchFamily="18" charset="0"/>
              </a:rPr>
              <a:t> </a:t>
            </a:r>
            <a:r>
              <a:rPr lang="sk-SK" sz="1200" dirty="0" err="1">
                <a:latin typeface="Garamond" panose="02020404030301010803" pitchFamily="18" charset="0"/>
              </a:rPr>
              <a:t>affect</a:t>
            </a:r>
            <a:r>
              <a:rPr lang="sk-SK" sz="1200" dirty="0">
                <a:latin typeface="Garamond" panose="02020404030301010803" pitchFamily="18" charset="0"/>
              </a:rPr>
              <a:t> </a:t>
            </a:r>
            <a:r>
              <a:rPr lang="sk-SK" sz="1200" dirty="0" err="1">
                <a:latin typeface="Garamond" panose="02020404030301010803" pitchFamily="18" charset="0"/>
              </a:rPr>
              <a:t>the</a:t>
            </a:r>
            <a:r>
              <a:rPr lang="sk-SK" sz="1200" dirty="0">
                <a:latin typeface="Garamond" panose="02020404030301010803" pitchFamily="18" charset="0"/>
              </a:rPr>
              <a:t> </a:t>
            </a:r>
            <a:r>
              <a:rPr lang="sk-SK" sz="1200" dirty="0" err="1">
                <a:latin typeface="Garamond" panose="02020404030301010803" pitchFamily="18" charset="0"/>
              </a:rPr>
              <a:t>relative</a:t>
            </a:r>
            <a:r>
              <a:rPr lang="sk-SK" sz="1200" dirty="0">
                <a:latin typeface="Garamond" panose="02020404030301010803" pitchFamily="18" charset="0"/>
              </a:rPr>
              <a:t> </a:t>
            </a:r>
            <a:r>
              <a:rPr lang="sk-SK" sz="1200" dirty="0" err="1">
                <a:latin typeface="Garamond" panose="02020404030301010803" pitchFamily="18" charset="0"/>
              </a:rPr>
              <a:t>economic</a:t>
            </a:r>
            <a:r>
              <a:rPr lang="sk-SK" sz="1200" dirty="0">
                <a:latin typeface="Garamond" panose="02020404030301010803" pitchFamily="18" charset="0"/>
              </a:rPr>
              <a:t> </a:t>
            </a:r>
            <a:r>
              <a:rPr lang="sk-SK" sz="1200" dirty="0" err="1">
                <a:latin typeface="Garamond" panose="02020404030301010803" pitchFamily="18" charset="0"/>
              </a:rPr>
              <a:t>voting</a:t>
            </a:r>
            <a:r>
              <a:rPr lang="sk-SK" sz="1200" dirty="0">
                <a:latin typeface="Garamond" panose="02020404030301010803" pitchFamily="18" charset="0"/>
              </a:rPr>
              <a:t>?. </a:t>
            </a:r>
            <a:r>
              <a:rPr lang="sk-SK" sz="1200" dirty="0" err="1">
                <a:latin typeface="Garamond" panose="02020404030301010803" pitchFamily="18" charset="0"/>
              </a:rPr>
              <a:t>European</a:t>
            </a:r>
            <a:r>
              <a:rPr lang="sk-SK" sz="1200" dirty="0">
                <a:latin typeface="Garamond" panose="02020404030301010803" pitchFamily="18" charset="0"/>
              </a:rPr>
              <a:t>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Science</a:t>
            </a:r>
            <a:r>
              <a:rPr lang="sk-SK" sz="1200" dirty="0">
                <a:latin typeface="Garamond" panose="02020404030301010803" pitchFamily="18" charset="0"/>
              </a:rPr>
              <a:t> </a:t>
            </a:r>
            <a:r>
              <a:rPr lang="sk-SK" sz="1200" dirty="0" err="1">
                <a:latin typeface="Garamond" panose="02020404030301010803" pitchFamily="18" charset="0"/>
              </a:rPr>
              <a:t>Review</a:t>
            </a:r>
            <a:r>
              <a:rPr lang="sk-SK" sz="1200" dirty="0">
                <a:latin typeface="Garamond" panose="02020404030301010803" pitchFamily="18" charset="0"/>
              </a:rPr>
              <a:t>, 15(4), 562-581.</a:t>
            </a:r>
          </a:p>
          <a:p>
            <a:pPr>
              <a:lnSpc>
                <a:spcPct val="100000"/>
              </a:lnSpc>
              <a:buFont typeface="Arial" panose="020B0604020202020204" pitchFamily="34" charset="0"/>
              <a:buChar char="•"/>
            </a:pPr>
            <a:r>
              <a:rPr lang="sk-SK" sz="1200" dirty="0" err="1">
                <a:latin typeface="Garamond" panose="02020404030301010803" pitchFamily="18" charset="0"/>
              </a:rPr>
              <a:t>Powell</a:t>
            </a:r>
            <a:r>
              <a:rPr lang="sk-SK" sz="1200" dirty="0">
                <a:latin typeface="Garamond" panose="02020404030301010803" pitchFamily="18" charset="0"/>
              </a:rPr>
              <a:t>, E. N., &amp; </a:t>
            </a:r>
            <a:r>
              <a:rPr lang="sk-SK" sz="1200" dirty="0" err="1">
                <a:latin typeface="Garamond" panose="02020404030301010803" pitchFamily="18" charset="0"/>
              </a:rPr>
              <a:t>Tucker</a:t>
            </a:r>
            <a:r>
              <a:rPr lang="sk-SK" sz="1200" dirty="0">
                <a:latin typeface="Garamond" panose="02020404030301010803" pitchFamily="18" charset="0"/>
              </a:rPr>
              <a:t>, J. A. (2014). </a:t>
            </a:r>
            <a:r>
              <a:rPr lang="sk-SK" sz="1200" dirty="0" err="1">
                <a:latin typeface="Garamond" panose="02020404030301010803" pitchFamily="18" charset="0"/>
              </a:rPr>
              <a:t>Revisiting</a:t>
            </a:r>
            <a:r>
              <a:rPr lang="sk-SK" sz="1200" dirty="0">
                <a:latin typeface="Garamond" panose="02020404030301010803" pitchFamily="18" charset="0"/>
              </a:rPr>
              <a:t> </a:t>
            </a:r>
            <a:r>
              <a:rPr lang="sk-SK" sz="1200" dirty="0" err="1">
                <a:latin typeface="Garamond" panose="02020404030301010803" pitchFamily="18" charset="0"/>
              </a:rPr>
              <a:t>electoral</a:t>
            </a:r>
            <a:r>
              <a:rPr lang="sk-SK" sz="1200" dirty="0">
                <a:latin typeface="Garamond" panose="02020404030301010803" pitchFamily="18" charset="0"/>
              </a:rPr>
              <a:t> volatility in post-</a:t>
            </a:r>
            <a:r>
              <a:rPr lang="sk-SK" sz="1200" dirty="0" err="1">
                <a:latin typeface="Garamond" panose="02020404030301010803" pitchFamily="18" charset="0"/>
              </a:rPr>
              <a:t>communist</a:t>
            </a:r>
            <a:r>
              <a:rPr lang="sk-SK" sz="1200" dirty="0">
                <a:latin typeface="Garamond" panose="02020404030301010803" pitchFamily="18" charset="0"/>
              </a:rPr>
              <a:t> </a:t>
            </a:r>
            <a:r>
              <a:rPr lang="sk-SK" sz="1200" dirty="0" err="1">
                <a:latin typeface="Garamond" panose="02020404030301010803" pitchFamily="18" charset="0"/>
              </a:rPr>
              <a:t>countries</a:t>
            </a:r>
            <a:r>
              <a:rPr lang="sk-SK" sz="1200" dirty="0">
                <a:latin typeface="Garamond" panose="02020404030301010803" pitchFamily="18" charset="0"/>
              </a:rPr>
              <a:t>: New </a:t>
            </a:r>
            <a:r>
              <a:rPr lang="sk-SK" sz="1200" dirty="0" err="1">
                <a:latin typeface="Garamond" panose="02020404030301010803" pitchFamily="18" charset="0"/>
              </a:rPr>
              <a:t>data</a:t>
            </a:r>
            <a:r>
              <a:rPr lang="sk-SK" sz="1200" dirty="0">
                <a:latin typeface="Garamond" panose="02020404030301010803" pitchFamily="18" charset="0"/>
              </a:rPr>
              <a:t>, new </a:t>
            </a:r>
            <a:r>
              <a:rPr lang="sk-SK" sz="1200" dirty="0" err="1">
                <a:latin typeface="Garamond" panose="02020404030301010803" pitchFamily="18" charset="0"/>
              </a:rPr>
              <a:t>results</a:t>
            </a:r>
            <a:r>
              <a:rPr lang="sk-SK" sz="1200" dirty="0">
                <a:latin typeface="Garamond" panose="02020404030301010803" pitchFamily="18" charset="0"/>
              </a:rPr>
              <a:t> and new </a:t>
            </a:r>
            <a:r>
              <a:rPr lang="sk-SK" sz="1200" dirty="0" err="1">
                <a:latin typeface="Garamond" panose="02020404030301010803" pitchFamily="18" charset="0"/>
              </a:rPr>
              <a:t>approaches</a:t>
            </a:r>
            <a:r>
              <a:rPr lang="sk-SK" sz="1200" dirty="0">
                <a:latin typeface="Garamond" panose="02020404030301010803" pitchFamily="18" charset="0"/>
              </a:rPr>
              <a:t>. British </a:t>
            </a:r>
            <a:r>
              <a:rPr lang="sk-SK" sz="1200" dirty="0" err="1">
                <a:latin typeface="Garamond" panose="02020404030301010803" pitchFamily="18" charset="0"/>
              </a:rPr>
              <a:t>Journal</a:t>
            </a:r>
            <a:r>
              <a:rPr lang="sk-SK" sz="1200" dirty="0">
                <a:latin typeface="Garamond" panose="02020404030301010803" pitchFamily="18" charset="0"/>
              </a:rPr>
              <a:t> of </a:t>
            </a:r>
            <a:r>
              <a:rPr lang="sk-SK" sz="1200" dirty="0" err="1">
                <a:latin typeface="Garamond" panose="02020404030301010803" pitchFamily="18" charset="0"/>
              </a:rPr>
              <a:t>Political</a:t>
            </a:r>
            <a:r>
              <a:rPr lang="sk-SK" sz="1200" dirty="0">
                <a:latin typeface="Garamond" panose="02020404030301010803" pitchFamily="18" charset="0"/>
              </a:rPr>
              <a:t> </a:t>
            </a:r>
            <a:r>
              <a:rPr lang="sk-SK" sz="1200" dirty="0" err="1">
                <a:latin typeface="Garamond" panose="02020404030301010803" pitchFamily="18" charset="0"/>
              </a:rPr>
              <a:t>Science</a:t>
            </a:r>
            <a:r>
              <a:rPr lang="sk-SK" sz="1200" dirty="0">
                <a:latin typeface="Garamond" panose="02020404030301010803" pitchFamily="18" charset="0"/>
              </a:rPr>
              <a:t>, 44(1), 123-147.</a:t>
            </a:r>
          </a:p>
          <a:p>
            <a:pPr>
              <a:lnSpc>
                <a:spcPct val="100000"/>
              </a:lnSpc>
              <a:buFont typeface="Arial" panose="020B0604020202020204" pitchFamily="34" charset="0"/>
              <a:buChar char="•"/>
            </a:pPr>
            <a:r>
              <a:rPr lang="sk-SK" sz="1200" dirty="0" err="1">
                <a:latin typeface="Garamond" panose="02020404030301010803" pitchFamily="18" charset="0"/>
              </a:rPr>
              <a:t>https</a:t>
            </a:r>
            <a:r>
              <a:rPr lang="sk-SK" sz="1200" dirty="0">
                <a:latin typeface="Garamond" panose="02020404030301010803" pitchFamily="18" charset="0"/>
              </a:rPr>
              <a:t>://</a:t>
            </a:r>
            <a:r>
              <a:rPr lang="sk-SK" sz="1200" dirty="0" err="1">
                <a:latin typeface="Garamond" panose="02020404030301010803" pitchFamily="18" charset="0"/>
              </a:rPr>
              <a:t>www.politicalcompass.org</a:t>
            </a:r>
            <a:endParaRPr lang="sk-SK" sz="1200" dirty="0">
              <a:latin typeface="Garamond" panose="02020404030301010803" pitchFamily="18" charset="0"/>
            </a:endParaRPr>
          </a:p>
        </p:txBody>
      </p:sp>
    </p:spTree>
    <p:extLst>
      <p:ext uri="{BB962C8B-B14F-4D97-AF65-F5344CB8AC3E}">
        <p14:creationId xmlns:p14="http://schemas.microsoft.com/office/powerpoint/2010/main" val="97052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72D21-15EC-A30A-8ACD-2280C983C534}"/>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770B7A8-B91A-8811-34CA-FC15A064DDFC}"/>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6D132452-52DE-41D8-2713-962F73625292}"/>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Why study vote choice?</a:t>
            </a:r>
          </a:p>
        </p:txBody>
      </p:sp>
      <p:sp>
        <p:nvSpPr>
          <p:cNvPr id="5" name="Zástupný objekt pre obsah 4">
            <a:extLst>
              <a:ext uri="{FF2B5EF4-FFF2-40B4-BE49-F238E27FC236}">
                <a16:creationId xmlns:a16="http://schemas.microsoft.com/office/drawing/2014/main" id="{6F317BD7-0AD7-A121-BA0C-81E8FF66CF28}"/>
              </a:ext>
            </a:extLst>
          </p:cNvPr>
          <p:cNvSpPr>
            <a:spLocks noGrp="1"/>
          </p:cNvSpPr>
          <p:nvPr>
            <p:ph idx="1"/>
          </p:nvPr>
        </p:nvSpPr>
        <p:spPr>
          <a:xfrm>
            <a:off x="499500" y="1164163"/>
            <a:ext cx="8064900" cy="5189837"/>
          </a:xfrm>
        </p:spPr>
        <p:txBody>
          <a:bodyPr/>
          <a:lstStyle/>
          <a:p>
            <a:pPr algn="just">
              <a:buFont typeface="Arial" panose="020B0604020202020204" pitchFamily="34" charset="0"/>
              <a:buChar char="•"/>
            </a:pPr>
            <a:r>
              <a:rPr lang="en-GB" sz="2000" b="1" dirty="0">
                <a:latin typeface="Constantia" panose="02030602050306030303" pitchFamily="18" charset="0"/>
              </a:rPr>
              <a:t>Relevance to democratic functioning.</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Insights into political preferences.</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Implications for party strategies and voter outreach.</a:t>
            </a: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endParaRPr lang="en-GB" sz="2000" b="1"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Long term factors</a:t>
            </a:r>
            <a:r>
              <a:rPr lang="en-GB" sz="2000" b="1" dirty="0">
                <a:latin typeface="Constantia" panose="02030602050306030303" pitchFamily="18" charset="0"/>
                <a:sym typeface="Wingdings" pitchFamily="2" charset="2"/>
              </a:rPr>
              <a:t>:</a:t>
            </a:r>
          </a:p>
          <a:p>
            <a:pPr algn="just">
              <a:buFontTx/>
              <a:buChar char="-"/>
            </a:pPr>
            <a:r>
              <a:rPr lang="en-GB" sz="2000" dirty="0">
                <a:latin typeface="Constantia" panose="02030602050306030303" pitchFamily="18" charset="0"/>
                <a:sym typeface="Wingdings" pitchFamily="2" charset="2"/>
              </a:rPr>
              <a:t>Ideology</a:t>
            </a:r>
          </a:p>
          <a:p>
            <a:pPr algn="just">
              <a:buFontTx/>
              <a:buChar char="-"/>
            </a:pPr>
            <a:r>
              <a:rPr lang="en-GB" sz="2000" dirty="0">
                <a:latin typeface="Constantia" panose="02030602050306030303" pitchFamily="18" charset="0"/>
                <a:sym typeface="Wingdings" pitchFamily="2" charset="2"/>
              </a:rPr>
              <a:t>Party identification</a:t>
            </a:r>
          </a:p>
          <a:p>
            <a:pPr algn="just">
              <a:buFontTx/>
              <a:buChar char="-"/>
            </a:pPr>
            <a:r>
              <a:rPr lang="en-GB" sz="2000" dirty="0">
                <a:latin typeface="Constantia" panose="02030602050306030303" pitchFamily="18" charset="0"/>
                <a:sym typeface="Wingdings" pitchFamily="2" charset="2"/>
              </a:rPr>
              <a:t>SES and class</a:t>
            </a:r>
          </a:p>
          <a:p>
            <a:pPr algn="just">
              <a:buFontTx/>
              <a:buChar char="-"/>
            </a:pPr>
            <a:r>
              <a:rPr lang="en-GB" sz="2000" dirty="0">
                <a:latin typeface="Constantia" panose="02030602050306030303" pitchFamily="18" charset="0"/>
                <a:sym typeface="Wingdings" pitchFamily="2" charset="2"/>
              </a:rPr>
              <a:t>Religion and ethnicity</a:t>
            </a:r>
          </a:p>
          <a:p>
            <a:pPr algn="just">
              <a:buFontTx/>
              <a:buChar char="-"/>
            </a:pPr>
            <a:r>
              <a:rPr lang="en-GB" sz="2000" dirty="0">
                <a:latin typeface="Constantia" panose="02030602050306030303" pitchFamily="18" charset="0"/>
                <a:sym typeface="Wingdings" pitchFamily="2" charset="2"/>
              </a:rPr>
              <a:t>Geography</a:t>
            </a:r>
          </a:p>
          <a:p>
            <a:pPr marL="54000" indent="0" algn="just">
              <a:buNone/>
            </a:pPr>
            <a:r>
              <a:rPr lang="en-GB" sz="2000" dirty="0">
                <a:latin typeface="Constantia" panose="02030602050306030303" pitchFamily="18" charset="0"/>
                <a:sym typeface="Wingdings" pitchFamily="2" charset="2"/>
              </a:rPr>
              <a:t>+</a:t>
            </a:r>
          </a:p>
          <a:p>
            <a:pPr marL="54000" indent="0" algn="just">
              <a:buNone/>
            </a:pPr>
            <a:r>
              <a:rPr lang="en-GB" sz="2000" dirty="0">
                <a:latin typeface="Constantia" panose="02030602050306030303" pitchFamily="18" charset="0"/>
                <a:sym typeface="Wingdings" pitchFamily="2" charset="2"/>
              </a:rPr>
              <a:t>Contemporary political systems factors</a:t>
            </a:r>
            <a:endParaRPr lang="en-GB" sz="2000" dirty="0">
              <a:latin typeface="Constantia" panose="02030602050306030303" pitchFamily="18" charset="0"/>
            </a:endParaRPr>
          </a:p>
        </p:txBody>
      </p:sp>
    </p:spTree>
    <p:extLst>
      <p:ext uri="{BB962C8B-B14F-4D97-AF65-F5344CB8AC3E}">
        <p14:creationId xmlns:p14="http://schemas.microsoft.com/office/powerpoint/2010/main" val="224181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0172-F91A-D7C9-D101-4618691701B8}"/>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F07845FF-2334-2B68-08F5-7977B80C85DF}"/>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77EB2491-254F-B9FB-9F78-90078CF5AC39}"/>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Theoretical foundations</a:t>
            </a:r>
          </a:p>
        </p:txBody>
      </p:sp>
      <p:sp>
        <p:nvSpPr>
          <p:cNvPr id="5" name="Zástupný objekt pre obsah 4">
            <a:extLst>
              <a:ext uri="{FF2B5EF4-FFF2-40B4-BE49-F238E27FC236}">
                <a16:creationId xmlns:a16="http://schemas.microsoft.com/office/drawing/2014/main" id="{772CFCA2-76C6-71C7-6B3F-5E68C1033545}"/>
              </a:ext>
            </a:extLst>
          </p:cNvPr>
          <p:cNvSpPr>
            <a:spLocks noGrp="1"/>
          </p:cNvSpPr>
          <p:nvPr>
            <p:ph idx="1"/>
          </p:nvPr>
        </p:nvSpPr>
        <p:spPr>
          <a:xfrm>
            <a:off x="499500" y="1164163"/>
            <a:ext cx="8064900" cy="5189837"/>
          </a:xfrm>
        </p:spPr>
        <p:txBody>
          <a:bodyPr/>
          <a:lstStyle/>
          <a:p>
            <a:pPr algn="just">
              <a:buFont typeface="Arial" panose="020B0604020202020204" pitchFamily="34" charset="0"/>
              <a:buChar char="•"/>
            </a:pPr>
            <a:r>
              <a:rPr lang="en-GB" sz="2000" b="1" dirty="0">
                <a:latin typeface="Constantia" panose="02030602050306030303" pitchFamily="18" charset="0"/>
              </a:rPr>
              <a:t>Michigan Model</a:t>
            </a:r>
            <a:r>
              <a:rPr lang="en-GB" sz="2000" dirty="0">
                <a:latin typeface="Constantia" panose="02030602050306030303" pitchFamily="18" charset="0"/>
              </a:rPr>
              <a:t>: Emphasis on party identification.</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Columbia Model</a:t>
            </a:r>
            <a:r>
              <a:rPr lang="en-GB" sz="2000" dirty="0">
                <a:latin typeface="Constantia" panose="02030602050306030303" pitchFamily="18" charset="0"/>
              </a:rPr>
              <a:t>: Sociological perspective - class, religion, and family.</a:t>
            </a:r>
          </a:p>
          <a:p>
            <a:pPr algn="just">
              <a:buFont typeface="Arial" panose="020B0604020202020204" pitchFamily="34" charset="0"/>
              <a:buChar char="•"/>
            </a:pPr>
            <a:endParaRPr lang="en-GB" sz="2000" dirty="0">
              <a:latin typeface="Constantia" panose="02030602050306030303" pitchFamily="18" charset="0"/>
            </a:endParaRPr>
          </a:p>
          <a:p>
            <a:pPr algn="just">
              <a:buFont typeface="Arial" panose="020B0604020202020204" pitchFamily="34" charset="0"/>
              <a:buChar char="•"/>
            </a:pPr>
            <a:r>
              <a:rPr lang="en-GB" sz="2000" b="1" dirty="0">
                <a:latin typeface="Constantia" panose="02030602050306030303" pitchFamily="18" charset="0"/>
              </a:rPr>
              <a:t>Rational Choice Theory</a:t>
            </a:r>
            <a:r>
              <a:rPr lang="en-GB" sz="2000" dirty="0">
                <a:latin typeface="Constantia" panose="02030602050306030303" pitchFamily="18" charset="0"/>
              </a:rPr>
              <a:t>: Voters as rational actors making cost-benefit decisions.</a:t>
            </a:r>
          </a:p>
        </p:txBody>
      </p:sp>
    </p:spTree>
    <p:extLst>
      <p:ext uri="{BB962C8B-B14F-4D97-AF65-F5344CB8AC3E}">
        <p14:creationId xmlns:p14="http://schemas.microsoft.com/office/powerpoint/2010/main" val="194320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CFBE6-54E3-283B-FA93-C4C2FD35FCBF}"/>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95FA518-A266-51F6-0ADF-CE10470A2841}"/>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60C3BEC0-AE03-4B84-7F34-EBC55A46F862}"/>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Theoretical foundations</a:t>
            </a:r>
          </a:p>
        </p:txBody>
      </p:sp>
      <p:sp>
        <p:nvSpPr>
          <p:cNvPr id="5" name="Zástupný objekt pre obsah 4">
            <a:extLst>
              <a:ext uri="{FF2B5EF4-FFF2-40B4-BE49-F238E27FC236}">
                <a16:creationId xmlns:a16="http://schemas.microsoft.com/office/drawing/2014/main" id="{5A1DBD33-F269-CB69-264F-3B87BA0BDFF7}"/>
              </a:ext>
            </a:extLst>
          </p:cNvPr>
          <p:cNvSpPr>
            <a:spLocks noGrp="1"/>
          </p:cNvSpPr>
          <p:nvPr>
            <p:ph idx="1"/>
          </p:nvPr>
        </p:nvSpPr>
        <p:spPr>
          <a:xfrm>
            <a:off x="499500" y="1164163"/>
            <a:ext cx="8064900" cy="5189837"/>
          </a:xfrm>
        </p:spPr>
        <p:txBody>
          <a:bodyPr/>
          <a:lstStyle/>
          <a:p>
            <a:pPr marL="54000" indent="0" algn="ctr">
              <a:buNone/>
            </a:pPr>
            <a:r>
              <a:rPr lang="en-GB" sz="2000" b="1" dirty="0">
                <a:latin typeface="Constantia" panose="02030602050306030303" pitchFamily="18" charset="0"/>
              </a:rPr>
              <a:t>Columbia Model –</a:t>
            </a:r>
            <a:r>
              <a:rPr lang="en-GB" sz="2000" dirty="0">
                <a:latin typeface="Constantia" panose="02030602050306030303" pitchFamily="18" charset="0"/>
              </a:rPr>
              <a:t> </a:t>
            </a:r>
            <a:r>
              <a:rPr lang="en-GB" sz="2000" dirty="0" err="1">
                <a:latin typeface="Constantia" panose="02030602050306030303" pitchFamily="18" charset="0"/>
              </a:rPr>
              <a:t>Lazarsfeld</a:t>
            </a:r>
            <a:r>
              <a:rPr lang="en-GB" sz="2000" dirty="0">
                <a:latin typeface="Constantia" panose="02030602050306030303" pitchFamily="18" charset="0"/>
              </a:rPr>
              <a:t>, </a:t>
            </a:r>
            <a:r>
              <a:rPr lang="en-GB" sz="2000" dirty="0" err="1">
                <a:latin typeface="Constantia" panose="02030602050306030303" pitchFamily="18" charset="0"/>
              </a:rPr>
              <a:t>Berelson</a:t>
            </a:r>
            <a:r>
              <a:rPr lang="en-GB" sz="2000" dirty="0">
                <a:latin typeface="Constantia" panose="02030602050306030303" pitchFamily="18" charset="0"/>
              </a:rPr>
              <a:t> – </a:t>
            </a:r>
            <a:r>
              <a:rPr lang="en-GB" sz="2000" i="1" dirty="0">
                <a:latin typeface="Constantia" panose="02030602050306030303" pitchFamily="18" charset="0"/>
              </a:rPr>
              <a:t>The People’s choice</a:t>
            </a:r>
          </a:p>
          <a:p>
            <a:pPr marL="54000" indent="0" algn="ctr">
              <a:buNone/>
            </a:pPr>
            <a:endParaRPr lang="en-GB" sz="2000" i="1"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Representative sample surveys – Ohio 1940</a:t>
            </a:r>
          </a:p>
          <a:p>
            <a:pPr algn="just">
              <a:buFont typeface="Arial" panose="020B0604020202020204" pitchFamily="34" charset="0"/>
              <a:buChar char="•"/>
            </a:pPr>
            <a:r>
              <a:rPr lang="en-GB" sz="2000" dirty="0">
                <a:latin typeface="Constantia" panose="02030602050306030303" pitchFamily="18" charset="0"/>
              </a:rPr>
              <a:t>Emphasis on social characteristics of voters</a:t>
            </a:r>
          </a:p>
          <a:p>
            <a:pPr algn="just">
              <a:buFont typeface="Arial" panose="020B0604020202020204" pitchFamily="34" charset="0"/>
              <a:buChar char="•"/>
            </a:pPr>
            <a:r>
              <a:rPr lang="en-GB" sz="2000" dirty="0">
                <a:latin typeface="Constantia" panose="02030602050306030303" pitchFamily="18" charset="0"/>
              </a:rPr>
              <a:t>Campaign </a:t>
            </a:r>
            <a:r>
              <a:rPr lang="en-GB" sz="2000" dirty="0">
                <a:latin typeface="Constantia" panose="02030602050306030303" pitchFamily="18" charset="0"/>
                <a:sym typeface="Wingdings" pitchFamily="2" charset="2"/>
              </a:rPr>
              <a:t> reinforcement of early deciders, motivation of latent predispositions of others</a:t>
            </a:r>
            <a:endParaRPr lang="en-GB" sz="1400" dirty="0">
              <a:latin typeface="Constantia" panose="02030602050306030303" pitchFamily="18" charset="0"/>
              <a:sym typeface="Wingdings" pitchFamily="2" charset="2"/>
            </a:endParaRPr>
          </a:p>
          <a:p>
            <a:pPr marL="54000" indent="0" algn="just">
              <a:buNone/>
            </a:pPr>
            <a:r>
              <a:rPr lang="en-GB" sz="1400" dirty="0">
                <a:latin typeface="Constantia" panose="02030602050306030303" pitchFamily="18" charset="0"/>
                <a:sym typeface="Wingdings" pitchFamily="2" charset="2"/>
              </a:rPr>
              <a:t>	1) class; 2) race/religion; 3) region (urban/rural)</a:t>
            </a:r>
          </a:p>
          <a:p>
            <a:pPr algn="just">
              <a:buFont typeface="Arial" panose="020B0604020202020204" pitchFamily="34" charset="0"/>
              <a:buChar char="•"/>
            </a:pPr>
            <a:r>
              <a:rPr lang="en-GB" sz="2000" dirty="0">
                <a:latin typeface="Constantia" panose="02030602050306030303" pitchFamily="18" charset="0"/>
              </a:rPr>
              <a:t>Cross-pressures</a:t>
            </a:r>
          </a:p>
          <a:p>
            <a:pPr marL="54000" indent="0" algn="just">
              <a:buNone/>
            </a:pPr>
            <a:endParaRPr lang="en-GB" sz="2000" dirty="0">
              <a:latin typeface="Constantia" panose="02030602050306030303" pitchFamily="18" charset="0"/>
            </a:endParaRPr>
          </a:p>
          <a:p>
            <a:pPr marL="54000" indent="0" algn="just">
              <a:buNone/>
            </a:pPr>
            <a:r>
              <a:rPr lang="en-GB" sz="2000" dirty="0">
                <a:latin typeface="Constantia" panose="02030602050306030303" pitchFamily="18" charset="0"/>
              </a:rPr>
              <a:t>BUT…</a:t>
            </a:r>
          </a:p>
        </p:txBody>
      </p:sp>
      <p:cxnSp>
        <p:nvCxnSpPr>
          <p:cNvPr id="6" name="Zalomená spojnica 5">
            <a:extLst>
              <a:ext uri="{FF2B5EF4-FFF2-40B4-BE49-F238E27FC236}">
                <a16:creationId xmlns:a16="http://schemas.microsoft.com/office/drawing/2014/main" id="{1BD215A6-3D5D-3073-32F9-CC6169458187}"/>
              </a:ext>
            </a:extLst>
          </p:cNvPr>
          <p:cNvCxnSpPr/>
          <p:nvPr/>
        </p:nvCxnSpPr>
        <p:spPr bwMode="auto">
          <a:xfrm>
            <a:off x="853440" y="3289662"/>
            <a:ext cx="339634" cy="139338"/>
          </a:xfrm>
          <a:prstGeom prst="bentConnector3">
            <a:avLst>
              <a:gd name="adj1" fmla="val -1282"/>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5916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9BBB4-CC2C-7FC0-2C8E-8AFFA1EFD803}"/>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20CF6609-9FED-4689-9EAD-867EF2889E9E}"/>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8C1C38E3-0AC7-7B05-1456-E1C5A04A9FDA}"/>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Theoretical foundations</a:t>
            </a:r>
          </a:p>
        </p:txBody>
      </p:sp>
      <p:sp>
        <p:nvSpPr>
          <p:cNvPr id="5" name="Zástupný objekt pre obsah 4">
            <a:extLst>
              <a:ext uri="{FF2B5EF4-FFF2-40B4-BE49-F238E27FC236}">
                <a16:creationId xmlns:a16="http://schemas.microsoft.com/office/drawing/2014/main" id="{5E5A38A7-2E14-ED54-F34F-9718E578D6DA}"/>
              </a:ext>
            </a:extLst>
          </p:cNvPr>
          <p:cNvSpPr>
            <a:spLocks noGrp="1"/>
          </p:cNvSpPr>
          <p:nvPr>
            <p:ph idx="1"/>
          </p:nvPr>
        </p:nvSpPr>
        <p:spPr>
          <a:xfrm>
            <a:off x="499500" y="1164163"/>
            <a:ext cx="8064900" cy="5535401"/>
          </a:xfrm>
        </p:spPr>
        <p:txBody>
          <a:bodyPr/>
          <a:lstStyle/>
          <a:p>
            <a:pPr marL="54000" indent="0" algn="ctr">
              <a:buNone/>
            </a:pPr>
            <a:r>
              <a:rPr lang="en-GB" sz="2000" b="1" dirty="0">
                <a:latin typeface="Constantia" panose="02030602050306030303" pitchFamily="18" charset="0"/>
              </a:rPr>
              <a:t>Michigan Model –</a:t>
            </a:r>
            <a:r>
              <a:rPr lang="en-GB" sz="2000" dirty="0">
                <a:latin typeface="Constantia" panose="02030602050306030303" pitchFamily="18" charset="0"/>
              </a:rPr>
              <a:t> Campbell et al. – </a:t>
            </a:r>
            <a:r>
              <a:rPr lang="en-GB" sz="2000" i="1" dirty="0">
                <a:latin typeface="Constantia" panose="02030602050306030303" pitchFamily="18" charset="0"/>
              </a:rPr>
              <a:t>The American Voter</a:t>
            </a:r>
          </a:p>
          <a:p>
            <a:pPr marL="54000" indent="0" algn="ctr">
              <a:buNone/>
            </a:pPr>
            <a:endParaRPr lang="en-GB" sz="2000" i="1"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Emphasis on individual attitudes + identification with political parties</a:t>
            </a:r>
          </a:p>
          <a:p>
            <a:pPr marL="511200" indent="-457200" algn="just">
              <a:buAutoNum type="arabicParenR"/>
            </a:pPr>
            <a:r>
              <a:rPr lang="en-GB" sz="2000" dirty="0">
                <a:latin typeface="Constantia" panose="02030602050306030303" pitchFamily="18" charset="0"/>
              </a:rPr>
              <a:t>Psychological identification with parties as with other identities</a:t>
            </a:r>
          </a:p>
          <a:p>
            <a:pPr marL="511200" indent="-457200" algn="just">
              <a:buAutoNum type="arabicParenR"/>
            </a:pPr>
            <a:r>
              <a:rPr lang="en-GB" sz="2000" dirty="0">
                <a:latin typeface="Constantia" panose="02030602050306030303" pitchFamily="18" charset="0"/>
              </a:rPr>
              <a:t>This identification is a long-term component, and it persists through swings in voting</a:t>
            </a:r>
          </a:p>
          <a:p>
            <a:pPr marL="511200" indent="-457200" algn="just">
              <a:buAutoNum type="arabicParenR"/>
            </a:pPr>
            <a:r>
              <a:rPr lang="en-GB" sz="2000" dirty="0">
                <a:latin typeface="Constantia" panose="02030602050306030303" pitchFamily="18" charset="0"/>
              </a:rPr>
              <a:t>Identification is important not only directly (vote choice) but also indirectly (influence on attitudes)</a:t>
            </a:r>
          </a:p>
          <a:p>
            <a:pPr marL="511200" indent="-457200" algn="just">
              <a:buAutoNum type="arabicParenR"/>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Identification		 prior voting</a:t>
            </a:r>
          </a:p>
          <a:p>
            <a:pPr algn="just">
              <a:buFont typeface="Arial" panose="020B0604020202020204" pitchFamily="34" charset="0"/>
              <a:buChar char="•"/>
            </a:pPr>
            <a:r>
              <a:rPr lang="en-GB" sz="2000" dirty="0">
                <a:latin typeface="Constantia" panose="02030602050306030303" pitchFamily="18" charset="0"/>
              </a:rPr>
              <a:t>Stable over time (but can change)</a:t>
            </a:r>
          </a:p>
          <a:p>
            <a:pPr algn="just">
              <a:buFont typeface="Arial" panose="020B0604020202020204" pitchFamily="34" charset="0"/>
              <a:buChar char="•"/>
            </a:pPr>
            <a:endParaRPr lang="en-GB" sz="2000" dirty="0">
              <a:latin typeface="Constantia" panose="02030602050306030303" pitchFamily="18" charset="0"/>
            </a:endParaRPr>
          </a:p>
          <a:p>
            <a:pPr marL="54000" indent="0" algn="just">
              <a:buNone/>
            </a:pPr>
            <a:r>
              <a:rPr lang="en-GB" sz="2000" dirty="0">
                <a:latin typeface="Constantia" panose="02030602050306030303" pitchFamily="18" charset="0"/>
              </a:rPr>
              <a:t>BUT…</a:t>
            </a:r>
          </a:p>
          <a:p>
            <a:pPr marL="54000" indent="0" algn="just">
              <a:buNone/>
            </a:pPr>
            <a:endParaRPr lang="en-GB" sz="2000" dirty="0">
              <a:latin typeface="Constantia" panose="02030602050306030303" pitchFamily="18" charset="0"/>
            </a:endParaRPr>
          </a:p>
          <a:p>
            <a:pPr marL="54000" indent="0" algn="just">
              <a:buNone/>
            </a:pPr>
            <a:r>
              <a:rPr lang="en-GB" sz="2000" dirty="0">
                <a:latin typeface="Constantia" panose="02030602050306030303" pitchFamily="18" charset="0"/>
              </a:rPr>
              <a:t>P.S.: </a:t>
            </a:r>
            <a:r>
              <a:rPr lang="en-GB" sz="2000" i="1" dirty="0">
                <a:latin typeface="Constantia" panose="02030602050306030303" pitchFamily="18" charset="0"/>
              </a:rPr>
              <a:t>The American Voter Revisited (Lewis-Beck et al.)</a:t>
            </a:r>
          </a:p>
          <a:p>
            <a:pPr marL="54000" indent="0" algn="just">
              <a:buNone/>
            </a:pPr>
            <a:r>
              <a:rPr lang="en-GB" sz="2000" i="1" dirty="0">
                <a:latin typeface="Constantia" panose="02030602050306030303" pitchFamily="18" charset="0"/>
              </a:rPr>
              <a:t>- </a:t>
            </a:r>
            <a:r>
              <a:rPr lang="en-GB" sz="2000" dirty="0">
                <a:latin typeface="Constantia" panose="02030602050306030303" pitchFamily="18" charset="0"/>
              </a:rPr>
              <a:t>Members associating with the group vote in accordance with the group</a:t>
            </a:r>
          </a:p>
        </p:txBody>
      </p:sp>
      <p:pic>
        <p:nvPicPr>
          <p:cNvPr id="1028" name="Picture 4" descr="Not Equal&quot; Images – Browse 19,767 Stock Photos, Vectors, and Video | Adobe  Stock">
            <a:extLst>
              <a:ext uri="{FF2B5EF4-FFF2-40B4-BE49-F238E27FC236}">
                <a16:creationId xmlns:a16="http://schemas.microsoft.com/office/drawing/2014/main" id="{6E34B6BA-AEA4-0394-2BFF-198C200D3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288" y="4295869"/>
            <a:ext cx="287448" cy="28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4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E70A7-F5A1-5D50-76F8-92B8C9B5BD04}"/>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107164D6-FEE8-A27C-5CE7-A971EDBAD15D}"/>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87E21188-BA65-FC49-7CAE-3257E25FE14E}"/>
              </a:ext>
            </a:extLst>
          </p:cNvPr>
          <p:cNvSpPr>
            <a:spLocks noGrp="1"/>
          </p:cNvSpPr>
          <p:nvPr>
            <p:ph type="title"/>
          </p:nvPr>
        </p:nvSpPr>
        <p:spPr>
          <a:xfrm>
            <a:off x="539550" y="504000"/>
            <a:ext cx="8064900" cy="451576"/>
          </a:xfrm>
        </p:spPr>
        <p:txBody>
          <a:bodyPr/>
          <a:lstStyle/>
          <a:p>
            <a:pPr algn="ctr"/>
            <a:r>
              <a:rPr lang="en-GB" dirty="0">
                <a:solidFill>
                  <a:schemeClr val="accent1"/>
                </a:solidFill>
                <a:latin typeface="Garamond" panose="02020404030301010803" pitchFamily="18" charset="0"/>
              </a:rPr>
              <a:t>Theoretical foundations</a:t>
            </a:r>
          </a:p>
        </p:txBody>
      </p:sp>
      <p:sp>
        <p:nvSpPr>
          <p:cNvPr id="5" name="Zástupný objekt pre obsah 4">
            <a:extLst>
              <a:ext uri="{FF2B5EF4-FFF2-40B4-BE49-F238E27FC236}">
                <a16:creationId xmlns:a16="http://schemas.microsoft.com/office/drawing/2014/main" id="{840E330E-9D3C-77C1-DAD3-801B58CD19DF}"/>
              </a:ext>
            </a:extLst>
          </p:cNvPr>
          <p:cNvSpPr>
            <a:spLocks noGrp="1"/>
          </p:cNvSpPr>
          <p:nvPr>
            <p:ph idx="1"/>
          </p:nvPr>
        </p:nvSpPr>
        <p:spPr>
          <a:xfrm>
            <a:off x="499500" y="1164163"/>
            <a:ext cx="8064900" cy="5616883"/>
          </a:xfrm>
        </p:spPr>
        <p:txBody>
          <a:bodyPr/>
          <a:lstStyle/>
          <a:p>
            <a:pPr marL="54000" indent="0" algn="ctr">
              <a:buNone/>
            </a:pPr>
            <a:r>
              <a:rPr lang="en-GB" sz="2000" b="1" dirty="0">
                <a:latin typeface="Constantia" panose="02030602050306030303" pitchFamily="18" charset="0"/>
              </a:rPr>
              <a:t>Rational Choice Theory</a:t>
            </a:r>
          </a:p>
          <a:p>
            <a:pPr marL="54000" indent="0" algn="just">
              <a:buNone/>
            </a:pPr>
            <a:endParaRPr lang="en-GB" sz="2000" dirty="0">
              <a:latin typeface="Constantia" panose="02030602050306030303" pitchFamily="18" charset="0"/>
            </a:endParaRPr>
          </a:p>
          <a:p>
            <a:pPr algn="just">
              <a:buFont typeface="Arial" panose="020B0604020202020204" pitchFamily="34" charset="0"/>
              <a:buChar char="•"/>
            </a:pPr>
            <a:r>
              <a:rPr lang="en-GB" sz="2000" dirty="0">
                <a:latin typeface="Constantia" panose="02030602050306030303" pitchFamily="18" charset="0"/>
              </a:rPr>
              <a:t>Derived from political economy – several political-economic theories:</a:t>
            </a:r>
          </a:p>
          <a:p>
            <a:pPr marL="54000" indent="0" algn="just">
              <a:buNone/>
            </a:pPr>
            <a:r>
              <a:rPr lang="en-GB" sz="2000" dirty="0">
                <a:latin typeface="Constantia" panose="02030602050306030303" pitchFamily="18" charset="0"/>
              </a:rPr>
              <a:t>Kenneth Arrow, </a:t>
            </a:r>
            <a:r>
              <a:rPr lang="en-GB" sz="2000" b="1" dirty="0">
                <a:latin typeface="Constantia" panose="02030602050306030303" pitchFamily="18" charset="0"/>
              </a:rPr>
              <a:t>Anthony Downs (spatial model)</a:t>
            </a:r>
          </a:p>
          <a:p>
            <a:pPr marL="54000" indent="0" algn="just">
              <a:buNone/>
            </a:pPr>
            <a:endParaRPr lang="en-GB" sz="2000" b="1" dirty="0">
              <a:latin typeface="Constantia" panose="02030602050306030303" pitchFamily="18" charset="0"/>
            </a:endParaRPr>
          </a:p>
          <a:p>
            <a:pPr marL="511200" indent="-457200" algn="just">
              <a:buAutoNum type="arabicParenR"/>
            </a:pPr>
            <a:r>
              <a:rPr lang="en-GB" sz="2000" dirty="0">
                <a:latin typeface="Constantia" panose="02030602050306030303" pitchFamily="18" charset="0"/>
              </a:rPr>
              <a:t>The party that will do best is the party that voters' the ideological space closest to where most voters are also located – assuming, that is, that voters vote for the party closest to them in the ideological space. (in the USA, UK in the ideological middle – median voter) =&gt; The role of the voters’ </a:t>
            </a:r>
            <a:r>
              <a:rPr lang="en-GB" sz="2000" b="1" dirty="0">
                <a:latin typeface="Constantia" panose="02030602050306030303" pitchFamily="18" charset="0"/>
              </a:rPr>
              <a:t>utility</a:t>
            </a:r>
          </a:p>
          <a:p>
            <a:pPr marL="511200" indent="-457200" algn="just">
              <a:buAutoNum type="arabicParenR"/>
            </a:pPr>
            <a:r>
              <a:rPr lang="en-GB" sz="2000" dirty="0">
                <a:latin typeface="Constantia" panose="02030602050306030303" pitchFamily="18" charset="0"/>
              </a:rPr>
              <a:t>Parties that are located elsewhere would always do worse.</a:t>
            </a:r>
          </a:p>
          <a:p>
            <a:pPr marL="54000" indent="0" algn="just">
              <a:buNone/>
            </a:pPr>
            <a:endParaRPr lang="en-GB" sz="2000" dirty="0">
              <a:latin typeface="Constantia" panose="02030602050306030303" pitchFamily="18" charset="0"/>
            </a:endParaRPr>
          </a:p>
          <a:p>
            <a:pPr marL="54000" indent="0" algn="just">
              <a:buNone/>
            </a:pPr>
            <a:r>
              <a:rPr lang="en-GB" sz="2000" dirty="0">
                <a:latin typeface="Constantia" panose="02030602050306030303" pitchFamily="18" charset="0"/>
              </a:rPr>
              <a:t>BUT…often not working -&gt; more a reference point</a:t>
            </a:r>
          </a:p>
          <a:p>
            <a:pPr marL="54000" indent="0" algn="just">
              <a:buNone/>
            </a:pPr>
            <a:r>
              <a:rPr lang="en-GB" sz="2000" dirty="0">
                <a:latin typeface="Constantia" panose="02030602050306030303" pitchFamily="18" charset="0"/>
              </a:rPr>
              <a:t>+ valence of the candidates/parties</a:t>
            </a:r>
          </a:p>
          <a:p>
            <a:pPr marL="54000" indent="0" algn="just">
              <a:buNone/>
            </a:pPr>
            <a:r>
              <a:rPr lang="en-GB" sz="2000" dirty="0">
                <a:latin typeface="Constantia" panose="02030602050306030303" pitchFamily="18" charset="0"/>
              </a:rPr>
              <a:t>+ information about parties and voters' ideology </a:t>
            </a:r>
          </a:p>
          <a:p>
            <a:pPr marL="54000" indent="0" algn="just">
              <a:buNone/>
            </a:pPr>
            <a:endParaRPr lang="en-GB" sz="2000" b="1" dirty="0">
              <a:latin typeface="Constantia" panose="02030602050306030303" pitchFamily="18" charset="0"/>
            </a:endParaRPr>
          </a:p>
          <a:p>
            <a:pPr marL="54000" indent="0" algn="just">
              <a:buNone/>
            </a:pPr>
            <a:endParaRPr lang="en-GB" sz="2000" b="1" dirty="0">
              <a:latin typeface="Constantia" panose="02030602050306030303" pitchFamily="18" charset="0"/>
            </a:endParaRPr>
          </a:p>
          <a:p>
            <a:pPr algn="just">
              <a:buFont typeface="Arial" panose="020B0604020202020204" pitchFamily="34" charset="0"/>
              <a:buChar char="•"/>
            </a:pPr>
            <a:endParaRPr lang="en-GB" sz="2000" b="1" dirty="0">
              <a:latin typeface="Constantia" panose="02030602050306030303" pitchFamily="18" charset="0"/>
            </a:endParaRPr>
          </a:p>
          <a:p>
            <a:pPr marL="54000" indent="0" algn="just">
              <a:buNone/>
            </a:pPr>
            <a:endParaRPr lang="en-GB" sz="2000" dirty="0">
              <a:latin typeface="Constantia" panose="02030602050306030303" pitchFamily="18" charset="0"/>
            </a:endParaRPr>
          </a:p>
          <a:p>
            <a:pPr marL="54000" indent="0" algn="just">
              <a:buNone/>
            </a:pPr>
            <a:endParaRPr lang="en-GB" sz="2000" dirty="0">
              <a:latin typeface="Constantia" panose="02030602050306030303" pitchFamily="18" charset="0"/>
            </a:endParaRPr>
          </a:p>
          <a:p>
            <a:pPr marL="54000" indent="0" algn="just">
              <a:buNone/>
            </a:pPr>
            <a:endParaRPr lang="en-GB" sz="2000" dirty="0">
              <a:latin typeface="Constantia" panose="02030602050306030303" pitchFamily="18" charset="0"/>
            </a:endParaRPr>
          </a:p>
          <a:p>
            <a:pPr marL="54000" indent="0" algn="just">
              <a:buNone/>
            </a:pPr>
            <a:endParaRPr lang="en-GB" sz="2000" dirty="0">
              <a:latin typeface="Constantia" panose="02030602050306030303" pitchFamily="18" charset="0"/>
            </a:endParaRPr>
          </a:p>
        </p:txBody>
      </p:sp>
    </p:spTree>
    <p:extLst>
      <p:ext uri="{BB962C8B-B14F-4D97-AF65-F5344CB8AC3E}">
        <p14:creationId xmlns:p14="http://schemas.microsoft.com/office/powerpoint/2010/main" val="68763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C5EAC-E143-E300-A6CF-4ED0C8E797B0}"/>
            </a:ext>
          </a:extLst>
        </p:cNvPr>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1D7D0FB0-FCD4-E83E-6C64-4D72A4D1F9D9}"/>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1680BB9C-FF02-ED79-0B22-D145FDFFA650}"/>
              </a:ext>
            </a:extLst>
          </p:cNvPr>
          <p:cNvSpPr>
            <a:spLocks noGrp="1"/>
          </p:cNvSpPr>
          <p:nvPr>
            <p:ph type="title"/>
          </p:nvPr>
        </p:nvSpPr>
        <p:spPr>
          <a:xfrm>
            <a:off x="539550" y="2977424"/>
            <a:ext cx="8064900" cy="451576"/>
          </a:xfrm>
        </p:spPr>
        <p:txBody>
          <a:bodyPr/>
          <a:lstStyle/>
          <a:p>
            <a:pPr algn="ctr"/>
            <a:r>
              <a:rPr lang="en-GB" dirty="0">
                <a:solidFill>
                  <a:schemeClr val="accent1"/>
                </a:solidFill>
                <a:latin typeface="Garamond" panose="02020404030301010803" pitchFamily="18" charset="0"/>
              </a:rPr>
              <a:t>Factors associated with the vote choice</a:t>
            </a:r>
          </a:p>
        </p:txBody>
      </p:sp>
    </p:spTree>
    <p:extLst>
      <p:ext uri="{BB962C8B-B14F-4D97-AF65-F5344CB8AC3E}">
        <p14:creationId xmlns:p14="http://schemas.microsoft.com/office/powerpoint/2010/main" val="179915647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4-3-cz.potx" id="{D7A7A407-EA95-402E-A2E1-F4E83BB896B4}" vid="{701BB1D0-3800-4DAE-B2C6-FE22C8BECD5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11903</TotalTime>
  <Words>2404</Words>
  <Application>Microsoft Macintosh PowerPoint</Application>
  <PresentationFormat>Prezentácia na obrazovke (4:3)</PresentationFormat>
  <Paragraphs>321</Paragraphs>
  <Slides>39</Slides>
  <Notes>37</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39</vt:i4>
      </vt:variant>
    </vt:vector>
  </HeadingPairs>
  <TitlesOfParts>
    <vt:vector size="47" baseType="lpstr">
      <vt:lpstr>.SF NS</vt:lpstr>
      <vt:lpstr>Arial</vt:lpstr>
      <vt:lpstr>Constantia</vt:lpstr>
      <vt:lpstr>Garamond</vt:lpstr>
      <vt:lpstr>Helvetica</vt:lpstr>
      <vt:lpstr>Tahoma</vt:lpstr>
      <vt:lpstr>Wingdings</vt:lpstr>
      <vt:lpstr>Prezentace_MU_CZ</vt:lpstr>
      <vt:lpstr>Prezentácia programu PowerPoint</vt:lpstr>
      <vt:lpstr>Introduction to the vote choice  Long-term factors determining voting behaviour </vt:lpstr>
      <vt:lpstr>Introduction</vt:lpstr>
      <vt:lpstr>Why study vote choice?</vt:lpstr>
      <vt:lpstr>Theoretical foundations</vt:lpstr>
      <vt:lpstr>Theoretical foundations</vt:lpstr>
      <vt:lpstr>Theoretical foundations</vt:lpstr>
      <vt:lpstr>Theoretical foundations</vt:lpstr>
      <vt:lpstr>Factors associated with the vote choice</vt:lpstr>
      <vt:lpstr>Ideology</vt:lpstr>
      <vt:lpstr>Ideology</vt:lpstr>
      <vt:lpstr>Ideology</vt:lpstr>
      <vt:lpstr>Class and socioeconomic status (SES)</vt:lpstr>
      <vt:lpstr>Class</vt:lpstr>
      <vt:lpstr>Religion</vt:lpstr>
      <vt:lpstr>Religion and Ethnicity</vt:lpstr>
      <vt:lpstr>Religion and Ethnicity</vt:lpstr>
      <vt:lpstr>Party identification</vt:lpstr>
      <vt:lpstr>Religion and Ethnicity</vt:lpstr>
      <vt:lpstr>Party identification</vt:lpstr>
      <vt:lpstr>Contemporary political systems and new reality</vt:lpstr>
      <vt:lpstr>The decline of party loyalty</vt:lpstr>
      <vt:lpstr>The decline of party loyalty</vt:lpstr>
      <vt:lpstr>The decline of party loyalty</vt:lpstr>
      <vt:lpstr>New socioeconomic realities</vt:lpstr>
      <vt:lpstr>Rise of identity politics</vt:lpstr>
      <vt:lpstr>Summary</vt:lpstr>
      <vt:lpstr>Activity Do you know the voter based on their characteristics?</vt:lpstr>
      <vt:lpstr>Turkey</vt:lpstr>
      <vt:lpstr>Spain</vt:lpstr>
      <vt:lpstr>Italy</vt:lpstr>
      <vt:lpstr>Ukraine</vt:lpstr>
      <vt:lpstr>Sweden</vt:lpstr>
      <vt:lpstr>Germany</vt:lpstr>
      <vt:lpstr>Germany</vt:lpstr>
      <vt:lpstr>USA</vt:lpstr>
      <vt:lpstr>USA</vt:lpstr>
      <vt:lpstr>Next…</vt:lpstr>
      <vt:lpstr>Literatute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Počasie a voľby</dc:title>
  <dc:creator>Jakub Jusko</dc:creator>
  <cp:lastModifiedBy>Jakub Jusko</cp:lastModifiedBy>
  <cp:revision>123</cp:revision>
  <dcterms:created xsi:type="dcterms:W3CDTF">2021-01-04T15:05:13Z</dcterms:created>
  <dcterms:modified xsi:type="dcterms:W3CDTF">2024-11-01T10:55:30Z</dcterms:modified>
</cp:coreProperties>
</file>