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256" r:id="rId2"/>
    <p:sldId id="362" r:id="rId3"/>
    <p:sldId id="332" r:id="rId4"/>
    <p:sldId id="418" r:id="rId5"/>
    <p:sldId id="421" r:id="rId6"/>
    <p:sldId id="420" r:id="rId7"/>
    <p:sldId id="422" r:id="rId8"/>
    <p:sldId id="429" r:id="rId9"/>
    <p:sldId id="428" r:id="rId10"/>
    <p:sldId id="423" r:id="rId11"/>
    <p:sldId id="434" r:id="rId12"/>
    <p:sldId id="424" r:id="rId13"/>
    <p:sldId id="427" r:id="rId14"/>
    <p:sldId id="435" r:id="rId15"/>
    <p:sldId id="425" r:id="rId16"/>
    <p:sldId id="436" r:id="rId17"/>
    <p:sldId id="283" r:id="rId18"/>
    <p:sldId id="284" r:id="rId19"/>
    <p:sldId id="285" r:id="rId20"/>
    <p:sldId id="409" r:id="rId21"/>
    <p:sldId id="414" r:id="rId22"/>
    <p:sldId id="432" r:id="rId23"/>
    <p:sldId id="410" r:id="rId24"/>
    <p:sldId id="433" r:id="rId25"/>
    <p:sldId id="289" r:id="rId26"/>
    <p:sldId id="290" r:id="rId27"/>
    <p:sldId id="288" r:id="rId28"/>
    <p:sldId id="431" r:id="rId29"/>
    <p:sldId id="412" r:id="rId30"/>
    <p:sldId id="413" r:id="rId31"/>
    <p:sldId id="294" r:id="rId32"/>
    <p:sldId id="430" r:id="rId33"/>
    <p:sldId id="303" r:id="rId34"/>
    <p:sldId id="426" r:id="rId35"/>
    <p:sldId id="416" r:id="rId36"/>
    <p:sldId id="438" r:id="rId37"/>
    <p:sldId id="439" r:id="rId38"/>
    <p:sldId id="437" r:id="rId39"/>
    <p:sldId id="407" r:id="rId40"/>
    <p:sldId id="408" r:id="rId41"/>
    <p:sldId id="27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0" autoAdjust="0"/>
    <p:restoredTop sz="83057" autoAdjust="0"/>
  </p:normalViewPr>
  <p:slideViewPr>
    <p:cSldViewPr snapToGrid="0">
      <p:cViewPr varScale="1">
        <p:scale>
          <a:sx n="153" d="100"/>
          <a:sy n="153" d="100"/>
        </p:scale>
        <p:origin x="168" y="50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26585-A2C6-4E58-5E12-6B94A593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89EE599-03E2-EA7F-D060-D56CB738D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85A352E-5FAD-05C7-291F-2BE841606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36DE2D-5CF1-1E94-8CC6-A935DA314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411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48350-8F1A-9693-5E61-8C10BAE7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2CC79C2-F9A2-A9E9-AC95-6A197BD4E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00078F7-50DA-4A44-2061-E981D0989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6120110-C0AB-8D86-4752-43523BA56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587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DE837-A86D-9127-BE4C-4019DA022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EEA826A-3056-AD0C-D3B9-A5FDE2624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1CFD068-831D-743F-3531-32D4E85AC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B64644A-BE10-5583-88F4-D6DD0E354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320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AA51F-6DEC-236D-8506-5D2CD1D62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F569641-D805-ABC1-5C93-B2ADF0CA2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129CEDC-1697-F6F6-5136-2C17C0818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15E1A6-F67A-662E-00A0-D5241B26B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094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F7D78-221E-052F-B937-F02E8707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FD79E11-7D6C-A133-386F-9276F813B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060A032-6784-2E33-81A1-19429F984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D37D794-C343-0997-B1E9-C3EFAA9EF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519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636B4-33AB-B775-D5EE-9323A1366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E69D2E1-EB90-A0CC-8326-EF6E5AD9F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15CD488-F662-8C82-C4E8-E1BA71153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5E8FF60-66BB-0A2C-EAF9-7D18AD9AA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382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E9889-5F4A-9EE6-20AB-D0106B1BF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C9F6400-BC53-3A32-9159-4F20DC760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7534336-1DD5-A792-0DBC-CE2C0AC9A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9B4F921-6526-B0DB-B262-2C7D6A567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7651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88403-35E0-B652-CFA0-A66F56ADD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CD23EFC-7A94-3117-5456-015E90B21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2AED778-3924-7D11-D8B0-76223CC58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8CC25AD-3A02-AC56-2153-1A957C158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0197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AA397-EC4F-68D4-695B-9A2B01C64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42E3AE0-F3A5-F809-BBA0-C03044D66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07048EB-B32B-EC24-31DE-6A5990FF0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A3D30E8-F5E1-3285-81EE-88370B82DA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2148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EB53C-81E1-D7BD-895E-D9B63DE8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13CF0CA-EC5E-38D0-24BC-EC29F0367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3B120B0-7948-A4B8-2C6C-67EE6D8D5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895BFDD-2D6A-EA94-66C4-E5605E3BC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334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7EA02-652E-AA93-88B9-503F15B50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BE73DC2-0FCB-C32C-2856-3B03FE414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08A43A1-51FB-E8AB-B896-07597E20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D27110F-69FC-7DD4-0487-9A50AC32E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77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D17AF-58A1-ABC2-FB0D-470A735C7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95519F4-A037-C183-1619-EBEAE485E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FD82F46-98A9-DBFA-64C3-390CC2780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03AF017-DCB1-5455-783D-6B517C97E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7465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98761-1BB0-9BC4-0079-F3FCC0F1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30287D9-55D0-C56E-8657-60D4C1F26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3FED068-DEEE-B4EF-450C-D461BAEF8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20CAA06-8F71-FC86-32EB-CE41A81AA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6771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D92B3-143D-0A30-877F-4B20786BD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4EF6C01-7C3E-EAD0-5CAA-F4B49698C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91975BE-2155-2C2B-2F71-9ECC91681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ED7CBBE-61C6-2634-184D-3EC572889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830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5EC5E-C259-A2B1-633B-E67054FA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B9552A8-C5B8-3DB7-0BCA-A5E74D4C4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8770E72-313E-162B-241E-CA1D6CA01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C93E9E1-C0D1-961F-5C58-1E5425027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3390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E7905-9B99-61D8-1EEA-B4E47F64E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0F44D01-1DFC-78B6-EC12-AA5208744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EDAC921-F64C-470C-281C-A4A0FC928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A862CC8-8DFA-734C-F009-7CDAD5143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4787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FAF7C-6667-0259-D577-ECE90716B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0757D47-2F4C-F78A-B62C-880FD01C9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84B3F44-55B9-3D80-DF73-41C1A85D8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E79574C-20D7-D039-D324-20C494533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4698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5F078-80BE-BB12-066F-B7B3E9919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209443B-E8A1-F733-BF4A-F95322868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878F23D-C241-F026-E6BE-F3F6B08F5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1B44C2-4359-4836-11C2-546523AE8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9600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7762C-E9C9-1C40-56D0-3A1F833E0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6E79413-7B03-206C-3400-A5ACB558C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42D3FC0-D7BE-4B91-0421-8D62724E6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F730B2D-A7E7-90A8-3E29-641ECD971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6873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0EF9D-DD11-2A52-4117-5B5B8B021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68A5513-DD3D-B2BE-78DA-C22031515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96420D52-6BA4-850C-201B-0A3CA7BCF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942F6C2-54B3-E4D9-5537-9D01629B3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576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86D93-0175-CAD9-89C2-82DAFC986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CBCEF2D-B2F3-A571-EDEF-AD553E856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1794C7E-5FB4-7882-0688-EFF1F6689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A7DF4A-2CAC-640A-3982-D0BD31A09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6751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6606D-3D95-AD11-D03B-9FE61AE8C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401A116-8CC4-F611-60B1-756513627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6508E7D-D7A3-F3A8-DF85-CEA5D8B71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0A83E9D-1F3A-04B8-258D-3F3360DBC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069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39D01-6A81-5510-958D-9182929B9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9567F8A-C29A-7799-3F9A-0CC8D289F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953E91C-FDB6-A0CA-9EC0-B2943E2A2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C9708C9-9808-682D-D87D-86E195682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6605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51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5B16E-6C19-DC47-8450-C0AFC01C9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4720D1F-88B4-AD20-66E2-97732DC5A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20C1A53-F717-2CD3-266F-9BD573C76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B2DA7A6-F9BC-04A9-44C1-24C447F65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964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A59A4-55ED-AF84-13FC-C65CE9D76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0528969-9532-CA4D-0703-88C1D4756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F57BEC8-D823-D136-F2B3-F55F80EE3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245CC20-0D3E-EB1D-1FCC-EBE34AD93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26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9E79B-D758-C680-D91D-4AD3A5079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B0EDA1D-F6EC-49F1-F441-2E5200820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C51CA82-D768-F01A-E3AD-6AFB79507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B34428D-E4CC-4E0A-304F-27D53CD91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618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EC295-5FE4-37A8-F92F-ED1B819FA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FA89795-0C18-4C23-E7AD-CFBC1208A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271015B-1FE6-3A10-2571-0EEBF0323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38FD988-F903-BDD4-89FE-1E7AFFDF3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777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CA46E-0D95-44C2-1366-24B618E02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E087C11-A821-2A43-CF97-015CCC706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5974D05-AE72-0152-45F8-E1E35DE3A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B41DAE-D618-6C5A-4AE1-3BB3E34BD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7284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E02A2-CF91-0850-2E19-0FA574C65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9A51DDF-972E-7C11-B42E-F1D736EDC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CA10104-FD05-2F4C-ECBA-885CE2667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98D4721-824E-2F55-33CB-46A522C83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745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0004D1A2-E289-AA47-B94B-01BB01C9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C687E64B-5AC4-3A41-A1D1-731CB04E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7635DD7C-E644-6A43-A1B7-1DE38233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F14E04A5-4797-1348-B7F6-EE6C8A968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75ADEBBD-800A-EE45-B7A1-67CD94DC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F4C3194-85F4-774C-9C36-260FA061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E4039839-F51B-5042-9375-558343FF7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EDD78AE1-E8DB-9E40-A0CD-AFB2C1BDD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EAFC13FF-A91C-FD4E-ACB1-45B8F3951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84A610E-C5AF-7441-A9B6-66F37090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8B5418F-6235-B841-A95D-FB1A7B7E6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E4235525-362F-0D45-BD44-45A52C405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Obrázok, na ktorom je text, snímka obrazovky, kruh, diagram&#10;&#10;Automaticky generovaný popis">
            <a:extLst>
              <a:ext uri="{FF2B5EF4-FFF2-40B4-BE49-F238E27FC236}">
                <a16:creationId xmlns:a16="http://schemas.microsoft.com/office/drawing/2014/main" id="{B3523989-D149-885F-DD82-6C623393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4" y="0"/>
            <a:ext cx="7486731" cy="6858000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4865685-F4D3-93B0-227D-154D5FF5C5BE}"/>
              </a:ext>
            </a:extLst>
          </p:cNvPr>
          <p:cNvSpPr/>
          <p:nvPr/>
        </p:nvSpPr>
        <p:spPr bwMode="auto">
          <a:xfrm>
            <a:off x="188259" y="268941"/>
            <a:ext cx="887506" cy="1237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964EF-B9D2-62B5-BCBA-398954558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373BB66-8015-C7B5-29B2-7BE250259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425970-8998-BEE6-5327-478FA8CD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Attentive electorate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ECE26AE-A105-B3FB-CEFF-7DBF6707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65136"/>
            <a:ext cx="8064900" cy="4988864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2)The voter is rational – retrospectively evaluates a politician's performance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A politician is held accountable only for his or her efforts to shape the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state of the world.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However, the problem of attribution – who is actually responsible for dealing with the crisis, situation, or event?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1600" dirty="0">
                <a:latin typeface="Constantia" panose="02030602050306030303" pitchFamily="18" charset="0"/>
              </a:rPr>
              <a:t>Powell and Whitten (1993) – weak relationship between economic performance and the vote in countries in which responsibility for economic policy is blurred between government and opposition, but a strong relationship in countries where responsibility is clear.</a:t>
            </a:r>
          </a:p>
        </p:txBody>
      </p:sp>
    </p:spTree>
    <p:extLst>
      <p:ext uri="{BB962C8B-B14F-4D97-AF65-F5344CB8AC3E}">
        <p14:creationId xmlns:p14="http://schemas.microsoft.com/office/powerpoint/2010/main" val="335876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B7C26-BBD7-9E43-B283-E6E93308D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519A0C2-E185-C1B6-02CC-8CCF8C8A4D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12D571-575C-9E81-823B-C092F6FE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Responsive electorate</a:t>
            </a:r>
          </a:p>
        </p:txBody>
      </p:sp>
      <p:pic>
        <p:nvPicPr>
          <p:cNvPr id="1026" name="Picture 2" descr="How the Government Is Failing Americans Uprooted by Natural Disaster - The  New York Times">
            <a:extLst>
              <a:ext uri="{FF2B5EF4-FFF2-40B4-BE49-F238E27FC236}">
                <a16:creationId xmlns:a16="http://schemas.microsoft.com/office/drawing/2014/main" id="{59B83E3E-FF8C-79DC-35D3-661AA0EA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8000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9985B-36E1-FC5B-40A7-5443D11B6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2AED550-6039-ACA3-0A8F-32491A6B0E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4098" name="Picture 2" descr="It's the (Knowledge) Economy, Stupid - by Musa al-Gharbi">
            <a:extLst>
              <a:ext uri="{FF2B5EF4-FFF2-40B4-BE49-F238E27FC236}">
                <a16:creationId xmlns:a16="http://schemas.microsoft.com/office/drawing/2014/main" id="{C2076DB0-DE1F-06FA-EB68-930698B84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91440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4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82E0C-4572-05F7-C9A8-6A62ADFD6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6B4D0D4-D438-B93A-5B76-B0CB9549DD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FCCC76-05BC-FDB2-01A9-A74CEE1B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Economic voting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3B70780-A930-DE9F-7FC5-8135C90D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65136"/>
            <a:ext cx="8064900" cy="498886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How the economy affects incumbents' support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For many, a basis for evaluation of government performance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When an economy is doing well (poorly) , citizens are more (less) likely to re-elect incumbents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Evidence from all the levels, for different offices (Lewis-Beck and Stegmaier, 2008) BUT size and strength differs</a:t>
            </a:r>
          </a:p>
          <a:p>
            <a:pPr algn="just">
              <a:buFontTx/>
              <a:buChar char="-"/>
            </a:pPr>
            <a:r>
              <a:rPr lang="en-GB" sz="1500" dirty="0">
                <a:latin typeface="Constantia" panose="02030602050306030303" pitchFamily="18" charset="0"/>
              </a:rPr>
              <a:t>Shared vs exclusive authority</a:t>
            </a:r>
          </a:p>
          <a:p>
            <a:pPr algn="just">
              <a:buFontTx/>
              <a:buChar char="-"/>
            </a:pPr>
            <a:r>
              <a:rPr lang="en-GB" sz="1500" dirty="0">
                <a:latin typeface="Constantia" panose="02030602050306030303" pitchFamily="18" charset="0"/>
              </a:rPr>
              <a:t>Credit attribution vs. hiding behind institutional opacity (Lago-</a:t>
            </a:r>
            <a:r>
              <a:rPr lang="en-GB" sz="1500" dirty="0" err="1">
                <a:latin typeface="Constantia" panose="02030602050306030303" pitchFamily="18" charset="0"/>
              </a:rPr>
              <a:t>Peñas</a:t>
            </a:r>
            <a:r>
              <a:rPr lang="en-GB" sz="1500" dirty="0">
                <a:latin typeface="Constantia" panose="02030602050306030303" pitchFamily="18" charset="0"/>
              </a:rPr>
              <a:t> and Lago-</a:t>
            </a:r>
            <a:r>
              <a:rPr lang="en-GB" sz="1500" dirty="0" err="1">
                <a:latin typeface="Constantia" panose="02030602050306030303" pitchFamily="18" charset="0"/>
              </a:rPr>
              <a:t>Peñas</a:t>
            </a:r>
            <a:r>
              <a:rPr lang="en-GB" sz="1500" dirty="0">
                <a:latin typeface="Constantia" panose="02030602050306030303" pitchFamily="18" charset="0"/>
              </a:rPr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87012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0D237-552A-7B38-76BB-1F4E81992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060B4A4-A667-FA20-8A87-ACD4F563B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EB381A-D4E0-6CD5-77BB-55E585EF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Economic voting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7436F9A-7B3D-6658-947D-CC6772B5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65136"/>
            <a:ext cx="8064900" cy="498886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Determined by how voters take the economy into account: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1)Own pocketbooks – “</a:t>
            </a:r>
            <a:r>
              <a:rPr lang="en-GB" sz="2000" dirty="0" err="1">
                <a:latin typeface="Constantia" panose="02030602050306030303" pitchFamily="18" charset="0"/>
              </a:rPr>
              <a:t>egotropic</a:t>
            </a:r>
            <a:r>
              <a:rPr lang="en-GB" sz="2000" dirty="0">
                <a:latin typeface="Constantia" panose="02030602050306030303" pitchFamily="18" charset="0"/>
              </a:rPr>
              <a:t>” voting</a:t>
            </a:r>
          </a:p>
          <a:p>
            <a:pPr marL="54000" indent="0" algn="just">
              <a:buNone/>
            </a:pPr>
            <a:r>
              <a:rPr lang="en-GB" sz="1600" dirty="0">
                <a:latin typeface="Constantia" panose="02030602050306030303" pitchFamily="18" charset="0"/>
              </a:rPr>
              <a:t>- Own finances (Fiorina 1978), loss of employment (</a:t>
            </a:r>
            <a:r>
              <a:rPr lang="en-GB" sz="1600" dirty="0" err="1">
                <a:latin typeface="Constantia" panose="02030602050306030303" pitchFamily="18" charset="0"/>
              </a:rPr>
              <a:t>Grafstein</a:t>
            </a:r>
            <a:r>
              <a:rPr lang="en-GB" sz="1600" dirty="0">
                <a:latin typeface="Constantia" panose="02030602050306030303" pitchFamily="18" charset="0"/>
              </a:rPr>
              <a:t> 2005)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2)Well-being of the country as a whole – “</a:t>
            </a:r>
            <a:r>
              <a:rPr lang="en-GB" sz="2000" dirty="0" err="1">
                <a:latin typeface="Constantia" panose="02030602050306030303" pitchFamily="18" charset="0"/>
              </a:rPr>
              <a:t>sociotropic</a:t>
            </a:r>
            <a:r>
              <a:rPr lang="en-GB" sz="2000" dirty="0">
                <a:latin typeface="Constantia" panose="02030602050306030303" pitchFamily="18" charset="0"/>
              </a:rPr>
              <a:t>” voting</a:t>
            </a:r>
          </a:p>
          <a:p>
            <a:pPr marL="54000" indent="0" algn="just">
              <a:buNone/>
            </a:pPr>
            <a:r>
              <a:rPr lang="en-GB" sz="1600" dirty="0">
                <a:latin typeface="Constantia" panose="02030602050306030303" pitchFamily="18" charset="0"/>
              </a:rPr>
              <a:t>- Rates of inflation (</a:t>
            </a:r>
            <a:r>
              <a:rPr lang="en-GB" sz="1600" dirty="0" err="1">
                <a:latin typeface="Constantia" panose="02030602050306030303" pitchFamily="18" charset="0"/>
              </a:rPr>
              <a:t>Norpoth</a:t>
            </a:r>
            <a:r>
              <a:rPr lang="en-GB" sz="1600" dirty="0">
                <a:latin typeface="Constantia" panose="02030602050306030303" pitchFamily="18" charset="0"/>
              </a:rPr>
              <a:t> 1996), consumer prices (Lepper 1974), leading economic indicators (</a:t>
            </a:r>
            <a:r>
              <a:rPr lang="en-GB" sz="1600" dirty="0" err="1">
                <a:latin typeface="Constantia" panose="02030602050306030303" pitchFamily="18" charset="0"/>
              </a:rPr>
              <a:t>Wlezien</a:t>
            </a:r>
            <a:r>
              <a:rPr lang="en-GB" sz="1600" dirty="0">
                <a:latin typeface="Constantia" panose="02030602050306030303" pitchFamily="18" charset="0"/>
              </a:rPr>
              <a:t> and Erikson 1996)</a:t>
            </a:r>
          </a:p>
          <a:p>
            <a:pPr marL="54000" indent="0" algn="just">
              <a:buNone/>
            </a:pPr>
            <a:r>
              <a:rPr lang="en-GB" sz="1600" dirty="0">
                <a:latin typeface="Constantia" panose="02030602050306030303" pitchFamily="18" charset="0"/>
              </a:rPr>
              <a:t>- Possible bias introduced by local conditions, personal finances, political attitudes, demographics, and the media</a:t>
            </a:r>
          </a:p>
        </p:txBody>
      </p:sp>
    </p:spTree>
    <p:extLst>
      <p:ext uri="{BB962C8B-B14F-4D97-AF65-F5344CB8AC3E}">
        <p14:creationId xmlns:p14="http://schemas.microsoft.com/office/powerpoint/2010/main" val="416832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DD444-4CC9-E4F9-24F4-8E030AE27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B4B982B-F112-2AD0-D70B-6138EA33A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5122" name="Picture 2" descr="New Zealand's new parliament turns red: final 2020 election results at a  glance">
            <a:extLst>
              <a:ext uri="{FF2B5EF4-FFF2-40B4-BE49-F238E27FC236}">
                <a16:creationId xmlns:a16="http://schemas.microsoft.com/office/drawing/2014/main" id="{9D447271-A58D-6417-2DD4-C2258A26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35320"/>
            <a:ext cx="3334060" cy="284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ermany Has Voted: Merkel Wins German Election, Has Majority for  Center-Right Government - DER SPIEGEL">
            <a:extLst>
              <a:ext uri="{FF2B5EF4-FFF2-40B4-BE49-F238E27FC236}">
                <a16:creationId xmlns:a16="http://schemas.microsoft.com/office/drawing/2014/main" id="{F4145F81-B61C-D52B-9C29-B50A1F17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8582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re you better off than you were four years ago? | Famous Re… | Flickr">
            <a:extLst>
              <a:ext uri="{FF2B5EF4-FFF2-40B4-BE49-F238E27FC236}">
                <a16:creationId xmlns:a16="http://schemas.microsoft.com/office/drawing/2014/main" id="{AE1AAAE3-B56A-23C2-7401-4554910E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" y="4375831"/>
            <a:ext cx="3389971" cy="22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90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0A3CD-42F5-E72A-49DF-6D0263A3B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DA95958-9939-47F5-4B28-06537E883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8D00F7-363A-2483-20EB-891E236E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977424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410192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6" name="Obrázok 5" descr="Obrázok, na ktorom je text, vonkajšie, zamračené&#10;&#10;Automaticky generovaný popis">
            <a:extLst>
              <a:ext uri="{FF2B5EF4-FFF2-40B4-BE49-F238E27FC236}">
                <a16:creationId xmlns:a16="http://schemas.microsoft.com/office/drawing/2014/main" id="{EC920317-180C-5893-5BDF-7DFE221EC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7" y="158496"/>
            <a:ext cx="4369989" cy="6541008"/>
          </a:xfrm>
          <a:prstGeom prst="rect">
            <a:avLst/>
          </a:prstGeom>
        </p:spPr>
      </p:pic>
      <p:pic>
        <p:nvPicPr>
          <p:cNvPr id="7" name="Picture 2" descr="Silnější než samotné tornádo.“ Moravu pustošily i savé víry, říká odborník  - Seznam Zprávy">
            <a:extLst>
              <a:ext uri="{FF2B5EF4-FFF2-40B4-BE49-F238E27FC236}">
                <a16:creationId xmlns:a16="http://schemas.microsoft.com/office/drawing/2014/main" id="{F2FE0F7B-D123-559B-42A7-E36DB019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36" y="2179320"/>
            <a:ext cx="4123605" cy="23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6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4" name="Picture 1" descr="page61image37038448">
            <a:extLst>
              <a:ext uri="{FF2B5EF4-FFF2-40B4-BE49-F238E27FC236}">
                <a16:creationId xmlns:a16="http://schemas.microsoft.com/office/drawing/2014/main" id="{AD26421C-36F6-1FB6-90BD-3014992A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280416"/>
            <a:ext cx="5253563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62image37081776">
            <a:extLst>
              <a:ext uri="{FF2B5EF4-FFF2-40B4-BE49-F238E27FC236}">
                <a16:creationId xmlns:a16="http://schemas.microsoft.com/office/drawing/2014/main" id="{4CC23EA6-842E-065E-FE3E-4ACF6207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771900"/>
            <a:ext cx="5753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7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1026" name="Picture 2" descr="Veľká voda naďalej trápi Slovensko, dvaja ľudia sú nezvestní - Domáce -  Správy - Pravda">
            <a:extLst>
              <a:ext uri="{FF2B5EF4-FFF2-40B4-BE49-F238E27FC236}">
                <a16:creationId xmlns:a16="http://schemas.microsoft.com/office/drawing/2014/main" id="{EE3216A0-A6FE-0229-44F2-A650661B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9144000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Extrémní srážky a povodně: ČHMÚ vydává nejvyšší varování pro Česko | Hrot">
            <a:extLst>
              <a:ext uri="{FF2B5EF4-FFF2-40B4-BE49-F238E27FC236}">
                <a16:creationId xmlns:a16="http://schemas.microsoft.com/office/drawing/2014/main" id="{94CDB0F4-D54C-8661-1DE8-81F340DE9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CZ"/>
          </a:p>
        </p:txBody>
      </p:sp>
    </p:spTree>
    <p:extLst>
      <p:ext uri="{BB962C8B-B14F-4D97-AF65-F5344CB8AC3E}">
        <p14:creationId xmlns:p14="http://schemas.microsoft.com/office/powerpoint/2010/main" val="253549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23E63-DEFF-A7E1-757F-EA4712C25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5D9C5-FAAD-004D-EF8C-3E34E183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656114"/>
            <a:ext cx="8521200" cy="341105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Garamond" panose="02020404030301010803" pitchFamily="18" charset="0"/>
              </a:rPr>
              <a:t>Seemingly unrelated events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1DBA39-FE0C-DC7E-AED3-4BCFFB5A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955059"/>
            <a:ext cx="8521200" cy="2018618"/>
          </a:xfrm>
        </p:spPr>
        <p:txBody>
          <a:bodyPr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Jakub Jusko</a:t>
            </a:r>
          </a:p>
          <a:p>
            <a:pPr algn="ctr"/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0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88AD9-17DA-4EA2-7E41-241F5F814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C552E74-620C-24BF-87D0-E6ED18AFE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2" name="AutoShape 2" descr="Extrémní srážky a povodně: ČHMÚ vydává nejvyšší varování pro Česko | Hrot">
            <a:extLst>
              <a:ext uri="{FF2B5EF4-FFF2-40B4-BE49-F238E27FC236}">
                <a16:creationId xmlns:a16="http://schemas.microsoft.com/office/drawing/2014/main" id="{9627E5A1-8601-0AF1-C28F-65CD7549EC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CZ"/>
          </a:p>
        </p:txBody>
      </p:sp>
      <p:pic>
        <p:nvPicPr>
          <p:cNvPr id="6" name="Obrázok 5" descr="Obrázok, na ktorom je nebo, auto, exteriér, strom&#10;&#10;Automaticky generovaný popis">
            <a:extLst>
              <a:ext uri="{FF2B5EF4-FFF2-40B4-BE49-F238E27FC236}">
                <a16:creationId xmlns:a16="http://schemas.microsoft.com/office/drawing/2014/main" id="{8401D590-C1A3-65CF-8520-DB6DD6546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2754"/>
            <a:ext cx="7772400" cy="42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32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86ACA-7564-17C9-C044-ED4F924D7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3E00FFA-3F6E-270B-C50B-D203E94D1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46F60B-E1BF-69BF-D014-A4C11193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Electoral turnout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CA12530-99FB-44B3-21B7-3575B3645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65136"/>
            <a:ext cx="8064900" cy="498886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Rational choice argument - increased costs (more like rain) -&gt; not elected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BUT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Motivational aspect? - I want to express an opinion on the solution to the crisis -&gt; voting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Different outcomes: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No effect - </a:t>
            </a:r>
            <a:r>
              <a:rPr lang="en-GB" sz="2000" dirty="0" err="1">
                <a:latin typeface="Constantia" panose="02030602050306030303" pitchFamily="18" charset="0"/>
              </a:rPr>
              <a:t>Bodet</a:t>
            </a:r>
            <a:r>
              <a:rPr lang="en-GB" sz="2000" dirty="0">
                <a:latin typeface="Constantia" panose="02030602050306030303" pitchFamily="18" charset="0"/>
              </a:rPr>
              <a:t>, Thomas and Tessier 2016, </a:t>
            </a:r>
            <a:r>
              <a:rPr lang="en-GB" sz="2000" dirty="0" err="1">
                <a:latin typeface="Constantia" panose="02030602050306030303" pitchFamily="18" charset="0"/>
              </a:rPr>
              <a:t>Lasala</a:t>
            </a:r>
            <a:r>
              <a:rPr lang="en-GB" sz="2000" dirty="0">
                <a:latin typeface="Constantia" panose="02030602050306030303" pitchFamily="18" charset="0"/>
              </a:rPr>
              <a:t>-Blanco et al. 2017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Negative effect - Sinclair et al. 2011 (BUT more affected areas higher participation),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Positive effect - Fair et al. 2017, Jusko and </a:t>
            </a:r>
            <a:r>
              <a:rPr lang="en-GB" sz="2000" dirty="0" err="1">
                <a:latin typeface="Constantia" panose="02030602050306030303" pitchFamily="18" charset="0"/>
              </a:rPr>
              <a:t>Spáč</a:t>
            </a:r>
            <a:r>
              <a:rPr lang="en-GB" sz="2000" dirty="0">
                <a:latin typeface="Constantia" panose="02030602050306030303" pitchFamily="18" charset="0"/>
              </a:rPr>
              <a:t> 2024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b="1" dirty="0">
                <a:latin typeface="Constantia" panose="02030602050306030303" pitchFamily="18" charset="0"/>
              </a:rPr>
              <a:t>Difference in addressing turnout in "normal" weather and natural disaster</a:t>
            </a:r>
          </a:p>
        </p:txBody>
      </p:sp>
    </p:spTree>
    <p:extLst>
      <p:ext uri="{BB962C8B-B14F-4D97-AF65-F5344CB8AC3E}">
        <p14:creationId xmlns:p14="http://schemas.microsoft.com/office/powerpoint/2010/main" val="2852727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18DFD-6E04-A0BA-501C-4367BCE6C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B1A0EDA-4EBE-9B3A-2158-616773CC2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4D0C83-06D3-1651-FF07-896C2777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Note: important mechanisms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7A074BF-C742-4D93-3C68-26CB2571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65136"/>
            <a:ext cx="8064900" cy="498886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“</a:t>
            </a:r>
            <a:r>
              <a:rPr lang="en-GB" sz="2000" b="1" dirty="0">
                <a:latin typeface="Constantia" panose="02030602050306030303" pitchFamily="18" charset="0"/>
              </a:rPr>
              <a:t>Peak and end” heuristic (Frederickson and Kahneman 1993)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Individuals may use heuristics to minimize the costs of becoming informed about political issues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Related to political budget cycle and pork barrel politics issues</a:t>
            </a:r>
          </a:p>
          <a:p>
            <a:pPr marL="54000" indent="0" algn="just">
              <a:buNone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Habituation (Rogers and Frey, 2015)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People repeatedly affected by floods over several years tend to foster resilience to the damaging effects of floods (Garde-Hansen et al., 2017)</a:t>
            </a:r>
          </a:p>
        </p:txBody>
      </p:sp>
    </p:spTree>
    <p:extLst>
      <p:ext uri="{BB962C8B-B14F-4D97-AF65-F5344CB8AC3E}">
        <p14:creationId xmlns:p14="http://schemas.microsoft.com/office/powerpoint/2010/main" val="3874467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A3C52-60C1-B0AA-6011-F7FBB19AC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8880F33-ABAE-5985-F798-A13245717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2CACF4-4856-9B7B-FC4F-F0FEE59D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0" y="378000"/>
            <a:ext cx="8064900" cy="451576"/>
          </a:xfrm>
        </p:spPr>
        <p:txBody>
          <a:bodyPr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Garamond" panose="02020404030301010803" pitchFamily="18" charset="0"/>
              </a:rPr>
              <a:t>Jusko and </a:t>
            </a:r>
            <a:r>
              <a:rPr lang="en-GB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Spáč</a:t>
            </a:r>
            <a:r>
              <a:rPr lang="en-GB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(2024)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E28C808B-953B-2080-EFE0-D055EDA60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645602"/>
            <a:ext cx="5760720" cy="35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36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0C67C-38BD-EAED-9FA2-F7ED62446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73075CE-3B1D-7251-612E-20E189579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EBB131-BCF5-6B99-537C-AC97DF52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547584"/>
            <a:ext cx="8064900" cy="451576"/>
          </a:xfrm>
        </p:spPr>
        <p:txBody>
          <a:bodyPr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Garamond" panose="02020404030301010803" pitchFamily="18" charset="0"/>
              </a:rPr>
              <a:t>Jusko and </a:t>
            </a:r>
            <a:r>
              <a:rPr lang="en-GB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Spáč</a:t>
            </a:r>
            <a:r>
              <a:rPr lang="en-GB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(2024)</a:t>
            </a:r>
          </a:p>
        </p:txBody>
      </p:sp>
      <p:pic>
        <p:nvPicPr>
          <p:cNvPr id="8" name="Obrázok 7" descr="Obrázok, na ktorom je text, rad, snímka obrazovky, vývoj&#10;&#10;Automaticky generovaný popis">
            <a:extLst>
              <a:ext uri="{FF2B5EF4-FFF2-40B4-BE49-F238E27FC236}">
                <a16:creationId xmlns:a16="http://schemas.microsoft.com/office/drawing/2014/main" id="{46A251F5-5B44-B0CA-A889-595055211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88" y="2040673"/>
            <a:ext cx="5536224" cy="35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8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12" name="Obrázok 11" descr="Obrázok, na ktorom je mapa&#10;&#10;Automaticky generovaný popis">
            <a:extLst>
              <a:ext uri="{FF2B5EF4-FFF2-40B4-BE49-F238E27FC236}">
                <a16:creationId xmlns:a16="http://schemas.microsoft.com/office/drawing/2014/main" id="{B4CF67EE-7726-68FE-A8CD-46AB2C245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61" y="0"/>
            <a:ext cx="5229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25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00" y="520426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Volebná účasť</a:t>
            </a:r>
          </a:p>
        </p:txBody>
      </p:sp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7843BCFC-7FA2-382E-67C7-2B291F78D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83" y="0"/>
            <a:ext cx="5297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7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00" y="520426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Volebná účasť</a:t>
            </a:r>
          </a:p>
        </p:txBody>
      </p:sp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B4B74D69-D7F9-E65E-F085-9458F3652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71" y="0"/>
            <a:ext cx="3852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34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DBBE0-20ED-43A2-1311-0DDCDBAB6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4641C54-119C-BD1B-C9B9-110EEA25C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AFDC9F-4F9E-DF86-9935-953C11A0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Effect on incumbents and parties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3F420BC-870D-2957-D637-8C43B7EDF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65136"/>
            <a:ext cx="8064900" cy="4988864"/>
          </a:xfrm>
        </p:spPr>
        <p:txBody>
          <a:bodyPr/>
          <a:lstStyle/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Two perspectives on voters' understanding of politicians' accountability: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1) The voter is irrational/ignorant - sharks, sports matches...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2) The voter is rational - retrospectively evaluates a politician's performance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Constantia" panose="02030602050306030303" pitchFamily="18" charset="0"/>
              </a:rPr>
              <a:t>natural disasters can actually provide information about government preparedness and their capabilities, the performance of the entity responsible for dealing with the crisis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Constantia" panose="02030602050306030303" pitchFamily="18" charset="0"/>
              </a:rPr>
              <a:t>it is not about irrationality but about reflecting political (in)competence -&gt; credit claiming + media attention important</a:t>
            </a:r>
          </a:p>
          <a:p>
            <a:pPr marL="54000" indent="0" algn="just">
              <a:buNone/>
            </a:pPr>
            <a:r>
              <a:rPr lang="en-GB" sz="1300" dirty="0">
                <a:latin typeface="Constantia" panose="02030602050306030303" pitchFamily="18" charset="0"/>
              </a:rPr>
              <a:t>+ gratitude? </a:t>
            </a:r>
          </a:p>
          <a:p>
            <a:pPr marL="54000" indent="0" algn="just">
              <a:buNone/>
            </a:pPr>
            <a:r>
              <a:rPr lang="en-GB" sz="1300" dirty="0">
                <a:latin typeface="Constantia" panose="02030602050306030303" pitchFamily="18" charset="0"/>
              </a:rPr>
              <a:t>+ clientelism?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13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300" b="1" dirty="0">
                <a:latin typeface="Constantia" panose="02030602050306030303" pitchFamily="18" charset="0"/>
              </a:rPr>
              <a:t>Methodologically</a:t>
            </a:r>
            <a:r>
              <a:rPr lang="en-GB" sz="1300" dirty="0">
                <a:latin typeface="Constantia" panose="02030602050306030303" pitchFamily="18" charset="0"/>
              </a:rPr>
              <a:t> - better at examining the effect of government spending (incumbent) on electoral outcomes (like general economic reform)</a:t>
            </a:r>
          </a:p>
        </p:txBody>
      </p:sp>
    </p:spTree>
    <p:extLst>
      <p:ext uri="{BB962C8B-B14F-4D97-AF65-F5344CB8AC3E}">
        <p14:creationId xmlns:p14="http://schemas.microsoft.com/office/powerpoint/2010/main" val="27318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18A43-34C5-D6E0-A834-45D7B08D4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DFD32F4-BAD7-9734-E09B-C1B4E207B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D05257-DD02-B093-A873-E2F4B879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Can a natural disaster help a politician get re-elected?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3F30260-F364-309A-1E24-1199B9A0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65136"/>
            <a:ext cx="8064900" cy="4988864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NO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Abney and Hill (1966), Hurricane Betsy and the Mayors of Louisiana</a:t>
            </a:r>
          </a:p>
          <a:p>
            <a:pPr marL="54000" indent="0" algn="just">
              <a:buNone/>
            </a:pPr>
            <a:r>
              <a:rPr lang="en-GB" sz="1600" dirty="0">
                <a:latin typeface="Constantia" panose="02030602050306030303" pitchFamily="18" charset="0"/>
              </a:rPr>
              <a:t>- Voters did not factor the hurricane into their vote choice – did not know who to blame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nstantia" panose="02030602050306030303" pitchFamily="18" charset="0"/>
              </a:rPr>
              <a:t>Bodet</a:t>
            </a:r>
            <a:r>
              <a:rPr lang="en-GB" sz="2000" dirty="0">
                <a:latin typeface="Constantia" panose="02030602050306030303" pitchFamily="18" charset="0"/>
              </a:rPr>
              <a:t> et al. (2016), Calgary flooding and mayors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nstantia" panose="02030602050306030303" pitchFamily="18" charset="0"/>
              </a:rPr>
              <a:t>Bovan</a:t>
            </a:r>
            <a:r>
              <a:rPr lang="en-GB" sz="2000" dirty="0">
                <a:latin typeface="Constantia" panose="02030602050306030303" pitchFamily="18" charset="0"/>
              </a:rPr>
              <a:t> et al. (2018), Croatia floods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YES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nstantia" panose="02030602050306030303" pitchFamily="18" charset="0"/>
              </a:rPr>
              <a:t>Masiero</a:t>
            </a:r>
            <a:r>
              <a:rPr lang="en-GB" sz="2000" dirty="0">
                <a:latin typeface="Constantia" panose="02030602050306030303" pitchFamily="18" charset="0"/>
              </a:rPr>
              <a:t> and </a:t>
            </a:r>
            <a:r>
              <a:rPr lang="en-GB" sz="2000" dirty="0" err="1">
                <a:latin typeface="Constantia" panose="02030602050306030303" pitchFamily="18" charset="0"/>
              </a:rPr>
              <a:t>Santarrosa</a:t>
            </a:r>
            <a:r>
              <a:rPr lang="en-GB" sz="2000" dirty="0">
                <a:latin typeface="Constantia" panose="02030602050306030303" pitchFamily="18" charset="0"/>
              </a:rPr>
              <a:t> (2021), earthquake in Italy and mayors (5 p.p.)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Bechtel and </a:t>
            </a:r>
            <a:r>
              <a:rPr lang="en-GB" sz="2000" dirty="0" err="1">
                <a:latin typeface="Constantia" panose="02030602050306030303" pitchFamily="18" charset="0"/>
              </a:rPr>
              <a:t>Hainmueller</a:t>
            </a:r>
            <a:r>
              <a:rPr lang="en-GB" sz="2000" dirty="0">
                <a:latin typeface="Constantia" panose="02030602050306030303" pitchFamily="18" charset="0"/>
              </a:rPr>
              <a:t> (2011), flooding in Germany and SPD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Gallego (2018), flooding in Colombia and local elections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+ others -&gt; YES prevails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0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416B8-5C1F-0A22-3F07-A5818559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FAB180A-A158-B684-467F-52F38979A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A4346D-D3CA-903C-E0E8-2BC03088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Seemingly unrelated events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D18B082-3B80-D19A-B2BC-389A8876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65136"/>
            <a:ext cx="8064900" cy="498886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classic notion that voters should use all relevant information to make a rational decision-making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However, voters are emotional beings; many things happen between the pre-election campaign campaign to the moment of casting a ballot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Health problems, life - changing events, and normal events seemingly unrelated to the electoral process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Associated with a decision to turnout and/or support a certain type of candidate/party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48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BF83F-B87F-0B48-5E25-6CCEB0614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EF946E6-4E95-EEDE-ABB7-E8A998F18A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D9B85C-CEF0-09A3-E23A-6DD89797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101231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Can a natural disaster help a politician get re-elected?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0DC7FEB-C8B1-71D9-96A8-78412E782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974622"/>
            <a:ext cx="8064900" cy="525337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Constantia" panose="02030602050306030303" pitchFamily="18" charset="0"/>
              </a:rPr>
              <a:t>Major government incumbents (Blankenship et al. 2021) – India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18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Constantia" panose="02030602050306030303" pitchFamily="18" charset="0"/>
              </a:rPr>
              <a:t>In an election year more generous (Cole et al. 2012) - India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18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Constantia" panose="02030602050306030303" pitchFamily="18" charset="0"/>
              </a:rPr>
              <a:t>Closer at election time -&gt; abuse (Wang 2020) - Taiwan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18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Constantia" panose="02030602050306030303" pitchFamily="18" charset="0"/>
              </a:rPr>
              <a:t>Leftist and nationalist parties allocate more $ (Klomp 2020)</a:t>
            </a:r>
          </a:p>
          <a:p>
            <a:pPr marL="54000" indent="0" algn="just">
              <a:buNone/>
            </a:pPr>
            <a:endParaRPr lang="en-GB" sz="18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Constantia" panose="02030602050306030303" pitchFamily="18" charset="0"/>
              </a:rPr>
              <a:t>Disaster-aids are better than prevention (Gallego 2018) - Colombia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18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Constantia" panose="02030602050306030303" pitchFamily="18" charset="0"/>
              </a:rPr>
              <a:t>Reward lasts longer (25% of original reward in next election) (Bechtel and </a:t>
            </a:r>
            <a:r>
              <a:rPr lang="en-GB" sz="1800" dirty="0" err="1">
                <a:latin typeface="Constantia" panose="02030602050306030303" pitchFamily="18" charset="0"/>
              </a:rPr>
              <a:t>Hainmueller</a:t>
            </a:r>
            <a:r>
              <a:rPr lang="en-GB" sz="1800" dirty="0">
                <a:latin typeface="Constantia" panose="02030602050306030303" pitchFamily="18" charset="0"/>
              </a:rPr>
              <a:t> 2011) - Germany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18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Constantia" panose="02030602050306030303" pitchFamily="18" charset="0"/>
              </a:rPr>
              <a:t>Stronger effect in less democratically established countries (</a:t>
            </a:r>
            <a:r>
              <a:rPr lang="en-GB" sz="1800" dirty="0" err="1">
                <a:latin typeface="Constantia" panose="02030602050306030303" pitchFamily="18" charset="0"/>
              </a:rPr>
              <a:t>Neugart</a:t>
            </a:r>
            <a:r>
              <a:rPr lang="en-GB" sz="1800" dirty="0">
                <a:latin typeface="Constantia" panose="02030602050306030303" pitchFamily="18" charset="0"/>
              </a:rPr>
              <a:t> and Rode 2021) - Germany</a:t>
            </a:r>
          </a:p>
        </p:txBody>
      </p:sp>
    </p:spTree>
    <p:extLst>
      <p:ext uri="{BB962C8B-B14F-4D97-AF65-F5344CB8AC3E}">
        <p14:creationId xmlns:p14="http://schemas.microsoft.com/office/powerpoint/2010/main" val="3603624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pic>
        <p:nvPicPr>
          <p:cNvPr id="7" name="Obrázok 6" descr="Obrázok, na ktorom je diagram, rad, vývoj, náčrt&#10;&#10;Automaticky generovaný popis">
            <a:extLst>
              <a:ext uri="{FF2B5EF4-FFF2-40B4-BE49-F238E27FC236}">
                <a16:creationId xmlns:a16="http://schemas.microsoft.com/office/drawing/2014/main" id="{02FBA25C-9D1D-0898-4F3C-9C5F33A5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1193800"/>
            <a:ext cx="70739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05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DEC9C-5D48-058B-779F-3E6EDF579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B644E13-0DEC-0E44-1BE5-E320FB755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9FC563-A73B-ABF0-B8DD-2533A4D8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7019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Note: attentive or responsive electorate?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ABC21AE-3CBA-BD93-F023-AD1CA1DB0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77603"/>
            <a:ext cx="8064900" cy="525337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Healy and Malhotra (2010) and Gasper and Reeves (2011)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-while voters do punish incumbent presidents for severe weather damage, they also reward them for disaster declarations 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nstantia" panose="02030602050306030303" pitchFamily="18" charset="0"/>
              </a:rPr>
              <a:t>Heersink</a:t>
            </a:r>
            <a:r>
              <a:rPr lang="en-GB" sz="2000" dirty="0">
                <a:latin typeface="Constantia" panose="02030602050306030303" pitchFamily="18" charset="0"/>
              </a:rPr>
              <a:t> et al. (2022)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-Hurricane Sandy 2012 - voters’ reactions to disaster damage were strongly conditioned by pre-existing partisanship, with counties that previously supported Obama reacting far more positively to disaster damage than those that had earlier opposed him. =&gt; </a:t>
            </a:r>
            <a:r>
              <a:rPr lang="en-GB" sz="2000" b="1" dirty="0">
                <a:latin typeface="Constantia" panose="02030602050306030303" pitchFamily="18" charset="0"/>
              </a:rPr>
              <a:t>partisan retrospection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90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C4A62-BE24-3AF8-6D02-93FD1042F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A28E4E0-8807-B9E9-A526-48BD29FA5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4" name="Obrázok 3" descr="Obrázok, na ktorom je text, rad, číslo, vývoj&#10;&#10;Automaticky generovaný popis">
            <a:extLst>
              <a:ext uri="{FF2B5EF4-FFF2-40B4-BE49-F238E27FC236}">
                <a16:creationId xmlns:a16="http://schemas.microsoft.com/office/drawing/2014/main" id="{4FCB9EAF-0229-A3D0-EAA6-C0434EC2C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378000"/>
            <a:ext cx="5683469" cy="3703833"/>
          </a:xfrm>
          <a:prstGeom prst="rect">
            <a:avLst/>
          </a:prstGeom>
        </p:spPr>
      </p:pic>
      <p:pic>
        <p:nvPicPr>
          <p:cNvPr id="6" name="Obrázok 5" descr="Obrázok, na ktorom je rad, text, snímka obrazovky, vývoj&#10;&#10;Automaticky generovaný popis">
            <a:extLst>
              <a:ext uri="{FF2B5EF4-FFF2-40B4-BE49-F238E27FC236}">
                <a16:creationId xmlns:a16="http://schemas.microsoft.com/office/drawing/2014/main" id="{FA7415FB-360C-9DD3-645A-98F31997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76" y="3756970"/>
            <a:ext cx="5002924" cy="30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7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B53D3-88D7-F76C-403C-95C908839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10921E1-3E52-6B7B-AE51-A49E7865BD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59F7BA-DD19-8643-087E-DFB452AD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380966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Sports matches</a:t>
            </a:r>
          </a:p>
        </p:txBody>
      </p:sp>
    </p:spTree>
    <p:extLst>
      <p:ext uri="{BB962C8B-B14F-4D97-AF65-F5344CB8AC3E}">
        <p14:creationId xmlns:p14="http://schemas.microsoft.com/office/powerpoint/2010/main" val="543588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57EBD-7320-2400-ED71-2D7A667E8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29013EF-F9B8-0EE6-87CF-C1D98040E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E875EB-19A8-4F3D-8D25-339F26D1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Sport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79CBFA4-EA36-2A7F-D2AA-8C58EC302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955576"/>
            <a:ext cx="8064900" cy="526984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An important event in a day of a fan – win improves mood (Goetze et al. 2020)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Improves coexistence, solidarity, local and national patriotism (Misener and Mason 2006)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question of durability - Busby et al. 2016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YES – Healy et al. 2010 (USA), Busby et al. 2016 – (college football game)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NO – Fowler and </a:t>
            </a:r>
            <a:r>
              <a:rPr lang="en-GB" sz="2000" dirty="0" err="1">
                <a:latin typeface="Constantia" panose="02030602050306030303" pitchFamily="18" charset="0"/>
              </a:rPr>
              <a:t>Montagnes</a:t>
            </a:r>
            <a:r>
              <a:rPr lang="en-GB" sz="2000" dirty="0">
                <a:latin typeface="Constantia" panose="02030602050306030303" pitchFamily="18" charset="0"/>
              </a:rPr>
              <a:t> (NFL USA), </a:t>
            </a:r>
            <a:r>
              <a:rPr lang="en-GB" sz="2000" dirty="0" err="1">
                <a:latin typeface="Constantia" panose="02030602050306030303" pitchFamily="18" charset="0"/>
              </a:rPr>
              <a:t>Rapeli</a:t>
            </a:r>
            <a:r>
              <a:rPr lang="en-GB" sz="2000" dirty="0">
                <a:latin typeface="Constantia" panose="02030602050306030303" pitchFamily="18" charset="0"/>
              </a:rPr>
              <a:t> and </a:t>
            </a:r>
            <a:r>
              <a:rPr lang="en-GB" sz="2000" dirty="0" err="1">
                <a:latin typeface="Constantia" panose="02030602050306030303" pitchFamily="18" charset="0"/>
              </a:rPr>
              <a:t>Soderlund</a:t>
            </a:r>
            <a:r>
              <a:rPr lang="en-GB" sz="2000" dirty="0">
                <a:latin typeface="Constantia" panose="02030602050306030303" pitchFamily="18" charset="0"/>
              </a:rPr>
              <a:t> 2022 (Finland), Muller and </a:t>
            </a:r>
            <a:r>
              <a:rPr lang="en-GB" sz="2000" dirty="0" err="1">
                <a:latin typeface="Constantia" panose="02030602050306030303" pitchFamily="18" charset="0"/>
              </a:rPr>
              <a:t>Kneafsey</a:t>
            </a:r>
            <a:r>
              <a:rPr lang="en-GB" sz="2000" dirty="0">
                <a:latin typeface="Constantia" panose="02030602050306030303" pitchFamily="18" charset="0"/>
              </a:rPr>
              <a:t> 2021 (Ireland)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02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55778-0C42-2B67-3681-5C782B8F3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B6D7A3A-3C73-DAB3-6E65-EB94C8C25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1D6612-B4F6-D44A-B51C-EA9ED1D0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Sport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086305B-FCEB-6733-FB9B-FE49D233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534025"/>
            <a:ext cx="8064900" cy="526984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Healy et al. 2010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success of the local football team before the elections increase the success of the incumbent in presidential, senatorial, gubernatorial elections in the home county of the team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Win 2009 NCAA tournament -&gt; President Obama's positive image increased by 2.3% and 5% - among fans who followed the tournament closely =&gt; fans reward and punish incumbents for changes in their sentiments. </a:t>
            </a:r>
          </a:p>
        </p:txBody>
      </p:sp>
      <p:pic>
        <p:nvPicPr>
          <p:cNvPr id="6" name="Obrázok 5" descr="Obrázok, na ktorom je rovnobežný, diagram, text, rad&#10;&#10;Automaticky generovaný popis">
            <a:extLst>
              <a:ext uri="{FF2B5EF4-FFF2-40B4-BE49-F238E27FC236}">
                <a16:creationId xmlns:a16="http://schemas.microsoft.com/office/drawing/2014/main" id="{000C7E0E-ACDE-237A-3FD3-2D9D0BB6C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03" y="3523785"/>
            <a:ext cx="3516794" cy="32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6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1E59F-469D-88C6-61BA-FF2FDD881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9E08E43-13B2-8D48-6023-8F21956404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89A774-207F-A7CC-9B74-A8D3E7AD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Sport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ED053A7-9991-CBAC-3E63-85A22A7FA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534025"/>
            <a:ext cx="8064900" cy="526984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Potoski and </a:t>
            </a:r>
            <a:r>
              <a:rPr lang="en-GB" sz="2000" b="1" dirty="0" err="1">
                <a:latin typeface="Constantia" panose="02030602050306030303" pitchFamily="18" charset="0"/>
              </a:rPr>
              <a:t>Urbatsch</a:t>
            </a:r>
            <a:r>
              <a:rPr lang="en-GB" sz="2000" b="1" dirty="0">
                <a:latin typeface="Constantia" panose="02030602050306030303" pitchFamily="18" charset="0"/>
              </a:rPr>
              <a:t> 2017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-Monday Night Football (the day before the US elections) as a civic distraction to elections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-“</a:t>
            </a:r>
            <a:r>
              <a:rPr lang="en-GB" sz="2000" b="1" dirty="0">
                <a:latin typeface="Constantia" panose="02030602050306030303" pitchFamily="18" charset="0"/>
              </a:rPr>
              <a:t>Time</a:t>
            </a:r>
            <a:r>
              <a:rPr lang="en-GB" sz="2000" dirty="0">
                <a:latin typeface="Constantia" panose="02030602050306030303" pitchFamily="18" charset="0"/>
              </a:rPr>
              <a:t> as the principal cost of voting” – Downs 1957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-leisure more valuable -&gt; opportunity costs higher -&gt; decrease in turnout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-preelection football game quality increase -&gt; 2-8 p.p. decrease in turnout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-effect weaker in those with a higher interest in politics + partisans</a:t>
            </a:r>
          </a:p>
        </p:txBody>
      </p:sp>
    </p:spTree>
    <p:extLst>
      <p:ext uri="{BB962C8B-B14F-4D97-AF65-F5344CB8AC3E}">
        <p14:creationId xmlns:p14="http://schemas.microsoft.com/office/powerpoint/2010/main" val="4110999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07A52-2F12-2335-8C2B-314C522F2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DC53DA8-7872-EC0F-5ACD-82892FA77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94D740-0348-D450-3491-A179BD5F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Life changing moments and turnout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ABED83E-E0ED-0783-F56F-25E15470E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955576"/>
            <a:ext cx="8064900" cy="526984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role of habit vs. costs associated with other circumstances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u="sng" dirty="0">
                <a:latin typeface="Constantia" panose="02030602050306030303" pitchFamily="18" charset="0"/>
              </a:rPr>
              <a:t>How strong is the voting habit in the face of different types of life circumstances? 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Experiencing LCHM may: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Alter political interest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Decrease continuity in the social and personal contexts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Introduce new social influences 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May cause a person to rethink the importance of politics (updating)</a:t>
            </a:r>
          </a:p>
          <a:p>
            <a:pPr algn="just">
              <a:buFont typeface="Symbol" pitchFamily="2" charset="2"/>
              <a:buChar char="Þ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Important factors (</a:t>
            </a:r>
            <a:r>
              <a:rPr lang="en-GB" sz="2000" dirty="0" err="1">
                <a:latin typeface="Constantia" panose="02030602050306030303" pitchFamily="18" charset="0"/>
              </a:rPr>
              <a:t>Rapeli</a:t>
            </a:r>
            <a:r>
              <a:rPr lang="en-GB" sz="2000" dirty="0">
                <a:latin typeface="Constantia" panose="02030602050306030303" pitchFamily="18" charset="0"/>
              </a:rPr>
              <a:t> et al. 2023):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Divorce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Relocating (occasional + habitual voters)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Retiring (increase among habitual voters) =&gt; </a:t>
            </a:r>
            <a:r>
              <a:rPr lang="en-GB" sz="2000" b="1" dirty="0">
                <a:latin typeface="Constantia" panose="02030602050306030303" pitchFamily="18" charset="0"/>
              </a:rPr>
              <a:t>social connections important</a:t>
            </a:r>
          </a:p>
        </p:txBody>
      </p:sp>
    </p:spTree>
    <p:extLst>
      <p:ext uri="{BB962C8B-B14F-4D97-AF65-F5344CB8AC3E}">
        <p14:creationId xmlns:p14="http://schemas.microsoft.com/office/powerpoint/2010/main" val="731939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806F7-336F-B75E-FE90-5E53AF896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4F3069A-D2D9-8F95-D453-A3F5643F4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59988A-3ECB-51B3-D97D-9A308C7C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94138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Conclusion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0A5728C-D0C8-A4C2-8D84-2FBB6842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745714"/>
            <a:ext cx="8064900" cy="592490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Seemingly unrelated events can have outsized impacts on voter decisions, underscoring the complexity of electoral behaviour.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Two stories important: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1) Voters often rely on heuristics, emotions, and short-term events when evaluating incumbents.</a:t>
            </a:r>
          </a:p>
          <a:p>
            <a:pPr marL="54000" indent="0" algn="just">
              <a:buNone/>
            </a:pPr>
            <a:r>
              <a:rPr lang="en-GB" sz="1500" dirty="0">
                <a:latin typeface="Constantia" panose="02030602050306030303" pitchFamily="18" charset="0"/>
              </a:rPr>
              <a:t>-Psychological Factors:</a:t>
            </a:r>
          </a:p>
          <a:p>
            <a:pPr marL="54000" indent="0" algn="just">
              <a:buNone/>
            </a:pPr>
            <a:r>
              <a:rPr lang="en-GB" sz="1500" dirty="0">
                <a:latin typeface="Constantia" panose="02030602050306030303" pitchFamily="18" charset="0"/>
              </a:rPr>
              <a:t>	•Emotional reasoning (e.g., anger, optimism).</a:t>
            </a:r>
          </a:p>
          <a:p>
            <a:pPr marL="54000" indent="0" algn="just">
              <a:buNone/>
            </a:pPr>
            <a:r>
              <a:rPr lang="en-GB" sz="1500" dirty="0">
                <a:latin typeface="Constantia" panose="02030602050306030303" pitchFamily="18" charset="0"/>
              </a:rPr>
              <a:t>	•Recency bias: Voters weigh recent events more heavily.</a:t>
            </a:r>
          </a:p>
          <a:p>
            <a:pPr marL="54000" indent="0" algn="just">
              <a:buNone/>
            </a:pPr>
            <a:r>
              <a:rPr lang="en-GB" sz="1500" dirty="0">
                <a:latin typeface="Constantia" panose="02030602050306030303" pitchFamily="18" charset="0"/>
              </a:rPr>
              <a:t>	•Attribution errors: Misplaced blame or credit.</a:t>
            </a:r>
          </a:p>
          <a:p>
            <a:pPr marL="54000" indent="0" algn="just">
              <a:buNone/>
            </a:pPr>
            <a:r>
              <a:rPr lang="en-GB" sz="1500" dirty="0">
                <a:latin typeface="Constantia" panose="02030602050306030303" pitchFamily="18" charset="0"/>
              </a:rPr>
              <a:t>-Contextual Factors:</a:t>
            </a:r>
          </a:p>
          <a:p>
            <a:pPr marL="54000" indent="0" algn="just">
              <a:buNone/>
            </a:pPr>
            <a:r>
              <a:rPr lang="en-GB" sz="1500" dirty="0">
                <a:latin typeface="Constantia" panose="02030602050306030303" pitchFamily="18" charset="0"/>
              </a:rPr>
              <a:t>	• Visibility of events in media.</a:t>
            </a:r>
          </a:p>
          <a:p>
            <a:pPr marL="54000" indent="0" algn="just">
              <a:buNone/>
            </a:pPr>
            <a:r>
              <a:rPr lang="en-GB" sz="1500" dirty="0">
                <a:latin typeface="Constantia" panose="02030602050306030303" pitchFamily="18" charset="0"/>
              </a:rPr>
              <a:t>	• Timing of events relative to elections.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2) Voters can take some of the events to better analyse the performance of the incumbent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Understanding these influences helps us better predict and interpret electoral outcomes.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3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29152-28C9-C430-1C86-F4BDA2725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6EC6240-C5F9-F6A9-7C2C-3E8B4B83C3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9C093B-53B7-78DD-EA8A-FCF5A722E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Voter rationality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DB39D93-C92D-E4C5-9E15-05B3BC177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65136"/>
            <a:ext cx="8064900" cy="498886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classic notion of how voters decide who to vote for – rational vs irrational voter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question of retrospective vs. prospective voters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question of responsive vs. attentive voters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question of voting-&gt; economic voting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-Socio-tropic or ego-tropic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question of voting -&gt; natural disasters voting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question of voting -&gt; sports matches</a:t>
            </a:r>
          </a:p>
        </p:txBody>
      </p:sp>
    </p:spTree>
    <p:extLst>
      <p:ext uri="{BB962C8B-B14F-4D97-AF65-F5344CB8AC3E}">
        <p14:creationId xmlns:p14="http://schemas.microsoft.com/office/powerpoint/2010/main" val="38770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07CD1-5E79-E21D-AEA9-0D7A658F3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9DC13E5-B1D7-8F57-F47E-71605CE68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51F904-8534-326A-FAD6-FFB3E29F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Next…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146" name="Picture 2" descr="Funny Birthday Card - General Election Voting Form - Birthday Party  Political | thortful">
            <a:extLst>
              <a:ext uri="{FF2B5EF4-FFF2-40B4-BE49-F238E27FC236}">
                <a16:creationId xmlns:a16="http://schemas.microsoft.com/office/drawing/2014/main" id="{975972A9-D696-8C39-5F83-32A30B53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81" y="1179219"/>
            <a:ext cx="4018526" cy="56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61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-73576"/>
            <a:ext cx="8064900" cy="451576"/>
          </a:xfrm>
        </p:spPr>
        <p:txBody>
          <a:bodyPr/>
          <a:lstStyle/>
          <a:p>
            <a:r>
              <a:rPr lang="sk-SK" sz="1800" dirty="0" err="1">
                <a:solidFill>
                  <a:schemeClr val="tx1"/>
                </a:solidFill>
                <a:latin typeface="Garamond" panose="02020404030301010803" pitchFamily="18" charset="0"/>
              </a:rPr>
              <a:t>Literatute</a:t>
            </a:r>
            <a:endParaRPr lang="sk-SK" sz="1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248858"/>
            <a:ext cx="8064900" cy="610514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 err="1">
                <a:latin typeface="Garamond" panose="02020404030301010803" pitchFamily="18" charset="0"/>
              </a:rPr>
              <a:t>Allcott</a:t>
            </a:r>
            <a:r>
              <a:rPr lang="en-GB" sz="1000" noProof="0" dirty="0">
                <a:latin typeface="Garamond" panose="02020404030301010803" pitchFamily="18" charset="0"/>
              </a:rPr>
              <a:t>, H., &amp; Rogers, T. (2014). The short-run and long-run effects of </a:t>
            </a:r>
            <a:r>
              <a:rPr lang="en-GB" sz="1000" noProof="0" dirty="0" err="1">
                <a:latin typeface="Garamond" panose="02020404030301010803" pitchFamily="18" charset="0"/>
              </a:rPr>
              <a:t>behavioral</a:t>
            </a:r>
            <a:r>
              <a:rPr lang="en-GB" sz="1000" noProof="0" dirty="0">
                <a:latin typeface="Garamond" panose="02020404030301010803" pitchFamily="18" charset="0"/>
              </a:rPr>
              <a:t> interventions: Experimental evidence from energy conservation. American Economic Review, 104(10), 3003-3037.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Bechtel, M. M., &amp; </a:t>
            </a:r>
            <a:r>
              <a:rPr lang="en-GB" sz="1000" noProof="0" dirty="0" err="1">
                <a:latin typeface="Garamond" panose="02020404030301010803" pitchFamily="18" charset="0"/>
              </a:rPr>
              <a:t>Hainmueller</a:t>
            </a:r>
            <a:r>
              <a:rPr lang="en-GB" sz="1000" noProof="0" dirty="0">
                <a:latin typeface="Garamond" panose="02020404030301010803" pitchFamily="18" charset="0"/>
              </a:rPr>
              <a:t>, J. (2011). How lasting is voter gratitude? An analysis of the short‐and long‐term electoral returns to beneficial policy. American Journal of Political Science, 55(4), 852-868.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Berry, C. R., &amp; Howell, W. G. (2007). Accountability and local elections: Rethinking retrospective voting. The Journal of Politics, 69(3), 844-858.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Blankenship, B., Kennedy, R., </a:t>
            </a:r>
            <a:r>
              <a:rPr lang="en-GB" sz="1000" noProof="0" dirty="0" err="1">
                <a:latin typeface="Garamond" panose="02020404030301010803" pitchFamily="18" charset="0"/>
              </a:rPr>
              <a:t>Urpelainen</a:t>
            </a:r>
            <a:r>
              <a:rPr lang="en-GB" sz="1000" noProof="0" dirty="0">
                <a:latin typeface="Garamond" panose="02020404030301010803" pitchFamily="18" charset="0"/>
              </a:rPr>
              <a:t>, J., &amp; Yang, J. (2021). Barking up the wrong tree: How political alignment shapes electoral backlash from natural disasters. Comparative Political Studies, 54(7), 1163-1196.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 err="1">
                <a:latin typeface="Garamond" panose="02020404030301010803" pitchFamily="18" charset="0"/>
              </a:rPr>
              <a:t>Bodet</a:t>
            </a:r>
            <a:r>
              <a:rPr lang="en-GB" sz="1000" noProof="0" dirty="0">
                <a:latin typeface="Garamond" panose="02020404030301010803" pitchFamily="18" charset="0"/>
              </a:rPr>
              <a:t>, M. A., Thomas, M., &amp; Tessier, C. (2016). Come hell or high water: An investigation of the effects of a natural disaster on a local election. Electoral Studies, 43, 85-94.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Busby, E. C., Druckman, J. N., &amp; Fredendall, A. (2017). The political relevance of irrelevant events. The Journal of Politics, 79(1), 346-350.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Cole, S., Healy, A., &amp; </a:t>
            </a:r>
            <a:r>
              <a:rPr lang="en-GB" sz="1000" noProof="0" dirty="0" err="1">
                <a:latin typeface="Garamond" panose="02020404030301010803" pitchFamily="18" charset="0"/>
              </a:rPr>
              <a:t>Werker</a:t>
            </a:r>
            <a:r>
              <a:rPr lang="en-GB" sz="1000" noProof="0" dirty="0">
                <a:latin typeface="Garamond" panose="02020404030301010803" pitchFamily="18" charset="0"/>
              </a:rPr>
              <a:t>, E. (2012). Do voters demand responsive governments? Evidence from Indian disaster relief. Journal of Development Economics, 97(2), 167-181.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 err="1">
                <a:latin typeface="Garamond" panose="02020404030301010803" pitchFamily="18" charset="0"/>
              </a:rPr>
              <a:t>Dassonneville</a:t>
            </a:r>
            <a:r>
              <a:rPr lang="en-GB" sz="1000" noProof="0" dirty="0">
                <a:latin typeface="Garamond" panose="02020404030301010803" pitchFamily="18" charset="0"/>
              </a:rPr>
              <a:t>, R., Claes, E., &amp; Lewis-Beck, M. S. (2016). Punishing local incumbents for the local economy: economic voting in the 2012 Belgian municipal elections. Italian Political Science Review/Rivista </a:t>
            </a:r>
            <a:r>
              <a:rPr lang="en-GB" sz="1000" noProof="0" dirty="0" err="1">
                <a:latin typeface="Garamond" panose="02020404030301010803" pitchFamily="18" charset="0"/>
              </a:rPr>
              <a:t>Italiana</a:t>
            </a:r>
            <a:r>
              <a:rPr lang="en-GB" sz="1000" noProof="0" dirty="0">
                <a:latin typeface="Garamond" panose="02020404030301010803" pitchFamily="18" charset="0"/>
              </a:rPr>
              <a:t> di </a:t>
            </a:r>
            <a:r>
              <a:rPr lang="en-GB" sz="1000" noProof="0" dirty="0" err="1">
                <a:latin typeface="Garamond" panose="02020404030301010803" pitchFamily="18" charset="0"/>
              </a:rPr>
              <a:t>Scienza</a:t>
            </a:r>
            <a:r>
              <a:rPr lang="en-GB" sz="1000" noProof="0" dirty="0">
                <a:latin typeface="Garamond" panose="02020404030301010803" pitchFamily="18" charset="0"/>
              </a:rPr>
              <a:t> </a:t>
            </a:r>
            <a:r>
              <a:rPr lang="en-GB" sz="1000" noProof="0" dirty="0" err="1">
                <a:latin typeface="Garamond" panose="02020404030301010803" pitchFamily="18" charset="0"/>
              </a:rPr>
              <a:t>Politica</a:t>
            </a:r>
            <a:r>
              <a:rPr lang="en-GB" sz="1000" noProof="0" dirty="0">
                <a:latin typeface="Garamond" panose="02020404030301010803" pitchFamily="18" charset="0"/>
              </a:rPr>
              <a:t>, 46(1), 3-22.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Fair, C. C., Kuhn, P., Malhotra, N. A., &amp; Shapiro, J. (2017). Natural disasters and political engagement: evidence from the 2010–11 Pakistani floods.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Fowler, A., &amp; </a:t>
            </a:r>
            <a:r>
              <a:rPr lang="en-GB" sz="1000" noProof="0" dirty="0" err="1">
                <a:latin typeface="Garamond" panose="02020404030301010803" pitchFamily="18" charset="0"/>
              </a:rPr>
              <a:t>Montagnes</a:t>
            </a:r>
            <a:r>
              <a:rPr lang="en-GB" sz="1000" noProof="0" dirty="0">
                <a:latin typeface="Garamond" panose="02020404030301010803" pitchFamily="18" charset="0"/>
              </a:rPr>
              <a:t>, B. P. (2015). College football, elections, and false-positive results in observational research. Proceedings of the National Academy of Sciences, 112(45), 13800-13804.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Fukumoto, K., Horiuchi, Y., &amp; Tanaka, S. (2020). Treated politicians, treated voters: A natural experiment on political budget cycles. Electoral Studies, 67, 102206.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Gallego, J. (2018). Natural disasters and clientelism: The case of floods and landslides in Colombia. Electoral Studies, 55, 73-88.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Gasper, J. T., &amp; Reeves, A. (2011). Make it rain? Retrospection and the attentive electorate in the context of natural disasters. American journal of political science, 55(2), 340-355.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Healy, A. J., Malhotra, N., &amp; Mo, C. H. (2010). Irrelevant events affect voters' evaluations of government performance. Proceedings of the National Academy of Sciences, 107(29), 12804-12809.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 err="1">
                <a:latin typeface="Garamond" panose="02020404030301010803" pitchFamily="18" charset="0"/>
              </a:rPr>
              <a:t>Heersink</a:t>
            </a:r>
            <a:r>
              <a:rPr lang="en-GB" sz="1000" noProof="0" dirty="0">
                <a:latin typeface="Garamond" panose="02020404030301010803" pitchFamily="18" charset="0"/>
              </a:rPr>
              <a:t>, B., Jenkins, J. A., Olson, M. P., &amp; Peterson, B. D. (2020). Natural </a:t>
            </a:r>
            <a:r>
              <a:rPr lang="en-GB" sz="1000" noProof="0" dirty="0" err="1">
                <a:latin typeface="Garamond" panose="02020404030301010803" pitchFamily="18" charset="0"/>
              </a:rPr>
              <a:t>disasters,‘partisan</a:t>
            </a:r>
            <a:r>
              <a:rPr lang="en-GB" sz="1000" noProof="0" dirty="0">
                <a:latin typeface="Garamond" panose="02020404030301010803" pitchFamily="18" charset="0"/>
              </a:rPr>
              <a:t> </a:t>
            </a:r>
            <a:r>
              <a:rPr lang="en-GB" sz="1000" noProof="0" dirty="0" err="1">
                <a:latin typeface="Garamond" panose="02020404030301010803" pitchFamily="18" charset="0"/>
              </a:rPr>
              <a:t>retrospection,’and</a:t>
            </a:r>
            <a:r>
              <a:rPr lang="en-GB" sz="1000" noProof="0" dirty="0">
                <a:latin typeface="Garamond" panose="02020404030301010803" pitchFamily="18" charset="0"/>
              </a:rPr>
              <a:t> US presidential elections. Political </a:t>
            </a:r>
            <a:r>
              <a:rPr lang="en-GB" sz="1000" noProof="0" dirty="0" err="1">
                <a:latin typeface="Garamond" panose="02020404030301010803" pitchFamily="18" charset="0"/>
              </a:rPr>
              <a:t>Behavior</a:t>
            </a:r>
            <a:r>
              <a:rPr lang="en-GB" sz="1000" noProof="0" dirty="0">
                <a:latin typeface="Garamond" panose="02020404030301010803" pitchFamily="18" charset="0"/>
              </a:rPr>
              <a:t>, 1-22.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Jusko, J., &amp; </a:t>
            </a:r>
            <a:r>
              <a:rPr lang="en-GB" sz="1000" noProof="0" dirty="0" err="1">
                <a:latin typeface="Garamond" panose="02020404030301010803" pitchFamily="18" charset="0"/>
              </a:rPr>
              <a:t>Spáč</a:t>
            </a:r>
            <a:r>
              <a:rPr lang="en-GB" sz="1000" noProof="0" dirty="0">
                <a:latin typeface="Garamond" panose="02020404030301010803" pitchFamily="18" charset="0"/>
              </a:rPr>
              <a:t>, P. (2023). Motivated to vote? The effect of flooding on political participation. Disasters.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Klomp, J. (2020). Election or disaster support?. The Journal of Development Studies, 56(1), 205-220. ISO 690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 err="1">
                <a:latin typeface="Garamond" panose="02020404030301010803" pitchFamily="18" charset="0"/>
              </a:rPr>
              <a:t>Lasala</a:t>
            </a:r>
            <a:r>
              <a:rPr lang="en-GB" sz="1000" noProof="0" dirty="0">
                <a:latin typeface="Garamond" panose="02020404030301010803" pitchFamily="18" charset="0"/>
              </a:rPr>
              <a:t>-Blanco, N., Shapiro, R. Y., &amp; Rivera-Burgos, V. (2017). Turnout and weather disruptions: Survey evidence from the 2012 presidential elections in the aftermath of Hurricane Sandy. Electoral Studies, 45, 141-152.	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 err="1">
                <a:latin typeface="Garamond" panose="02020404030301010803" pitchFamily="18" charset="0"/>
              </a:rPr>
              <a:t>Masiero</a:t>
            </a:r>
            <a:r>
              <a:rPr lang="en-GB" sz="1000" noProof="0" dirty="0">
                <a:latin typeface="Garamond" panose="02020404030301010803" pitchFamily="18" charset="0"/>
              </a:rPr>
              <a:t>, G., &amp; </a:t>
            </a:r>
            <a:r>
              <a:rPr lang="en-GB" sz="1000" noProof="0" dirty="0" err="1">
                <a:latin typeface="Garamond" panose="02020404030301010803" pitchFamily="18" charset="0"/>
              </a:rPr>
              <a:t>Santarossa</a:t>
            </a:r>
            <a:r>
              <a:rPr lang="en-GB" sz="1000" noProof="0" dirty="0">
                <a:latin typeface="Garamond" panose="02020404030301010803" pitchFamily="18" charset="0"/>
              </a:rPr>
              <a:t>, M. (2021). Natural disasters and electoral outcomes. European Journal of Political Economy, 67, 101983.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Müller, S., &amp; </a:t>
            </a:r>
            <a:r>
              <a:rPr lang="en-GB" sz="1000" noProof="0" dirty="0" err="1">
                <a:latin typeface="Garamond" panose="02020404030301010803" pitchFamily="18" charset="0"/>
              </a:rPr>
              <a:t>Kneafsey</a:t>
            </a:r>
            <a:r>
              <a:rPr lang="en-GB" sz="1000" noProof="0" dirty="0">
                <a:latin typeface="Garamond" panose="02020404030301010803" pitchFamily="18" charset="0"/>
              </a:rPr>
              <a:t>, L. (2023). Evidence for the irrelevance of irrelevant events. Political Science Research and Methods, 11(2), 311-327.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 err="1">
                <a:latin typeface="Garamond" panose="02020404030301010803" pitchFamily="18" charset="0"/>
              </a:rPr>
              <a:t>Neugart</a:t>
            </a:r>
            <a:r>
              <a:rPr lang="en-GB" sz="1000" noProof="0" dirty="0">
                <a:latin typeface="Garamond" panose="02020404030301010803" pitchFamily="18" charset="0"/>
              </a:rPr>
              <a:t>, M., &amp; Rode, J. (2021). Voting after a major flood: Is there a link between democratic experience and retrospective voting?. European Economic Review, 133, 103665.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Potoski, M., &amp; </a:t>
            </a:r>
            <a:r>
              <a:rPr lang="en-GB" sz="1000" noProof="0" dirty="0" err="1">
                <a:latin typeface="Garamond" panose="02020404030301010803" pitchFamily="18" charset="0"/>
              </a:rPr>
              <a:t>Urbatsch</a:t>
            </a:r>
            <a:r>
              <a:rPr lang="en-GB" sz="1000" noProof="0" dirty="0">
                <a:latin typeface="Garamond" panose="02020404030301010803" pitchFamily="18" charset="0"/>
              </a:rPr>
              <a:t>, R. (2017). Entertainment and the opportunity cost of civic participation: Monday Night Football game quality suppresses turnout in US elections. The Journal of Politics, 79(2), 424-438.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 err="1">
                <a:latin typeface="Garamond" panose="02020404030301010803" pitchFamily="18" charset="0"/>
              </a:rPr>
              <a:t>Rapeli</a:t>
            </a:r>
            <a:r>
              <a:rPr lang="en-GB" sz="1000" noProof="0" dirty="0">
                <a:latin typeface="Garamond" panose="02020404030301010803" pitchFamily="18" charset="0"/>
              </a:rPr>
              <a:t>, L., &amp; </a:t>
            </a:r>
            <a:r>
              <a:rPr lang="en-GB" sz="1000" noProof="0" dirty="0" err="1">
                <a:latin typeface="Garamond" panose="02020404030301010803" pitchFamily="18" charset="0"/>
              </a:rPr>
              <a:t>Söderlund</a:t>
            </a:r>
            <a:r>
              <a:rPr lang="en-GB" sz="1000" noProof="0" dirty="0">
                <a:latin typeface="Garamond" panose="02020404030301010803" pitchFamily="18" charset="0"/>
              </a:rPr>
              <a:t>, P. (2022). Does sports success increase government support? Voter (</a:t>
            </a:r>
            <a:r>
              <a:rPr lang="en-GB" sz="1000" noProof="0" dirty="0" err="1">
                <a:latin typeface="Garamond" panose="02020404030301010803" pitchFamily="18" charset="0"/>
              </a:rPr>
              <a:t>ir</a:t>
            </a:r>
            <a:r>
              <a:rPr lang="en-GB" sz="1000" noProof="0" dirty="0">
                <a:latin typeface="Garamond" panose="02020404030301010803" pitchFamily="18" charset="0"/>
              </a:rPr>
              <a:t>) rationality in a multiparty context. Research &amp; Politics, 9(3), 20531680221122369.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 err="1">
                <a:latin typeface="Garamond" panose="02020404030301010803" pitchFamily="18" charset="0"/>
              </a:rPr>
              <a:t>Rapeli</a:t>
            </a:r>
            <a:r>
              <a:rPr lang="en-GB" sz="1000" noProof="0" dirty="0">
                <a:latin typeface="Garamond" panose="02020404030301010803" pitchFamily="18" charset="0"/>
              </a:rPr>
              <a:t>, L., </a:t>
            </a:r>
            <a:r>
              <a:rPr lang="en-GB" sz="1000" noProof="0" dirty="0" err="1">
                <a:latin typeface="Garamond" panose="02020404030301010803" pitchFamily="18" charset="0"/>
              </a:rPr>
              <a:t>Papageorgiou</a:t>
            </a:r>
            <a:r>
              <a:rPr lang="en-GB" sz="1000" noProof="0" dirty="0">
                <a:latin typeface="Garamond" panose="02020404030301010803" pitchFamily="18" charset="0"/>
              </a:rPr>
              <a:t>, A., &amp; Mattila, M. (2023). When life happens: the impact of life events on turnout. Political Studies, 71(4), 1243-1260.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Sinclair, B., Hall, T. E., &amp; Alvarez, R. M. (2011). Flooding the vote: Hurricane Katrina and voter participation in New Orleans. American politics research, 39(5), 921-957.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noProof="0" dirty="0">
                <a:latin typeface="Garamond" panose="02020404030301010803" pitchFamily="18" charset="0"/>
              </a:rPr>
              <a:t>Wang, A. H. E. (2020). Efficiency over generosity? Evidence of electoral accountability from typhoon </a:t>
            </a:r>
            <a:r>
              <a:rPr lang="en-GB" sz="1000" noProof="0" dirty="0" err="1">
                <a:latin typeface="Garamond" panose="02020404030301010803" pitchFamily="18" charset="0"/>
              </a:rPr>
              <a:t>dayoff</a:t>
            </a:r>
            <a:r>
              <a:rPr lang="en-GB" sz="1000" noProof="0" dirty="0">
                <a:latin typeface="Garamond" panose="02020404030301010803" pitchFamily="18" charset="0"/>
              </a:rPr>
              <a:t> in Taiwan. Asian Journal of Political Science, 28(1), 32-46.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000" noProof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2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740A5-EFD0-8737-96D5-B5179DE56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1E3BF8D-A945-06D2-8CF9-50EABE884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C4A11F-CFBA-FB69-A2B8-037D81BA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Voter rationality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0669C42-62D6-067A-AF90-E47AFB59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65136"/>
            <a:ext cx="8064900" cy="498886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Political scientists have long been interested in evaluating </a:t>
            </a:r>
            <a:r>
              <a:rPr lang="en-GB" sz="2000" b="1" dirty="0">
                <a:latin typeface="Constantia" panose="02030602050306030303" pitchFamily="18" charset="0"/>
              </a:rPr>
              <a:t>voters’ competence</a:t>
            </a:r>
            <a:r>
              <a:rPr lang="en-GB" sz="2000" dirty="0">
                <a:latin typeface="Constantia" panose="02030602050306030303" pitchFamily="18" charset="0"/>
              </a:rPr>
              <a:t> to fulfil their electoral responsibility -&gt; are they sufficiently informed? Are they sufficiently rational?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Why rationality important -&gt; central to normative debates about electoral democracy; theory often assumes rationality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Rationality embedded in the theory of </a:t>
            </a:r>
            <a:r>
              <a:rPr lang="en-GB" sz="2000" b="1" dirty="0">
                <a:latin typeface="Constantia" panose="02030602050306030303" pitchFamily="18" charset="0"/>
              </a:rPr>
              <a:t>retrospective voting: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Voters base their decisions on an evaluation of the past 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For example, the performance of incumbents or governing parties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Vs. assessments of candidates’ or parties’ likely future (economic) success -&gt; prospective voting</a:t>
            </a:r>
          </a:p>
        </p:txBody>
      </p:sp>
    </p:spTree>
    <p:extLst>
      <p:ext uri="{BB962C8B-B14F-4D97-AF65-F5344CB8AC3E}">
        <p14:creationId xmlns:p14="http://schemas.microsoft.com/office/powerpoint/2010/main" val="118869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A0A49-F76B-449E-5605-D05DFEA9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B1D5902-77B0-1E8D-926D-7DB6A222A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D7090F-7202-ECD1-F178-79596FA8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Voter rationality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04F1DF8-3F63-71A5-86DA-048B10977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65136"/>
            <a:ext cx="8064900" cy="498886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Two perspectives on voters' understanding of politicians' accountability: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1)The voter is irrational/ignorant - sharks, sports matches...</a:t>
            </a:r>
          </a:p>
          <a:p>
            <a:pPr algn="just">
              <a:buFontTx/>
              <a:buChar char="-"/>
            </a:pPr>
            <a:r>
              <a:rPr lang="en-GB" sz="1600" dirty="0">
                <a:latin typeface="Constantia" panose="02030602050306030303" pitchFamily="18" charset="0"/>
              </a:rPr>
              <a:t>retrospective judgments as a direct response to the absolute state of the world</a:t>
            </a:r>
          </a:p>
          <a:p>
            <a:pPr marL="54000" indent="0" algn="just">
              <a:buNone/>
            </a:pPr>
            <a:r>
              <a:rPr lang="en-GB" sz="1600" dirty="0">
                <a:latin typeface="Constantia" panose="02030602050306030303" pitchFamily="18" charset="0"/>
              </a:rPr>
              <a:t>- citizens punish or reward an incumbent party based on the state of the world without regard to the responsibility of the incumbent in shaping it</a:t>
            </a:r>
          </a:p>
          <a:p>
            <a:pPr algn="just">
              <a:buFontTx/>
              <a:buChar char="-"/>
            </a:pPr>
            <a:endParaRPr lang="en-GB" sz="16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2)The voter is rational – retrospectively evaluates a politician's performance</a:t>
            </a:r>
          </a:p>
          <a:p>
            <a:pPr marL="54000" indent="0" algn="just">
              <a:buNone/>
            </a:pPr>
            <a:r>
              <a:rPr lang="en-GB" sz="1600" dirty="0">
                <a:latin typeface="Constantia" panose="02030602050306030303" pitchFamily="18" charset="0"/>
              </a:rPr>
              <a:t>- citizens reward a good performance with electoral support for the incumbent government and punish a bad performance by voting for the opposition.</a:t>
            </a:r>
          </a:p>
        </p:txBody>
      </p:sp>
    </p:spTree>
    <p:extLst>
      <p:ext uri="{BB962C8B-B14F-4D97-AF65-F5344CB8AC3E}">
        <p14:creationId xmlns:p14="http://schemas.microsoft.com/office/powerpoint/2010/main" val="261871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F29D4-2B29-800E-F138-BA292F49F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E672FC8-D24F-017B-8773-4846A996C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0F744E-888E-F468-3D7F-0C282020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Responsive electorate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D063A8F-340A-ED8B-8F6F-8C3635807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60204"/>
            <a:ext cx="8064900" cy="5350457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1)The voter is irrational/ignorant - sharks, sports matches...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studied by Achen and Bartels (2002, 2016) = “blind retrospection”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-random events may determine the fate of the incumbent – outcomes, not policies themselves, are important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1500" dirty="0">
                <a:latin typeface="Constantia" panose="02030602050306030303" pitchFamily="18" charset="0"/>
              </a:rPr>
              <a:t>-The United Kingdom’s Conservative party losing an election because of a bad harvest</a:t>
            </a:r>
          </a:p>
          <a:p>
            <a:pPr marL="54000" indent="0" algn="just">
              <a:buNone/>
            </a:pPr>
            <a:r>
              <a:rPr lang="en-GB" sz="1500" dirty="0">
                <a:latin typeface="Constantia" panose="02030602050306030303" pitchFamily="18" charset="0"/>
              </a:rPr>
              <a:t>-The pharaoh’s reign being shortened because of drought</a:t>
            </a:r>
          </a:p>
          <a:p>
            <a:pPr marL="54000" indent="0" algn="just">
              <a:buNone/>
            </a:pPr>
            <a:r>
              <a:rPr lang="en-GB" sz="1500" dirty="0">
                <a:latin typeface="Constantia" panose="02030602050306030303" pitchFamily="18" charset="0"/>
              </a:rPr>
              <a:t>-President Wilson losing votes in New Jersey because of shark attacks </a:t>
            </a:r>
          </a:p>
          <a:p>
            <a:pPr marL="54000" indent="0" algn="just">
              <a:buNone/>
            </a:pPr>
            <a:r>
              <a:rPr lang="en-GB" sz="1500" dirty="0">
                <a:latin typeface="Constantia" panose="02030602050306030303" pitchFamily="18" charset="0"/>
              </a:rPr>
              <a:t>-American presidents losing about a percent of the vote in states that were too dry or too wet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i="1" dirty="0">
                <a:latin typeface="Constantia" panose="02030602050306030303" pitchFamily="18" charset="0"/>
              </a:rPr>
              <a:t>“…you need two things to be successful.. . . You need rain in the north and a strong economy. And there is nothing you can do about either one.”</a:t>
            </a:r>
          </a:p>
        </p:txBody>
      </p:sp>
    </p:spTree>
    <p:extLst>
      <p:ext uri="{BB962C8B-B14F-4D97-AF65-F5344CB8AC3E}">
        <p14:creationId xmlns:p14="http://schemas.microsoft.com/office/powerpoint/2010/main" val="364504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5410B-CC0A-80A1-5742-868E8F902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0D77299-2534-A029-EE62-CAB3EDBBB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949D35-9C23-4FF0-6BC5-2E678526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Responsive electorate</a:t>
            </a:r>
          </a:p>
        </p:txBody>
      </p:sp>
      <p:pic>
        <p:nvPicPr>
          <p:cNvPr id="10" name="Obrázok 9" descr="Obrázok, na ktorom je osoba, kravata, ľudská tvár, úsmev&#10;&#10;Automaticky generovaný popis">
            <a:extLst>
              <a:ext uri="{FF2B5EF4-FFF2-40B4-BE49-F238E27FC236}">
                <a16:creationId xmlns:a16="http://schemas.microsoft.com/office/drawing/2014/main" id="{BB998FF5-E0E3-467E-8CC7-42EE24B80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87" y="1172233"/>
            <a:ext cx="3980825" cy="53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0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174B1-EEEA-0C6C-1AF8-1A37C554D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18C3C77-CC46-8E2D-479E-5EE6A327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E598B0-73BC-1F86-B43B-8A193E64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Responsive electorate</a:t>
            </a:r>
          </a:p>
        </p:txBody>
      </p:sp>
      <p:pic>
        <p:nvPicPr>
          <p:cNvPr id="1026" name="Picture 2" descr="How the Government Is Failing Americans Uprooted by Natural Disaster - The  New York Times">
            <a:extLst>
              <a:ext uri="{FF2B5EF4-FFF2-40B4-BE49-F238E27FC236}">
                <a16:creationId xmlns:a16="http://schemas.microsoft.com/office/drawing/2014/main" id="{73665072-318A-61CD-FAC8-F0608FE3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8000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6780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cz.potx" id="{D7A7A407-EA95-402E-A2E1-F4E83BB896B4}" vid="{701BB1D0-3800-4DAE-B2C6-FE22C8BECD5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9945</TotalTime>
  <Words>2849</Words>
  <Application>Microsoft Macintosh PowerPoint</Application>
  <PresentationFormat>Prezentácia na obrazovke (4:3)</PresentationFormat>
  <Paragraphs>302</Paragraphs>
  <Slides>41</Slides>
  <Notes>30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9" baseType="lpstr">
      <vt:lpstr>Arial</vt:lpstr>
      <vt:lpstr>Constantia</vt:lpstr>
      <vt:lpstr>Garamond</vt:lpstr>
      <vt:lpstr>Helvetica</vt:lpstr>
      <vt:lpstr>Symbol</vt:lpstr>
      <vt:lpstr>Tahoma</vt:lpstr>
      <vt:lpstr>Wingdings</vt:lpstr>
      <vt:lpstr>Prezentace_MU_CZ</vt:lpstr>
      <vt:lpstr>Prezentácia programu PowerPoint</vt:lpstr>
      <vt:lpstr>Seemingly unrelated events</vt:lpstr>
      <vt:lpstr>Seemingly unrelated events</vt:lpstr>
      <vt:lpstr>Voter rationality</vt:lpstr>
      <vt:lpstr>Voter rationality</vt:lpstr>
      <vt:lpstr>Voter rationality</vt:lpstr>
      <vt:lpstr>Responsive electorate</vt:lpstr>
      <vt:lpstr>Responsive electorate</vt:lpstr>
      <vt:lpstr>Responsive electorate</vt:lpstr>
      <vt:lpstr>Attentive electorate</vt:lpstr>
      <vt:lpstr>Responsive electorate</vt:lpstr>
      <vt:lpstr>Prezentácia programu PowerPoint</vt:lpstr>
      <vt:lpstr>Economic voting</vt:lpstr>
      <vt:lpstr>Economic voting</vt:lpstr>
      <vt:lpstr>Prezentácia programu PowerPoint</vt:lpstr>
      <vt:lpstr>Natural disasters</vt:lpstr>
      <vt:lpstr>Prezentácia programu PowerPoint</vt:lpstr>
      <vt:lpstr>Prezentácia programu PowerPoint</vt:lpstr>
      <vt:lpstr>Prezentácia programu PowerPoint</vt:lpstr>
      <vt:lpstr>Prezentácia programu PowerPoint</vt:lpstr>
      <vt:lpstr>Electoral turnout</vt:lpstr>
      <vt:lpstr>Note: important mechanisms</vt:lpstr>
      <vt:lpstr>Jusko and Spáč (2024)</vt:lpstr>
      <vt:lpstr>Jusko and Spáč (2024)</vt:lpstr>
      <vt:lpstr>Prezentácia programu PowerPoint</vt:lpstr>
      <vt:lpstr>Volebná účasť</vt:lpstr>
      <vt:lpstr>Volebná účasť</vt:lpstr>
      <vt:lpstr>Effect on incumbents and parties</vt:lpstr>
      <vt:lpstr>Can a natural disaster help a politician get re-elected?</vt:lpstr>
      <vt:lpstr>Can a natural disaster help a politician get re-elected?</vt:lpstr>
      <vt:lpstr>Prezentácia programu PowerPoint</vt:lpstr>
      <vt:lpstr>Note: attentive or responsive electorate?</vt:lpstr>
      <vt:lpstr>Prezentácia programu PowerPoint</vt:lpstr>
      <vt:lpstr>Sports matches</vt:lpstr>
      <vt:lpstr>Sport</vt:lpstr>
      <vt:lpstr>Sport</vt:lpstr>
      <vt:lpstr>Sport</vt:lpstr>
      <vt:lpstr>Life changing moments and turnout</vt:lpstr>
      <vt:lpstr>Conclusion</vt:lpstr>
      <vt:lpstr>Next…</vt:lpstr>
      <vt:lpstr>Literatute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Počasie a voľby</dc:title>
  <dc:creator>Jakub Jusko</dc:creator>
  <cp:lastModifiedBy>Jakub Jusko</cp:lastModifiedBy>
  <cp:revision>110</cp:revision>
  <dcterms:created xsi:type="dcterms:W3CDTF">2021-01-04T15:05:13Z</dcterms:created>
  <dcterms:modified xsi:type="dcterms:W3CDTF">2024-12-06T10:38:42Z</dcterms:modified>
</cp:coreProperties>
</file>