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44"/>
  </p:notesMasterIdLst>
  <p:handoutMasterIdLst>
    <p:handoutMasterId r:id="rId45"/>
  </p:handoutMasterIdLst>
  <p:sldIdLst>
    <p:sldId id="256" r:id="rId2"/>
    <p:sldId id="362" r:id="rId3"/>
    <p:sldId id="409" r:id="rId4"/>
    <p:sldId id="408" r:id="rId5"/>
    <p:sldId id="429" r:id="rId6"/>
    <p:sldId id="411" r:id="rId7"/>
    <p:sldId id="412" r:id="rId8"/>
    <p:sldId id="430" r:id="rId9"/>
    <p:sldId id="413" r:id="rId10"/>
    <p:sldId id="414" r:id="rId11"/>
    <p:sldId id="416" r:id="rId12"/>
    <p:sldId id="419" r:id="rId13"/>
    <p:sldId id="437" r:id="rId14"/>
    <p:sldId id="418" r:id="rId15"/>
    <p:sldId id="420" r:id="rId16"/>
    <p:sldId id="417" r:id="rId17"/>
    <p:sldId id="421" r:id="rId18"/>
    <p:sldId id="439" r:id="rId19"/>
    <p:sldId id="422" r:id="rId20"/>
    <p:sldId id="438" r:id="rId21"/>
    <p:sldId id="415" r:id="rId22"/>
    <p:sldId id="425" r:id="rId23"/>
    <p:sldId id="440" r:id="rId24"/>
    <p:sldId id="423" r:id="rId25"/>
    <p:sldId id="424" r:id="rId26"/>
    <p:sldId id="426" r:id="rId27"/>
    <p:sldId id="441" r:id="rId28"/>
    <p:sldId id="427" r:id="rId29"/>
    <p:sldId id="428" r:id="rId30"/>
    <p:sldId id="263" r:id="rId31"/>
    <p:sldId id="264" r:id="rId32"/>
    <p:sldId id="432" r:id="rId33"/>
    <p:sldId id="433" r:id="rId34"/>
    <p:sldId id="434" r:id="rId35"/>
    <p:sldId id="431" r:id="rId36"/>
    <p:sldId id="435" r:id="rId37"/>
    <p:sldId id="436" r:id="rId38"/>
    <p:sldId id="275" r:id="rId39"/>
    <p:sldId id="276" r:id="rId40"/>
    <p:sldId id="407" r:id="rId41"/>
    <p:sldId id="410" r:id="rId42"/>
    <p:sldId id="271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53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01" autoAdjust="0"/>
    <p:restoredTop sz="82969" autoAdjust="0"/>
  </p:normalViewPr>
  <p:slideViewPr>
    <p:cSldViewPr snapToGrid="0">
      <p:cViewPr varScale="1">
        <p:scale>
          <a:sx n="151" d="100"/>
          <a:sy n="151" d="100"/>
        </p:scale>
        <p:origin x="192" y="560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Microsoft_Excelu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'List1 (3)'!$B$53</c:f>
              <c:strCache>
                <c:ptCount val="1"/>
                <c:pt idx="0">
                  <c:v>rozdiel</c:v>
                </c:pt>
              </c:strCache>
            </c:strRef>
          </c:tx>
          <c:invertIfNegative val="0"/>
          <c:cat>
            <c:strRef>
              <c:f>'List1 (3)'!$A$54:$A$75</c:f>
              <c:strCache>
                <c:ptCount val="22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  <c:pt idx="11">
                  <c:v>L</c:v>
                </c:pt>
                <c:pt idx="12">
                  <c:v>M</c:v>
                </c:pt>
                <c:pt idx="13">
                  <c:v>N</c:v>
                </c:pt>
                <c:pt idx="14">
                  <c:v>O</c:v>
                </c:pt>
                <c:pt idx="15">
                  <c:v>P</c:v>
                </c:pt>
                <c:pt idx="16">
                  <c:v>R</c:v>
                </c:pt>
                <c:pt idx="17">
                  <c:v>S</c:v>
                </c:pt>
                <c:pt idx="18">
                  <c:v>T</c:v>
                </c:pt>
                <c:pt idx="19">
                  <c:v>U</c:v>
                </c:pt>
                <c:pt idx="20">
                  <c:v>V</c:v>
                </c:pt>
                <c:pt idx="21">
                  <c:v>Z</c:v>
                </c:pt>
              </c:strCache>
            </c:strRef>
          </c:cat>
          <c:val>
            <c:numRef>
              <c:f>'List1 (3)'!$B$54:$B$75</c:f>
              <c:numCache>
                <c:formatCode>General</c:formatCode>
                <c:ptCount val="22"/>
                <c:pt idx="0">
                  <c:v>0.6719026468782725</c:v>
                </c:pt>
                <c:pt idx="1">
                  <c:v>0.19259176701818448</c:v>
                </c:pt>
                <c:pt idx="2">
                  <c:v>0.34863073240469489</c:v>
                </c:pt>
                <c:pt idx="3">
                  <c:v>9.1529234865259657E-3</c:v>
                </c:pt>
                <c:pt idx="4">
                  <c:v>-6.3734517748167296E-2</c:v>
                </c:pt>
                <c:pt idx="5">
                  <c:v>0.41830315628247899</c:v>
                </c:pt>
                <c:pt idx="6">
                  <c:v>5.3508029224333953E-2</c:v>
                </c:pt>
                <c:pt idx="7">
                  <c:v>8.7242222950896231E-2</c:v>
                </c:pt>
                <c:pt idx="8">
                  <c:v>-0.2948380228609615</c:v>
                </c:pt>
                <c:pt idx="9">
                  <c:v>-0.21512606935081469</c:v>
                </c:pt>
                <c:pt idx="10">
                  <c:v>-0.20171048355370058</c:v>
                </c:pt>
                <c:pt idx="11">
                  <c:v>-0.35519456126366333</c:v>
                </c:pt>
                <c:pt idx="12">
                  <c:v>-3.4526929047070221E-2</c:v>
                </c:pt>
                <c:pt idx="13">
                  <c:v>-0.21205380206528945</c:v>
                </c:pt>
                <c:pt idx="14">
                  <c:v>0.27186749301333424</c:v>
                </c:pt>
                <c:pt idx="15">
                  <c:v>-6.318890849277603E-2</c:v>
                </c:pt>
                <c:pt idx="16">
                  <c:v>-0.25074937870686675</c:v>
                </c:pt>
                <c:pt idx="17">
                  <c:v>-3.8495866275205515E-3</c:v>
                </c:pt>
                <c:pt idx="18">
                  <c:v>-0.22922454245611845</c:v>
                </c:pt>
                <c:pt idx="19">
                  <c:v>-0.43155310006138736</c:v>
                </c:pt>
                <c:pt idx="20">
                  <c:v>-9.6630387710034404E-2</c:v>
                </c:pt>
                <c:pt idx="21">
                  <c:v>0.18699420461757765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31-4448-9449-BFBA2F92A2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313664"/>
        <c:axId val="48964352"/>
      </c:barChart>
      <c:catAx>
        <c:axId val="51313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k-CZ"/>
          </a:p>
        </c:txPr>
        <c:crossAx val="48964352"/>
        <c:crosses val="autoZero"/>
        <c:auto val="1"/>
        <c:lblAlgn val="ctr"/>
        <c:lblOffset val="100"/>
        <c:noMultiLvlLbl val="0"/>
      </c:catAx>
      <c:valAx>
        <c:axId val="48964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sk-CZ"/>
          </a:p>
        </c:txPr>
        <c:crossAx val="5131366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EE57D-EFC7-8F43-7C66-AF3872015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449BCA0-AF76-EA89-051D-ABD30B3BBC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806A113-1F33-85AA-03CC-876615307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D4D5E98-687F-F295-85A9-09C1183F1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0523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209483-E3A3-E518-9ED4-2DF576818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45BDD0A2-9A46-C17B-E8BE-D8FF051DC1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F1086EB-4530-AC70-985F-C2EF7864ED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83327DC-97D9-3D97-639C-822E59C3AB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0108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6D485-6CD1-C2C2-9DF9-86145FFA8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F4780953-6924-6684-9619-A77131A310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94C4070F-0B2B-E4A0-F118-7787CE878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B8D71E9-F864-3023-EBAC-859FD933B4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6612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F6546-CCAE-88BB-248C-F02AF724E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B8991A0-2AA8-2207-996C-DC3625CA87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63B94800-AB63-779E-427B-3DFAC57A5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ECF3A73-7A05-B409-547C-3298A11B1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3269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FDBC4-128A-9DD7-E404-7CAF796F5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69343CA-D438-3D53-0557-AF479190B5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70CD389-3762-35F5-3FDC-66997A4A7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3EF74CE-3273-3BFF-5BF8-806449D1E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4876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5CEC4-DB8E-E5BC-1DA6-CBBA49CED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4FA322CA-810F-EE2A-7DB3-2DA6AE47E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55E2116-1184-6640-BE43-0512E0DF6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479CFA4-D57B-55B9-5D80-5CAD29D29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8114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14CB1-B8F7-8314-66F8-E4F4CC20A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C17387B-FB3B-3F6E-22B0-8B5038796D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FB300CA-FE20-8187-EF2C-131AB9DCC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95557B4-E19C-E8F6-C243-48597890AC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8301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EC9D5-C6F9-865F-A358-69592AF5B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2E70E13-535C-FE0A-6DD7-9BD680ABE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49BEF96-E79B-BED6-DE40-5029F2EA5F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BD0FC2A-60BE-E334-162B-24856F5720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1956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1FEE9-384C-E419-E043-053AF4AFF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0B3B7A39-91DF-89F2-6B37-18A53D42F8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F572856-42DA-95A2-C261-23B3300963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AAA59CE-6C15-9AEE-35A3-AF6C346A4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4475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2E26E-68DD-A5CF-1D62-C1D23A94A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642ACF32-187A-6F32-3FC7-BBE6E259D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D3E0DB1B-1454-849C-7712-AF69E0B3D7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AB512D2-C155-FA5F-25E6-14CDF5F0D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7179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622D6-69B4-69D7-F465-88FD20F14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B61B3B5-ED69-2BE2-AA1D-A85A5CB77A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6AFBDB73-706B-9289-8EF2-0B175E7FF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9AEB793-0E1A-0637-3AAA-4C36469BD2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503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6606D-3D95-AD11-D03B-9FE61AE8C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401A116-8CC4-F611-60B1-756513627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56508E7D-D7A3-F3A8-DF85-CEA5D8B711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0A83E9D-1F3A-04B8-258D-3F3360DBCE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06953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5863-DCA0-3C88-001A-C84E7A664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0F301B9-3B2F-EE81-DE6E-4554DC7C9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D8216C91-7826-CCA7-61E9-A2A303E818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41315CA-E53A-D80A-42E9-0899C0EAC9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7431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02E67-5259-30D0-5E34-B8ED75E46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B8713C8-22A5-74AE-E1AF-8325A0260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631BDCE-27CC-E996-086A-930311BFC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91738B9-C076-8FFA-AE1F-2B1FC8A29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13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DE4AA-C90A-760B-77CC-5F139C42D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4EC269D-2D93-FD14-77E1-C1813BE14A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44D54B8-0EC2-0C96-2CCB-8E3A7DD27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A894C22-7C30-4389-51D8-503B4652D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3549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903D3-36E8-45DF-9929-A17206232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D05C179-EABB-DB92-FD50-317C647A5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DAF06DE-1795-4418-9000-EEB02B285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529398D-EA20-067F-B63F-4FD3FC34B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2310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1FB21-36D8-ED55-A2F1-93A2F2539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0D8A2D8-0092-4310-A1D2-69790FC457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D3CE251-9482-AB46-B52D-54B0AD2C6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C2AC9EC-1913-3314-CFFF-A10290F51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231334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3C155-8269-EEA0-BBC9-08750062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AC82D89-E81F-973B-FE5C-A5ABEE7FFB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1D3DEC25-2A39-B0E4-BF64-3CB81B2EF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D79C9B7-C931-2CF4-37B5-446D2888F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328012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53E50-CE0F-5E0F-7722-E32D07773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CDA7B28-8D62-833C-1D6D-8A1D28E6B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550E109-66A4-F2A4-643B-5F4FDB2C5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D8D8B95-82C4-77DC-AC37-704EF0E276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21258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DFCF1-85FC-0DF2-7A91-D1C068744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BECA550-4453-7141-7507-619D9575A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CC277A2B-4FA0-BF82-9F58-F698974DB1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39DF343-B0A0-DB26-328F-6CC09A6CE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5808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0F9AF-D1EF-5464-344A-DAE6ECAEE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F905FD9-1B86-829B-21E4-4E432FC129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89724C7-68C2-E97E-E51E-8788E2CD3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4A67C209-BE47-198C-7F40-61D0D2466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1938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8CBBC-02BA-F671-14E4-A3F7865F9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0891D864-B15B-00FF-997F-F1426A79EE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BC9B146F-6F87-FB95-5F6A-D709D08FA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3A4D071-C4EF-18E3-E9E4-34C6EBB67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6366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E4505-2489-D3E7-42E3-90CCBAAA9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0C8A5071-8F54-5E4B-E68F-680C6EBE5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833FE7F0-1A74-AEA2-DB68-BBA54FF50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0BECDAA-2DE9-FAC0-6DCA-042E50B36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8531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B7CD2-AC4C-5D0A-41F7-1A0F005A3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88A300E-42FB-EFEC-5CEF-9EE3F0EFF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8CC69EE7-C365-D63B-4DEC-46A8097C3E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2D70991-764E-4EFF-157B-C986A91D2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0049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207DD-ECF8-76A5-EB97-72FDE4833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615B5F3-F003-2673-5B78-F5ACDA124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707F1EC9-4313-A5DF-0D97-DA3F99FEE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A82675D8-DD1E-F884-469F-35A5620032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157960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7F65F-2A2C-B007-D1CF-C13866335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0FDE0B7-75EE-B28F-159E-D8016952D8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C6590D0E-D02B-936A-53CB-0F6CDF979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E0A76ED-1D8C-EB66-9CEE-0CF1B4C21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0334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8D316-D45B-9286-195F-EBE98BCE1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BF67FD9-7F58-6695-C93D-30081AC33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1B686FFD-D125-ACB7-FDBF-77BD3E6ED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45CA49E-BECC-41E6-D81F-28F3CC915A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04362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86D93-0175-CAD9-89C2-82DAFC986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4CBCEF2D-B2F3-A571-EDEF-AD553E856D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D1794C7E-5FB4-7882-0688-EFF1F66890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FA7DF4A-2CAC-640A-3982-D0BD31A09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67510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79E08-A463-0A27-4031-015B4BE77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AEE4E5D-BE27-7B4D-837E-3190BFD9B7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CBA8628B-C795-3265-B114-FF1D6833C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DE1590B-4292-1342-7768-725F0CC535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31331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7519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39ADB-39F2-A815-799D-ADA32901D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397DC047-7DEF-2D55-6C0A-D4B2EE27F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1AFE4EBD-43ED-5577-E9A1-13542D812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Constantia" panose="02030602050306030303" pitchFamily="18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B3928C1-B52A-8F08-42B2-0F7525B9B8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8689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69D95-822B-A83F-6E45-C6771FAD7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7C5578D6-971A-56A1-0512-8A39D1A40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17B953D-6284-BA67-5AD6-8C3CF520B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If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a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voter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were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threatened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into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voting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for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a party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against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her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pre-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erence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,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she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would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face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a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dilemma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She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could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either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give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in to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the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threat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or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vote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according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to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her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preferences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.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The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most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common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reaction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will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be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she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chooses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the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mid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-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dle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ground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sk-SK" dirty="0" err="1">
                <a:solidFill>
                  <a:srgbClr val="000000"/>
                </a:solidFill>
                <a:effectLst/>
                <a:latin typeface="Helvetica" pitchFamily="2" charset="0"/>
              </a:rPr>
              <a:t>abstains</a:t>
            </a:r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</a:rPr>
              <a:t>. 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E59518A-0839-1B20-31CB-CAF47DCB4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59878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97704-3FF0-0453-6C26-692F225E5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E35F7ED5-02DB-2A20-6EC5-9FDEFEE69A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964B9205-6707-A561-8488-6FF8B45B4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1CC8FE7-3EBE-BBBD-8C0B-48971809FE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87296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C2D3A-331B-BEFB-390D-777B7AC09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AC5FCE68-470E-48A4-35EA-6383038BAB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D50B1F32-9652-1151-72AB-325E59C71F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85750F77-6599-87E4-D4A9-DDA15AD14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569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DF73B-8CF9-C708-069C-8A75E52BE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C38ADB3-84DA-403F-803C-586ED6B91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9A86FE0-D4CC-24C6-1CFF-CF8A214B9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9BF2A38-9158-E584-EDA5-4363E3399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7271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F0751-8C10-0989-462A-1A318CFDE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6965E570-8AB9-10B6-9E32-41B8DBAEA5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CF8F054B-A774-92A0-093C-650BCD806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EE292B4-71FC-500D-DDF6-08F5553B9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327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0004D1A2-E289-AA47-B94B-01BB01C92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C687E64B-5AC4-3A41-A1D1-731CB04E7B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7635DD7C-E644-6A43-A1B7-1DE38233FF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F14E04A5-4797-1348-B7F6-EE6C8A968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7A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75ADEBBD-800A-EE45-B7A1-67CD94DC86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F4C3194-85F4-774C-9C36-260FA06190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E4039839-F51B-5042-9375-558343FF76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4" name="Grafický objekt 5">
            <a:extLst>
              <a:ext uri="{FF2B5EF4-FFF2-40B4-BE49-F238E27FC236}">
                <a16:creationId xmlns:a16="http://schemas.microsoft.com/office/drawing/2014/main" id="{EDD78AE1-E8DB-9E40-A0CD-AFB2C1BDD2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EAFC13FF-A91C-FD4E-ACB1-45B8F3951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484A610E-C5AF-7441-A9B6-66F370901A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D8B5418F-6235-B841-A95D-FB1A7B7E6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E4235525-362F-0D45-BD44-45A52C405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 descr="Obrázok, na ktorom je text, snímka obrazovky, kruh, diagram&#10;&#10;Automaticky generovaný popis">
            <a:extLst>
              <a:ext uri="{FF2B5EF4-FFF2-40B4-BE49-F238E27FC236}">
                <a16:creationId xmlns:a16="http://schemas.microsoft.com/office/drawing/2014/main" id="{B3523989-D149-885F-DD82-6C623393D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4" y="0"/>
            <a:ext cx="7486731" cy="6858000"/>
          </a:xfrm>
          <a:prstGeom prst="rect">
            <a:avLst/>
          </a:prstGeom>
        </p:spPr>
      </p:pic>
      <p:sp>
        <p:nvSpPr>
          <p:cNvPr id="12" name="Pravouholník 11">
            <a:extLst>
              <a:ext uri="{FF2B5EF4-FFF2-40B4-BE49-F238E27FC236}">
                <a16:creationId xmlns:a16="http://schemas.microsoft.com/office/drawing/2014/main" id="{54865685-F4D3-93B0-227D-154D5FF5C5BE}"/>
              </a:ext>
            </a:extLst>
          </p:cNvPr>
          <p:cNvSpPr/>
          <p:nvPr/>
        </p:nvSpPr>
        <p:spPr bwMode="auto">
          <a:xfrm>
            <a:off x="188259" y="268941"/>
            <a:ext cx="887506" cy="123713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11D71-9273-B3AC-A836-2683FCAEA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31FD431-1100-8969-2D36-3DD23059F0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B87FEA0-07ED-BBBF-0808-BB92B581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13719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Heuristics</a:t>
            </a:r>
          </a:p>
        </p:txBody>
      </p:sp>
    </p:spTree>
    <p:extLst>
      <p:ext uri="{BB962C8B-B14F-4D97-AF65-F5344CB8AC3E}">
        <p14:creationId xmlns:p14="http://schemas.microsoft.com/office/powerpoint/2010/main" val="558331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3A17B-0697-ABAA-681B-26E0905B6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AAF6E69-3A82-C2DF-45E3-73F0BA8B5A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D9159F8-304E-D573-7545-17ECF152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Heuristics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EFBAA3A1-487E-693A-9128-616DBCF43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marL="54000" indent="0" algn="ctr">
              <a:buNone/>
            </a:pPr>
            <a:r>
              <a:rPr lang="en-GB" sz="2000" i="1" dirty="0">
                <a:latin typeface="Constantia" panose="02030602050306030303" pitchFamily="18" charset="0"/>
              </a:rPr>
              <a:t>“how a public that is notoriously uninterested and largely "innocent" of political matters can provide any control over public policy”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Most individuals fall short of fully informed, fully rational voting  behaviour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Our behaviour reveals that we are </a:t>
            </a:r>
            <a:r>
              <a:rPr lang="en-GB" sz="2000" b="1" dirty="0">
                <a:latin typeface="Constantia" panose="02030602050306030303" pitchFamily="18" charset="0"/>
              </a:rPr>
              <a:t>cognitive misers </a:t>
            </a:r>
            <a:r>
              <a:rPr lang="en-GB" sz="2000" dirty="0">
                <a:latin typeface="Constantia" panose="02030602050306030303" pitchFamily="18" charset="0"/>
              </a:rPr>
              <a:t>attempting to maximize the utility of the limited information we do have while avoiding the time-consuming search needed to enact a fully informed vote (e.g., Conover and Feldman 1984, 1989; </a:t>
            </a:r>
            <a:r>
              <a:rPr lang="en-GB" sz="2000" dirty="0" err="1">
                <a:latin typeface="Constantia" panose="02030602050306030303" pitchFamily="18" charset="0"/>
              </a:rPr>
              <a:t>Redlawsk</a:t>
            </a:r>
            <a:r>
              <a:rPr lang="en-GB" sz="2000" dirty="0">
                <a:latin typeface="Constantia" panose="02030602050306030303" pitchFamily="18" charset="0"/>
              </a:rPr>
              <a:t> 2004; Lau et al. 2018)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How can democracy survive?</a:t>
            </a:r>
          </a:p>
        </p:txBody>
      </p:sp>
    </p:spTree>
    <p:extLst>
      <p:ext uri="{BB962C8B-B14F-4D97-AF65-F5344CB8AC3E}">
        <p14:creationId xmlns:p14="http://schemas.microsoft.com/office/powerpoint/2010/main" val="4162864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FC48C-036C-B699-CE6A-8CCDEE02E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E975404-07F6-4EC5-BB03-35D602226A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747BACB-58EF-3B3B-6A3D-2F2992B6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Heuristics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9BD9FE35-E4CC-0A86-A654-9F3D9C180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People solve their lack of knowledge with </a:t>
            </a:r>
            <a:r>
              <a:rPr lang="en-GB" sz="2000" b="1" dirty="0">
                <a:latin typeface="Constantia" panose="02030602050306030303" pitchFamily="18" charset="0"/>
              </a:rPr>
              <a:t>cognitive shortcuts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Original research by Kahneman and Tversky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600" dirty="0">
                <a:latin typeface="Constantia" panose="02030602050306030303" pitchFamily="18" charset="0"/>
              </a:rPr>
              <a:t>People use heuristics to simplify decision situations, may lead to errors in judgment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Political science </a:t>
            </a:r>
            <a:r>
              <a:rPr lang="en-GB" sz="2000" dirty="0">
                <a:latin typeface="Constantia" panose="02030602050306030303" pitchFamily="18" charset="0"/>
              </a:rPr>
              <a:t>adopts the concept of heuristics as a tool to help people navigate an overly complex political environment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Major optimism boom in the 1990s -&gt;  “low information rationality” (Popkin 1991) vs. backlash of not “correct voting”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The concept helps overcome the problem of not being informed fully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Applies also to other situations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609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B98A2-D3E9-FDA3-DDB5-ADA18E733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35F4DD1-101D-FD82-C8C1-E9591E1ACE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8136312-D8FA-370F-B3E6-A221FD48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Heuristics (Lau and </a:t>
            </a:r>
            <a:r>
              <a:rPr lang="en-GB" dirty="0" err="1">
                <a:solidFill>
                  <a:schemeClr val="accent1"/>
                </a:solidFill>
                <a:latin typeface="Garamond" panose="02020404030301010803" pitchFamily="18" charset="0"/>
              </a:rPr>
              <a:t>Redlawsk</a:t>
            </a:r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 2001)</a:t>
            </a:r>
          </a:p>
        </p:txBody>
      </p:sp>
      <p:pic>
        <p:nvPicPr>
          <p:cNvPr id="6" name="Obrázok 5" descr="Obrázok, na ktorom je text, písmo, snímka obrazovky, žltý&#10;&#10;Automaticky generovaný popis">
            <a:extLst>
              <a:ext uri="{FF2B5EF4-FFF2-40B4-BE49-F238E27FC236}">
                <a16:creationId xmlns:a16="http://schemas.microsoft.com/office/drawing/2014/main" id="{5D620EED-3F84-3BAD-3E4D-AA646E292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796" y="2065833"/>
            <a:ext cx="5616629" cy="1246243"/>
          </a:xfrm>
          <a:prstGeom prst="rect">
            <a:avLst/>
          </a:prstGeom>
        </p:spPr>
      </p:pic>
      <p:sp>
        <p:nvSpPr>
          <p:cNvPr id="9" name="Šípka nadol 8">
            <a:extLst>
              <a:ext uri="{FF2B5EF4-FFF2-40B4-BE49-F238E27FC236}">
                <a16:creationId xmlns:a16="http://schemas.microsoft.com/office/drawing/2014/main" id="{8A67F411-1E9C-5215-673E-0C9966EDD49D}"/>
              </a:ext>
            </a:extLst>
          </p:cNvPr>
          <p:cNvSpPr/>
          <p:nvPr/>
        </p:nvSpPr>
        <p:spPr bwMode="auto">
          <a:xfrm>
            <a:off x="4440264" y="937647"/>
            <a:ext cx="131736" cy="84465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4345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33B0B-F741-A3D1-177D-4C16B120E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961004C-CE2C-E2E3-E817-16F5DA6D34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942D28-F392-C83D-A732-8E6CC79A9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18086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Heuristics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90DF1F52-FA80-3499-0BA0-243BAF061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632443"/>
            <a:ext cx="8064900" cy="5446475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1500" b="1" dirty="0">
                <a:latin typeface="Constantia" panose="02030602050306030303" pitchFamily="18" charset="0"/>
              </a:rPr>
              <a:t>Law and </a:t>
            </a:r>
            <a:r>
              <a:rPr lang="en-GB" sz="1500" b="1" dirty="0" err="1">
                <a:latin typeface="Constantia" panose="02030602050306030303" pitchFamily="18" charset="0"/>
              </a:rPr>
              <a:t>Redlawsk</a:t>
            </a:r>
            <a:r>
              <a:rPr lang="en-GB" sz="1500" b="1" dirty="0">
                <a:latin typeface="Constantia" panose="02030602050306030303" pitchFamily="18" charset="0"/>
              </a:rPr>
              <a:t> (2001):</a:t>
            </a:r>
          </a:p>
          <a:p>
            <a:pPr marL="54000" indent="0" algn="just">
              <a:buNone/>
            </a:pPr>
            <a:r>
              <a:rPr lang="en-GB" sz="1500" dirty="0">
                <a:latin typeface="Constantia" panose="02030602050306030303" pitchFamily="18" charset="0"/>
              </a:rPr>
              <a:t>-party affiliation and ideology</a:t>
            </a:r>
          </a:p>
          <a:p>
            <a:pPr marL="54000" indent="0" algn="just">
              <a:buNone/>
            </a:pPr>
            <a:r>
              <a:rPr lang="en-GB" sz="1500" dirty="0">
                <a:latin typeface="Constantia" panose="02030602050306030303" pitchFamily="18" charset="0"/>
              </a:rPr>
              <a:t>-endorsement</a:t>
            </a:r>
          </a:p>
          <a:p>
            <a:pPr marL="54000" indent="0" algn="just">
              <a:buNone/>
            </a:pPr>
            <a:r>
              <a:rPr lang="en-GB" sz="1500" dirty="0">
                <a:latin typeface="Constantia" panose="02030602050306030303" pitchFamily="18" charset="0"/>
              </a:rPr>
              <a:t>-polls</a:t>
            </a:r>
          </a:p>
          <a:p>
            <a:pPr marL="54000" indent="0" algn="just">
              <a:buNone/>
            </a:pPr>
            <a:r>
              <a:rPr lang="en-GB" sz="1500" dirty="0">
                <a:latin typeface="Constantia" panose="02030602050306030303" pitchFamily="18" charset="0"/>
              </a:rPr>
              <a:t>-candidate appearance</a:t>
            </a:r>
          </a:p>
          <a:p>
            <a:pPr marL="54000" indent="0" algn="just">
              <a:buNone/>
            </a:pPr>
            <a:endParaRPr lang="en-GB" sz="15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1500" dirty="0">
                <a:latin typeface="Constantia" panose="02030602050306030303" pitchFamily="18" charset="0"/>
              </a:rPr>
              <a:t>-Sophisticates can use heuristics to make the right choice (paradoxically)</a:t>
            </a:r>
          </a:p>
          <a:p>
            <a:pPr marL="54000" indent="0" algn="just">
              <a:buNone/>
            </a:pPr>
            <a:r>
              <a:rPr lang="en-GB" sz="1500" dirty="0">
                <a:latin typeface="Constantia" panose="02030602050306030303" pitchFamily="18" charset="0"/>
              </a:rPr>
              <a:t>-They are useless to unsophisticated voters</a:t>
            </a:r>
          </a:p>
          <a:p>
            <a:pPr marL="54000" indent="0" algn="just">
              <a:buNone/>
            </a:pPr>
            <a:r>
              <a:rPr lang="en-GB" sz="1500" dirty="0">
                <a:latin typeface="Constantia" panose="02030602050306030303" pitchFamily="18" charset="0"/>
              </a:rPr>
              <a:t>-Sophisticated = ideology and endorsement, unsophisticated voters = partisanship and appearance</a:t>
            </a:r>
          </a:p>
          <a:p>
            <a:pPr marL="54000" indent="0" algn="just">
              <a:buNone/>
            </a:pPr>
            <a:endParaRPr lang="en-GB" sz="15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b="1" dirty="0">
                <a:latin typeface="Constantia" panose="02030602050306030303" pitchFamily="18" charset="0"/>
              </a:rPr>
              <a:t>Bernhard and </a:t>
            </a:r>
            <a:r>
              <a:rPr lang="en-GB" sz="1500" b="1" dirty="0" err="1">
                <a:latin typeface="Constantia" panose="02030602050306030303" pitchFamily="18" charset="0"/>
              </a:rPr>
              <a:t>Freeder</a:t>
            </a:r>
            <a:r>
              <a:rPr lang="en-GB" sz="1500" b="1" dirty="0">
                <a:latin typeface="Constantia" panose="02030602050306030303" pitchFamily="18" charset="0"/>
              </a:rPr>
              <a:t> (2020)</a:t>
            </a:r>
          </a:p>
          <a:p>
            <a:pPr algn="just">
              <a:buFontTx/>
              <a:buChar char="-"/>
            </a:pPr>
            <a:r>
              <a:rPr lang="en-GB" sz="1500" dirty="0">
                <a:latin typeface="Constantia" panose="02030602050306030303" pitchFamily="18" charset="0"/>
              </a:rPr>
              <a:t>Endorsements, experience, and specific programmatic stances -&gt; SOPH </a:t>
            </a:r>
          </a:p>
          <a:p>
            <a:pPr algn="just">
              <a:buFontTx/>
              <a:buChar char="-"/>
            </a:pPr>
            <a:r>
              <a:rPr lang="en-GB" sz="1500" dirty="0">
                <a:latin typeface="Constantia" panose="02030602050306030303" pitchFamily="18" charset="0"/>
              </a:rPr>
              <a:t>Personal requests -&gt; UNSOPH</a:t>
            </a:r>
          </a:p>
          <a:p>
            <a:pPr algn="just">
              <a:buFontTx/>
              <a:buChar char="-"/>
            </a:pPr>
            <a:endParaRPr lang="en-GB" sz="1500" dirty="0">
              <a:latin typeface="Constantia" panose="02030602050306030303" pitchFamily="18" charset="0"/>
            </a:endParaRPr>
          </a:p>
          <a:p>
            <a:pPr marL="54000" indent="0" algn="ctr">
              <a:buNone/>
            </a:pPr>
            <a:r>
              <a:rPr lang="en-GB" sz="1500" i="1" dirty="0">
                <a:latin typeface="Constantia" panose="02030602050306030303" pitchFamily="18" charset="0"/>
              </a:rPr>
              <a:t>Knowledgeable voters report looking for good representatives, while less knowledgeable voters report looking for good people.</a:t>
            </a:r>
          </a:p>
          <a:p>
            <a:pPr algn="just">
              <a:buFontTx/>
              <a:buChar char="-"/>
            </a:pPr>
            <a:endParaRPr lang="en-GB" sz="1500" dirty="0">
              <a:latin typeface="Constantia" panose="02030602050306030303" pitchFamily="18" charset="0"/>
            </a:endParaRPr>
          </a:p>
          <a:p>
            <a:pPr algn="just">
              <a:buFontTx/>
              <a:buChar char="-"/>
            </a:pPr>
            <a:endParaRPr lang="en-GB" sz="15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26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76F5F-A142-0B7C-0EF2-D32E2EEA5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72BA75B-8516-FB92-83F0-B88FCA9BB7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2D4F35-D0F3-5034-37A7-12F5EB07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3203212"/>
            <a:ext cx="8064900" cy="873774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Heuristics -&gt; can be found on a ballot list</a:t>
            </a:r>
            <a:b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</a:br>
            <a:r>
              <a:rPr lang="en-GB" sz="1500" dirty="0">
                <a:solidFill>
                  <a:schemeClr val="accent1"/>
                </a:solidFill>
                <a:latin typeface="Garamond" panose="02020404030301010803" pitchFamily="18" charset="0"/>
              </a:rPr>
              <a:t>Assumption – voter not fully informed</a:t>
            </a:r>
          </a:p>
        </p:txBody>
      </p:sp>
      <p:pic>
        <p:nvPicPr>
          <p:cNvPr id="2" name="Obrázok 1" descr="Obrázok, na ktorom je text, písmo, biely, snímka obrazovky&#10;&#10;Automaticky generovaný popis">
            <a:extLst>
              <a:ext uri="{FF2B5EF4-FFF2-40B4-BE49-F238E27FC236}">
                <a16:creationId xmlns:a16="http://schemas.microsoft.com/office/drawing/2014/main" id="{50689114-07B9-C420-B769-B85A71F11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4457619"/>
            <a:ext cx="8865891" cy="166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72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7C901-F7C9-615D-C594-C18824A8C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FF15026-BA4F-2851-9448-7122F64D89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3C5133D-AAF7-F32D-0491-ED806FAD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Occupation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321E39EB-2A05-F6D8-CBEF-200CAE32A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Jobs as roles through which we learn skills and talents that help us to move up the occupational ladder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Since voters are choosing candidates to fill or retain a position in government -&gt; past experience is important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The relevance of previous experience to future performance may make voters likely to rely on this inferred information -&gt; communication of competence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314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92A72-437F-23FA-A176-30BF58798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6AEE24C-2B1D-71B3-DB7F-EA0002FC06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4797039-2A79-D73F-F5DB-2585C5D21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Occupation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F41A8202-1F1D-1327-EC6C-D5DAA2682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</p:txBody>
      </p:sp>
      <p:pic>
        <p:nvPicPr>
          <p:cNvPr id="2" name="Obrázok 1" descr="Obrázok, na ktorom je text, snímka obrazovky, písmo, číslo&#10;&#10;Automaticky generovaný popis">
            <a:extLst>
              <a:ext uri="{FF2B5EF4-FFF2-40B4-BE49-F238E27FC236}">
                <a16:creationId xmlns:a16="http://schemas.microsoft.com/office/drawing/2014/main" id="{C97D24E1-ED6B-388F-9B4B-B6FEBE50D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07" y="1632772"/>
            <a:ext cx="6480786" cy="44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14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9BB9F-26EE-5747-C6C4-D5DFE09F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B177C61-02E3-810E-8133-14D6417DD6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DF269D-ABE4-95E3-F5A7-B6124048F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Occupation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4A7530F7-D689-11A3-5076-D44620E08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</p:txBody>
      </p:sp>
      <p:pic>
        <p:nvPicPr>
          <p:cNvPr id="2" name="Obrázok 1" descr="Obrázok, na ktorom je text, snímka obrazovky, písmo, číslo&#10;&#10;Automaticky generovaný popis">
            <a:extLst>
              <a:ext uri="{FF2B5EF4-FFF2-40B4-BE49-F238E27FC236}">
                <a16:creationId xmlns:a16="http://schemas.microsoft.com/office/drawing/2014/main" id="{40DFCF98-9D47-A805-654E-E396D6A3C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07" y="1570289"/>
            <a:ext cx="6480786" cy="4453591"/>
          </a:xfrm>
          <a:prstGeom prst="rect">
            <a:avLst/>
          </a:prstGeom>
        </p:spPr>
      </p:pic>
      <p:sp>
        <p:nvSpPr>
          <p:cNvPr id="6" name="Rám 5">
            <a:extLst>
              <a:ext uri="{FF2B5EF4-FFF2-40B4-BE49-F238E27FC236}">
                <a16:creationId xmlns:a16="http://schemas.microsoft.com/office/drawing/2014/main" id="{5698C078-1B36-2FFB-F8CE-F52C2E7AA8E8}"/>
              </a:ext>
            </a:extLst>
          </p:cNvPr>
          <p:cNvSpPr/>
          <p:nvPr/>
        </p:nvSpPr>
        <p:spPr bwMode="auto">
          <a:xfrm>
            <a:off x="2810359" y="3525265"/>
            <a:ext cx="2115518" cy="464949"/>
          </a:xfrm>
          <a:prstGeom prst="frame">
            <a:avLst>
              <a:gd name="adj1" fmla="val 58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Rám 7">
            <a:extLst>
              <a:ext uri="{FF2B5EF4-FFF2-40B4-BE49-F238E27FC236}">
                <a16:creationId xmlns:a16="http://schemas.microsoft.com/office/drawing/2014/main" id="{EED6AFE1-A294-A100-29CD-4E38529160F8}"/>
              </a:ext>
            </a:extLst>
          </p:cNvPr>
          <p:cNvSpPr/>
          <p:nvPr/>
        </p:nvSpPr>
        <p:spPr bwMode="auto">
          <a:xfrm>
            <a:off x="2872353" y="3949485"/>
            <a:ext cx="2341580" cy="464949"/>
          </a:xfrm>
          <a:prstGeom prst="frame">
            <a:avLst>
              <a:gd name="adj1" fmla="val 58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Rám 8">
            <a:extLst>
              <a:ext uri="{FF2B5EF4-FFF2-40B4-BE49-F238E27FC236}">
                <a16:creationId xmlns:a16="http://schemas.microsoft.com/office/drawing/2014/main" id="{5A15DDC5-DC7E-C923-700F-B8AA5D8C8F47}"/>
              </a:ext>
            </a:extLst>
          </p:cNvPr>
          <p:cNvSpPr/>
          <p:nvPr/>
        </p:nvSpPr>
        <p:spPr bwMode="auto">
          <a:xfrm>
            <a:off x="2810359" y="4305446"/>
            <a:ext cx="2115518" cy="464949"/>
          </a:xfrm>
          <a:prstGeom prst="frame">
            <a:avLst>
              <a:gd name="adj1" fmla="val 58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Rám 9">
            <a:extLst>
              <a:ext uri="{FF2B5EF4-FFF2-40B4-BE49-F238E27FC236}">
                <a16:creationId xmlns:a16="http://schemas.microsoft.com/office/drawing/2014/main" id="{E015FB52-E3D6-30C3-A7D9-BCF4EBD262D7}"/>
              </a:ext>
            </a:extLst>
          </p:cNvPr>
          <p:cNvSpPr/>
          <p:nvPr/>
        </p:nvSpPr>
        <p:spPr bwMode="auto">
          <a:xfrm>
            <a:off x="5455404" y="4685655"/>
            <a:ext cx="2115518" cy="464949"/>
          </a:xfrm>
          <a:prstGeom prst="frame">
            <a:avLst>
              <a:gd name="adj1" fmla="val 583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07332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5CE8D-AB7B-48C2-9487-6C0ADD663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F30AF99-FC89-5EA6-B8C7-6988F8899D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79996E-9683-53D6-6BE8-E0B64487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Title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AF6C21A1-9C22-384E-5845-B942BD87C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171407"/>
            <a:ext cx="8064900" cy="4988864"/>
          </a:xfrm>
        </p:spPr>
        <p:txBody>
          <a:bodyPr/>
          <a:lstStyle/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Boas (2014)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Brazilian city council elections – low information contests (2012 - median 52 candidates – 9 seats)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Paulo Rodrigues de Souza vs. Carlos Fernandes da Silva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Pastor</a:t>
            </a:r>
            <a:r>
              <a:rPr lang="en-GB" sz="2000" dirty="0">
                <a:latin typeface="Constantia" panose="02030602050306030303" pitchFamily="18" charset="0"/>
              </a:rPr>
              <a:t> Paulo vs. </a:t>
            </a:r>
            <a:r>
              <a:rPr lang="en-GB" sz="2000" b="1" dirty="0" err="1">
                <a:latin typeface="Constantia" panose="02030602050306030303" pitchFamily="18" charset="0"/>
              </a:rPr>
              <a:t>Dr.</a:t>
            </a:r>
            <a:r>
              <a:rPr lang="en-GB" sz="2000" b="1" dirty="0">
                <a:latin typeface="Constantia" panose="02030602050306030303" pitchFamily="18" charset="0"/>
              </a:rPr>
              <a:t> </a:t>
            </a:r>
            <a:r>
              <a:rPr lang="en-GB" sz="2000" dirty="0">
                <a:latin typeface="Constantia" panose="02030602050306030303" pitchFamily="18" charset="0"/>
              </a:rPr>
              <a:t>Carlos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Pastor decreases vote intention (except Evangelical voters), doctor increases vote intention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Group associations and stereotypes – positive features of doctors (intelligent, competent, experienced) vs. many religious groups in Brazil</a:t>
            </a:r>
          </a:p>
        </p:txBody>
      </p:sp>
    </p:spTree>
    <p:extLst>
      <p:ext uri="{BB962C8B-B14F-4D97-AF65-F5344CB8AC3E}">
        <p14:creationId xmlns:p14="http://schemas.microsoft.com/office/powerpoint/2010/main" val="2960432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23E63-DEFF-A7E1-757F-EA4712C25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C5D9C5-FAAD-004D-EF8C-3E34E183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656114"/>
            <a:ext cx="8521200" cy="341105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GB" sz="3200" dirty="0">
                <a:latin typeface="Garamond" panose="02020404030301010803" pitchFamily="18" charset="0"/>
              </a:rPr>
              <a:t>The role of election day context – ballot, heuristics, cues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C1DBA39-FE0C-DC7E-AED3-4BCFFB5AA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955059"/>
            <a:ext cx="8521200" cy="2018618"/>
          </a:xfrm>
        </p:spPr>
        <p:txBody>
          <a:bodyPr/>
          <a:lstStyle/>
          <a:p>
            <a:pPr algn="ctr"/>
            <a:r>
              <a:rPr lang="en-GB" b="1" dirty="0">
                <a:latin typeface="Garamond" panose="02020404030301010803" pitchFamily="18" charset="0"/>
              </a:rPr>
              <a:t>Jakub Jusko</a:t>
            </a:r>
          </a:p>
          <a:p>
            <a:pPr algn="ctr"/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08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3F50F-9081-1CAF-3054-6C2001F50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0673F01-2570-11AB-3654-BCCE8EDB49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ABB449D-EC51-5341-BA16-EB1378046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Photos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1DBC9008-BAF6-12FF-FC50-BFAA759C9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A wide range of traits are inferred from facial appearance, and several of these – particularly compassion, likeability, authority and honesty – significantly boost the willingness to vote for candidates displaying such traits =&gt; attractiveness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+ stereotypes about candidates -&gt; gender and age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UK (Johns and Shepard 2011) – more attractive (when comparing woman vs. man) are more likely to get votes (when a photo is on a ballot), strongest impact on a least interested and least likely to vote, a tendency to reward younger candidates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Ireland (Buckley et al. 2007) – voters know the faces of candidates -&gt; 80% accuracy of voting with only photos compared to real elections</a:t>
            </a:r>
          </a:p>
        </p:txBody>
      </p:sp>
    </p:spTree>
    <p:extLst>
      <p:ext uri="{BB962C8B-B14F-4D97-AF65-F5344CB8AC3E}">
        <p14:creationId xmlns:p14="http://schemas.microsoft.com/office/powerpoint/2010/main" val="562793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8FFEB-80BA-7873-1AF9-C349A651A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BDAE029-DE70-FC48-A92D-088E7A42BD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7" name="Obrázok 6" descr="Obrázok, na ktorom je text, papier, list, dokument&#10;&#10;Automaticky generovaný popis">
            <a:extLst>
              <a:ext uri="{FF2B5EF4-FFF2-40B4-BE49-F238E27FC236}">
                <a16:creationId xmlns:a16="http://schemas.microsoft.com/office/drawing/2014/main" id="{B5EECC59-7BF3-1981-DD2E-4E7C66F63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13" y="0"/>
            <a:ext cx="485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70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C6D0B-5A8D-3273-F538-091CC9A97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B7C2724-B489-19DD-4C98-F7C5BD6796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DFEBFB-CDBB-1551-2404-88657963C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Caution: ballot length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4CD127EB-A381-EE34-CCB0-5632B0DB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 err="1">
                <a:latin typeface="Constantia" panose="02030602050306030303" pitchFamily="18" charset="0"/>
              </a:rPr>
              <a:t>Cunow</a:t>
            </a:r>
            <a:r>
              <a:rPr lang="en-GB" sz="2000" dirty="0">
                <a:latin typeface="Constantia" panose="02030602050306030303" pitchFamily="18" charset="0"/>
              </a:rPr>
              <a:t> et al. (2021)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Less is more (3 vs 6 vs 12 candidates) - subjects presented with many options:</a:t>
            </a:r>
          </a:p>
          <a:p>
            <a:pPr algn="just">
              <a:buFontTx/>
              <a:buChar char="-"/>
            </a:pPr>
            <a:r>
              <a:rPr lang="en-GB" sz="1500" dirty="0">
                <a:latin typeface="Constantia" panose="02030602050306030303" pitchFamily="18" charset="0"/>
              </a:rPr>
              <a:t>learn less about candidates</a:t>
            </a:r>
          </a:p>
          <a:p>
            <a:pPr algn="just">
              <a:buFontTx/>
              <a:buChar char="-"/>
            </a:pPr>
            <a:r>
              <a:rPr lang="en-GB" sz="1500" dirty="0">
                <a:latin typeface="Constantia" panose="02030602050306030303" pitchFamily="18" charset="0"/>
              </a:rPr>
              <a:t>are more likely to vote based on meaningless heuristics (ballot position)</a:t>
            </a:r>
          </a:p>
          <a:p>
            <a:pPr algn="just">
              <a:buFontTx/>
              <a:buChar char="-"/>
            </a:pPr>
            <a:r>
              <a:rPr lang="en-GB" sz="1500" dirty="0">
                <a:latin typeface="Constantia" panose="02030602050306030303" pitchFamily="18" charset="0"/>
              </a:rPr>
              <a:t>are more likely to commit voting errors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endParaRPr lang="en-GB" sz="15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Constantia" panose="02030602050306030303" pitchFamily="18" charset="0"/>
              </a:rPr>
              <a:t>Ballot completion lower when having less information on a ballot (Lamb and Perry 2020)</a:t>
            </a:r>
          </a:p>
        </p:txBody>
      </p:sp>
      <p:pic>
        <p:nvPicPr>
          <p:cNvPr id="8" name="Obrázok 7" descr="Obrázok, na ktorom je text, snímka obrazovky, diagram, rad&#10;&#10;Automaticky generovaný popis">
            <a:extLst>
              <a:ext uri="{FF2B5EF4-FFF2-40B4-BE49-F238E27FC236}">
                <a16:creationId xmlns:a16="http://schemas.microsoft.com/office/drawing/2014/main" id="{B462B9FB-F7FF-B985-FF74-879E6CF62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92" y="3217394"/>
            <a:ext cx="3560065" cy="243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242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59C4A-A16E-6747-47F1-9F5B77144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00DBADC-D599-0847-0FE7-32CBA4DC60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F5B9FA-1AEF-F91C-B828-188898AF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13719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Ballot order</a:t>
            </a:r>
          </a:p>
        </p:txBody>
      </p:sp>
    </p:spTree>
    <p:extLst>
      <p:ext uri="{BB962C8B-B14F-4D97-AF65-F5344CB8AC3E}">
        <p14:creationId xmlns:p14="http://schemas.microsoft.com/office/powerpoint/2010/main" val="3873378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41A02-A905-88AE-EC77-5432CFEBE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3FCCB48-A75A-85CE-051E-4F160A4DDB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7D7F2E-B960-EBC9-75A6-4F074078B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Ideal vs reality of elections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9BC0AB84-75BC-55BE-AA96-BEBB714BB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Free and just elections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Fair electoral system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Equal strength of a vote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Equal chance to get a seat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b="1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VS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Chance to get a seat is not the same for candidates -&gt;&gt;&gt;&gt;&gt;&gt; </a:t>
            </a:r>
          </a:p>
        </p:txBody>
      </p:sp>
    </p:spTree>
    <p:extLst>
      <p:ext uri="{BB962C8B-B14F-4D97-AF65-F5344CB8AC3E}">
        <p14:creationId xmlns:p14="http://schemas.microsoft.com/office/powerpoint/2010/main" val="1928910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2EDF4-103B-F2D8-C86E-769A1C7DD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D623631-2E88-4E03-8528-EBDA964EC1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5B45A0-28B2-2A80-ADDC-CD225BA82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Ballot order effect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0939BA7-D0DD-AC31-CC88-9780A0FA9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The structure of the ballot affects candidates' chances of winning a seat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Key attributes:</a:t>
            </a: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-Length (number of candidates on the list)</a:t>
            </a: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-Importance of the election and voter’s information bank 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992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4AF2D-92ED-EA77-4CC2-61CBC7281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86554A5-F0DE-73F7-FBA4-C2AA2298B2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3D9061-0D79-332F-A489-9388A438E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Ballot order effect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792635AE-DBDE-83A6-28FD-F50CCE3E8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The ranking of candidates on the list is not only a technical and formal aspect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Ranking as a key predictor of vote gain (or loss)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In other words, being at the top of the list is not the same as being in the middle of the list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More names on the list reduce the attention span of voters who use cognitive shortcuts to make their choice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This is especially true for lower-profile elections.</a:t>
            </a:r>
          </a:p>
        </p:txBody>
      </p:sp>
    </p:spTree>
    <p:extLst>
      <p:ext uri="{BB962C8B-B14F-4D97-AF65-F5344CB8AC3E}">
        <p14:creationId xmlns:p14="http://schemas.microsoft.com/office/powerpoint/2010/main" val="2841814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F40DC-0670-0119-2125-4FDC69B23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1FE8F9E-6CD2-A1B2-12B7-72368EDDF3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7" name="Obrázok 6" descr="Obrázok, na ktorom je text, papier, list, dokument&#10;&#10;Automaticky generovaný popis">
            <a:extLst>
              <a:ext uri="{FF2B5EF4-FFF2-40B4-BE49-F238E27FC236}">
                <a16:creationId xmlns:a16="http://schemas.microsoft.com/office/drawing/2014/main" id="{9DD2B36A-67B3-5C2E-70F5-C2C69AADC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13" y="0"/>
            <a:ext cx="485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44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71355-E79F-C759-54F5-C9EFAE7E1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C56258E-2182-CE8D-FF9A-78F12F5561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4AB9CF-570A-DEC5-ABDB-1FCA068DB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Satisficing theory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5A7FE662-46DD-4C13-B7AC-6BFFC546C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Miller and Krosnick 1998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Voters are willing to accept suboptimal decisions if they are acceptable enough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With each additional name on the list, voter interest declines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Resultant effect: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Support for front-runner candidates (primacy effect)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Support for candidates in lower positions (recency effect) </a:t>
            </a:r>
          </a:p>
        </p:txBody>
      </p:sp>
    </p:spTree>
    <p:extLst>
      <p:ext uri="{BB962C8B-B14F-4D97-AF65-F5344CB8AC3E}">
        <p14:creationId xmlns:p14="http://schemas.microsoft.com/office/powerpoint/2010/main" val="1770720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9440D-6C02-066B-8D0B-6A3E8747C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B7B574B-F304-74E1-E800-B8D1FDBD77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1D5749-C7CC-F9EB-563F-309B38616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Other explanations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C22A7027-90C1-EAF6-5F0F-ABB3833BF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Voters' efforts to pose as "good citizens":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Constantia" panose="02030602050306030303" pitchFamily="18" charset="0"/>
              </a:rPr>
              <a:t>Important for them to vote no matter who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Constantia" panose="02030602050306030303" pitchFamily="18" charset="0"/>
              </a:rPr>
              <a:t>The vote will go to the "first in line"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Complicated voting mechanism: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Constantia" panose="02030602050306030303" pitchFamily="18" charset="0"/>
              </a:rPr>
              <a:t>Australia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Constantia" panose="02030602050306030303" pitchFamily="18" charset="0"/>
              </a:rPr>
              <a:t>Awarding points to candidates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Constantia" panose="02030602050306030303" pitchFamily="18" charset="0"/>
              </a:rPr>
              <a:t>Donkey voting - votes awarded in descending or ascending order</a:t>
            </a:r>
          </a:p>
        </p:txBody>
      </p:sp>
    </p:spTree>
    <p:extLst>
      <p:ext uri="{BB962C8B-B14F-4D97-AF65-F5344CB8AC3E}">
        <p14:creationId xmlns:p14="http://schemas.microsoft.com/office/powerpoint/2010/main" val="3490066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F7E4F-64D9-52E7-0B43-3843875B9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0A2EF5F-E887-C723-370A-5601B227D1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C1E5BD-61D7-A0F4-FB79-22FD0A05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Seemingly unrelated events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73168198-60D7-BDEC-5185-ACCA8FCF3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The classic notion that voters should use all relevant information to make a rational decision-making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However, voters are emotional beings; many things happen between the pre-election campaign campaign to the moment of casting a ballot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Health problems, life - changing events, and normal events seemingly unrelated to the electoral process </a:t>
            </a:r>
            <a:r>
              <a:rPr lang="en-GB" sz="2000" b="1" dirty="0">
                <a:latin typeface="Constantia" panose="02030602050306030303" pitchFamily="18" charset="0"/>
              </a:rPr>
              <a:t>-&gt; also things happening during election day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b="1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Undecided voters or voters with not enough information – susceptible to be influenced</a:t>
            </a:r>
          </a:p>
        </p:txBody>
      </p:sp>
    </p:spTree>
    <p:extLst>
      <p:ext uri="{BB962C8B-B14F-4D97-AF65-F5344CB8AC3E}">
        <p14:creationId xmlns:p14="http://schemas.microsoft.com/office/powerpoint/2010/main" val="1543910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ow-to-vote card - Wikipedia">
            <a:extLst>
              <a:ext uri="{FF2B5EF4-FFF2-40B4-BE49-F238E27FC236}">
                <a16:creationId xmlns:a16="http://schemas.microsoft.com/office/drawing/2014/main" id="{9FB30181-4F03-481E-B178-08A245741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48" y="869125"/>
            <a:ext cx="2476916" cy="51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018 Wentworth by-election - ABC News (Australian Broadcasting Corporation)">
            <a:extLst>
              <a:ext uri="{FF2B5EF4-FFF2-40B4-BE49-F238E27FC236}">
                <a16:creationId xmlns:a16="http://schemas.microsoft.com/office/drawing/2014/main" id="{55A776D4-C5B8-4F16-BFE1-F5401E90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69125"/>
            <a:ext cx="3728411" cy="511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688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030CAF0-3321-4791-86E1-54312F91C0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231" y="985609"/>
            <a:ext cx="4359157" cy="4979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ýsledek obrázku pro yes">
            <a:extLst>
              <a:ext uri="{FF2B5EF4-FFF2-40B4-BE49-F238E27FC236}">
                <a16:creationId xmlns:a16="http://schemas.microsoft.com/office/drawing/2014/main" id="{F4A72A4D-808B-4F40-A335-C362107D0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2739" y="1106743"/>
            <a:ext cx="1026114" cy="1026114"/>
          </a:xfrm>
          <a:prstGeom prst="rect">
            <a:avLst/>
          </a:prstGeom>
          <a:noFill/>
        </p:spPr>
      </p:pic>
      <p:pic>
        <p:nvPicPr>
          <p:cNvPr id="6" name="Picture 6" descr="Výsledek obrázku pro no">
            <a:extLst>
              <a:ext uri="{FF2B5EF4-FFF2-40B4-BE49-F238E27FC236}">
                <a16:creationId xmlns:a16="http://schemas.microsoft.com/office/drawing/2014/main" id="{AB317BB6-D540-4DA5-BA4E-D9051F09F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2739" y="3104964"/>
            <a:ext cx="1026114" cy="1026114"/>
          </a:xfrm>
          <a:prstGeom prst="rect">
            <a:avLst/>
          </a:prstGeom>
          <a:noFill/>
        </p:spPr>
      </p:pic>
      <p:pic>
        <p:nvPicPr>
          <p:cNvPr id="7" name="Picture 4" descr="Výsledek obrázku pro yes">
            <a:extLst>
              <a:ext uri="{FF2B5EF4-FFF2-40B4-BE49-F238E27FC236}">
                <a16:creationId xmlns:a16="http://schemas.microsoft.com/office/drawing/2014/main" id="{558DEF82-FF16-4B55-A076-67340D274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4757" y="5030342"/>
            <a:ext cx="702078" cy="702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4049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CFC52-BD31-304E-51C7-7835DB4D6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777D1C6-29E3-5363-63EB-1AF3E8107B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716369B-727D-8A4A-85AD-8AB264292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Ballot order effect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1F09A531-D8EF-C1B7-56FC-B4EF49A63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A lot of evidence from many countries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California</a:t>
            </a:r>
            <a:r>
              <a:rPr lang="en-GB" sz="2000" dirty="0">
                <a:latin typeface="Constantia" panose="02030602050306030303" pitchFamily="18" charset="0"/>
              </a:rPr>
              <a:t> (Ho and Imai 2008), </a:t>
            </a:r>
            <a:r>
              <a:rPr lang="en-GB" sz="2000" b="1" dirty="0">
                <a:latin typeface="Constantia" panose="02030602050306030303" pitchFamily="18" charset="0"/>
              </a:rPr>
              <a:t>New York </a:t>
            </a:r>
            <a:r>
              <a:rPr lang="en-GB" sz="2000" dirty="0">
                <a:latin typeface="Constantia" panose="02030602050306030303" pitchFamily="18" charset="0"/>
              </a:rPr>
              <a:t>(Koppel and Steen 2004), </a:t>
            </a:r>
            <a:r>
              <a:rPr lang="en-GB" sz="2000" b="1" dirty="0">
                <a:latin typeface="Constantia" panose="02030602050306030303" pitchFamily="18" charset="0"/>
              </a:rPr>
              <a:t>Spain</a:t>
            </a:r>
            <a:r>
              <a:rPr lang="en-GB" sz="2000" dirty="0">
                <a:latin typeface="Constantia" panose="02030602050306030303" pitchFamily="18" charset="0"/>
              </a:rPr>
              <a:t> (</a:t>
            </a:r>
            <a:r>
              <a:rPr lang="en-GB" sz="2000" dirty="0" err="1">
                <a:latin typeface="Constantia" panose="02030602050306030303" pitchFamily="18" charset="0"/>
              </a:rPr>
              <a:t>Bagues</a:t>
            </a:r>
            <a:r>
              <a:rPr lang="en-GB" sz="2000" dirty="0">
                <a:latin typeface="Constantia" panose="02030602050306030303" pitchFamily="18" charset="0"/>
              </a:rPr>
              <a:t> and Esteve-</a:t>
            </a:r>
            <a:r>
              <a:rPr lang="en-GB" sz="2000" dirty="0" err="1">
                <a:latin typeface="Constantia" panose="02030602050306030303" pitchFamily="18" charset="0"/>
              </a:rPr>
              <a:t>Volart</a:t>
            </a:r>
            <a:r>
              <a:rPr lang="en-GB" sz="2000" dirty="0">
                <a:latin typeface="Constantia" panose="02030602050306030303" pitchFamily="18" charset="0"/>
              </a:rPr>
              <a:t> 2011), </a:t>
            </a:r>
            <a:r>
              <a:rPr lang="en-GB" sz="2000" b="1" dirty="0">
                <a:latin typeface="Constantia" panose="02030602050306030303" pitchFamily="18" charset="0"/>
              </a:rPr>
              <a:t>Australia</a:t>
            </a:r>
            <a:r>
              <a:rPr lang="en-GB" sz="2000" dirty="0">
                <a:latin typeface="Constantia" panose="02030602050306030303" pitchFamily="18" charset="0"/>
              </a:rPr>
              <a:t> (King and Leigh 2009), </a:t>
            </a:r>
            <a:r>
              <a:rPr lang="en-GB" sz="2000" b="1" dirty="0">
                <a:latin typeface="Constantia" panose="02030602050306030303" pitchFamily="18" charset="0"/>
              </a:rPr>
              <a:t>Ireland</a:t>
            </a:r>
            <a:r>
              <a:rPr lang="en-GB" sz="2000" dirty="0">
                <a:latin typeface="Constantia" panose="02030602050306030303" pitchFamily="18" charset="0"/>
              </a:rPr>
              <a:t> (Regan 2012)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BOE stronger in polling stations compared to postal voting (Jankowski and Frank 2022)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The measured effect is often stronger than the difference between the winner of the election and the runner-up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Better-placed candidates not only get more votes but also have better access to seats</a:t>
            </a:r>
          </a:p>
        </p:txBody>
      </p:sp>
    </p:spTree>
    <p:extLst>
      <p:ext uri="{BB962C8B-B14F-4D97-AF65-F5344CB8AC3E}">
        <p14:creationId xmlns:p14="http://schemas.microsoft.com/office/powerpoint/2010/main" val="2704429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4CD71-D380-C5D8-E233-22492225C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325A0FB-1D36-8C7F-C483-FA17581093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6E174EF-05B0-CECE-BFB0-E237D497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Is it a problem?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0DF0CF14-B9E6-4E5C-9DAF-9FFADAD8D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150" y="1252279"/>
            <a:ext cx="3869300" cy="4569321"/>
          </a:xfrm>
        </p:spPr>
        <p:txBody>
          <a:bodyPr/>
          <a:lstStyle/>
          <a:p>
            <a:pPr marL="54000" indent="0">
              <a:buNone/>
            </a:pPr>
            <a:r>
              <a:rPr lang="en-GB" sz="2000" b="1" noProof="0" dirty="0">
                <a:latin typeface="Constantia" panose="02030602050306030303" pitchFamily="18" charset="0"/>
              </a:rPr>
              <a:t>YES:</a:t>
            </a:r>
          </a:p>
          <a:p>
            <a:pPr>
              <a:buFontTx/>
              <a:buChar char="-"/>
            </a:pPr>
            <a:r>
              <a:rPr lang="en-GB" sz="2000" noProof="0" dirty="0">
                <a:latin typeface="Constantia" panose="02030602050306030303" pitchFamily="18" charset="0"/>
              </a:rPr>
              <a:t>If the ranking of the candidates is decided by a chosen criterion which does not say anything about the quality of the candidates</a:t>
            </a:r>
          </a:p>
          <a:p>
            <a:pPr>
              <a:buFontTx/>
              <a:buChar char="-"/>
            </a:pPr>
            <a:endParaRPr lang="en-GB" sz="2000" noProof="0" dirty="0">
              <a:latin typeface="Constantia" panose="02030602050306030303" pitchFamily="18" charset="0"/>
            </a:endParaRPr>
          </a:p>
        </p:txBody>
      </p:sp>
      <p:sp>
        <p:nvSpPr>
          <p:cNvPr id="7" name="Zástupný objekt pre obsah 4">
            <a:extLst>
              <a:ext uri="{FF2B5EF4-FFF2-40B4-BE49-F238E27FC236}">
                <a16:creationId xmlns:a16="http://schemas.microsoft.com/office/drawing/2014/main" id="{FEB6B96A-79DE-C50E-0796-1061617F613B}"/>
              </a:ext>
            </a:extLst>
          </p:cNvPr>
          <p:cNvSpPr txBox="1">
            <a:spLocks/>
          </p:cNvSpPr>
          <p:nvPr/>
        </p:nvSpPr>
        <p:spPr>
          <a:xfrm>
            <a:off x="539551" y="1362054"/>
            <a:ext cx="3869300" cy="4569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en-GB" sz="2000" b="1" kern="0" dirty="0">
                <a:latin typeface="Constantia" panose="02030602050306030303" pitchFamily="18" charset="0"/>
              </a:rPr>
              <a:t>NO:</a:t>
            </a:r>
          </a:p>
          <a:p>
            <a:pPr>
              <a:buFontTx/>
              <a:buChar char="-"/>
            </a:pPr>
            <a:r>
              <a:rPr lang="en-GB" sz="2000" kern="0" dirty="0">
                <a:latin typeface="Constantia" panose="02030602050306030303" pitchFamily="18" charset="0"/>
              </a:rPr>
              <a:t>If the political parties themselves decide on the order of candidates on their lists</a:t>
            </a:r>
          </a:p>
          <a:p>
            <a:pPr>
              <a:buFontTx/>
              <a:buChar char="-"/>
            </a:pPr>
            <a:endParaRPr lang="en-GB" sz="2000" kern="0" dirty="0">
              <a:latin typeface="Constantia" panose="02030602050306030303" pitchFamily="18" charset="0"/>
            </a:endParaRPr>
          </a:p>
          <a:p>
            <a:pPr>
              <a:buFontTx/>
              <a:buChar char="-"/>
            </a:pPr>
            <a:r>
              <a:rPr lang="en-GB" sz="2000" kern="0" dirty="0">
                <a:latin typeface="Constantia" panose="02030602050306030303" pitchFamily="18" charset="0"/>
              </a:rPr>
              <a:t>The ranking of candidates is a matter for their political entity and is the result of some consideration (ideological, pragmatic, power)</a:t>
            </a:r>
          </a:p>
          <a:p>
            <a:pPr>
              <a:buFontTx/>
              <a:buChar char="-"/>
            </a:pPr>
            <a:endParaRPr lang="en-GB" sz="2000" kern="0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83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3FA6F-8D16-3C81-3E9A-61C093936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BCBE2E8-2A15-D124-1FBF-67A5954C66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3074" name="Picture 2" descr="Magnetická barevná abeceda (Velká písmena) - LUCEDA.cz">
            <a:extLst>
              <a:ext uri="{FF2B5EF4-FFF2-40B4-BE49-F238E27FC236}">
                <a16:creationId xmlns:a16="http://schemas.microsoft.com/office/drawing/2014/main" id="{8418093B-4385-A8C7-DB91-A10FEA685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85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9A013-B8C5-801F-C0CA-2F7D4724E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E4A3521-FC98-A291-3B16-81D99CB608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6A144C8-F048-AC12-2F08-7DA882DB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Alphabet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D610216F-3B1B-9A38-BEEA-0778C566D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A seemingly neutral element: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Constantia" panose="02030602050306030303" pitchFamily="18" charset="0"/>
              </a:rPr>
              <a:t>Student names in the examiner's notebook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Constantia" panose="02030602050306030303" pitchFamily="18" charset="0"/>
              </a:rPr>
              <a:t>Telephone directories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Constantia" panose="02030602050306030303" pitchFamily="18" charset="0"/>
              </a:rPr>
              <a:t>Statistical lists of municipalities in districts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If the assumption that the order itself is meaningful holds, the neutrality of the alphabet is eliminated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Even more so if neutrality (= equality) is part of the constitutionally enshrined right to vote</a:t>
            </a:r>
          </a:p>
        </p:txBody>
      </p:sp>
    </p:spTree>
    <p:extLst>
      <p:ext uri="{BB962C8B-B14F-4D97-AF65-F5344CB8AC3E}">
        <p14:creationId xmlns:p14="http://schemas.microsoft.com/office/powerpoint/2010/main" val="3145777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717D7-EE34-1C05-D480-1B141815E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1B18D14-4C96-CF84-1D50-F17C772637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18E2362-8A78-C2AD-D0A4-81194FE41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Alphabet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98DEEBDE-BEB3-2A15-6D7B-CCB8946B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Why is this a problem?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1) the order of the candidates is determined based on a completely random element (why not hair colour or height?)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2) the alphabetical criterion says nothing about the quality of the candidates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3) statistically, candidates with surnames starting with a letter from the edges of the alphabet have a higher chance of getting to the top/end of the list</a:t>
            </a:r>
          </a:p>
        </p:txBody>
      </p:sp>
    </p:spTree>
    <p:extLst>
      <p:ext uri="{BB962C8B-B14F-4D97-AF65-F5344CB8AC3E}">
        <p14:creationId xmlns:p14="http://schemas.microsoft.com/office/powerpoint/2010/main" val="1182161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9160F-4465-40F0-95B8-BAEB39ECE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95FAC37-EBCE-2F54-EECB-2DA17D1889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58E990-BC83-7425-86DE-70E55E322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Regional elections SK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32FF4E21-0D59-10A6-F57A-91D2D8223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 err="1">
                <a:latin typeface="Constantia" panose="02030602050306030303" pitchFamily="18" charset="0"/>
              </a:rPr>
              <a:t>Spáč</a:t>
            </a:r>
            <a:r>
              <a:rPr lang="en-GB" sz="2000" dirty="0">
                <a:latin typeface="Constantia" panose="02030602050306030303" pitchFamily="18" charset="0"/>
              </a:rPr>
              <a:t>, Voda, </a:t>
            </a:r>
            <a:r>
              <a:rPr lang="en-GB" sz="2000" dirty="0" err="1">
                <a:latin typeface="Constantia" panose="02030602050306030303" pitchFamily="18" charset="0"/>
              </a:rPr>
              <a:t>Zagrapan</a:t>
            </a:r>
            <a:r>
              <a:rPr lang="en-GB" sz="2000" dirty="0">
                <a:latin typeface="Constantia" panose="02030602050306030303" pitchFamily="18" charset="0"/>
              </a:rPr>
              <a:t> 2016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Results (always against candidates in positions 3 to 3 from the end):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Number of votes: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Constantia" panose="02030602050306030303" pitchFamily="18" charset="0"/>
              </a:rPr>
              <a:t>First position (+2.18 p.p.), second (+1.14), second to last (+1.43), last (+1.19)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Chances of being elected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Constantia" panose="02030602050306030303" pitchFamily="18" charset="0"/>
              </a:rPr>
              <a:t>First position (+ 75%), last position (+ 49%)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The distribution of elected representatives' names shifted towards the beginning of the alphabet</a:t>
            </a:r>
          </a:p>
        </p:txBody>
      </p:sp>
    </p:spTree>
    <p:extLst>
      <p:ext uri="{BB962C8B-B14F-4D97-AF65-F5344CB8AC3E}">
        <p14:creationId xmlns:p14="http://schemas.microsoft.com/office/powerpoint/2010/main" val="32963952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875B8F7A-1990-462B-8ABD-7DC867D48F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7344239"/>
              </p:ext>
            </p:extLst>
          </p:nvPr>
        </p:nvGraphicFramePr>
        <p:xfrm>
          <a:off x="527911" y="1797248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84201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13193-2D32-44AC-8EDD-8B39EB574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Experiment </a:t>
            </a:r>
            <a:br>
              <a:rPr lang="cs-CZ" dirty="0"/>
            </a:br>
            <a:r>
              <a:rPr lang="cs-CZ" sz="2100" dirty="0"/>
              <a:t>(</a:t>
            </a:r>
            <a:r>
              <a:rPr lang="cs-CZ" sz="2100" dirty="0" err="1"/>
              <a:t>Jusko</a:t>
            </a:r>
            <a:r>
              <a:rPr lang="cs-CZ" sz="2100" dirty="0"/>
              <a:t>, Spáč, Voda 2019)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63FF316-16A7-4ADF-9003-25405CE167C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35" t="1723" r="-3315" b="-2487"/>
          <a:stretch/>
        </p:blipFill>
        <p:spPr bwMode="auto">
          <a:xfrm>
            <a:off x="1107832" y="2125266"/>
            <a:ext cx="6594230" cy="3726015"/>
          </a:xfrm>
          <a:prstGeom prst="rect">
            <a:avLst/>
          </a:prstGeom>
          <a:noFill/>
          <a:ln w="3175" cap="flat" cmpd="sng" algn="ctr">
            <a:solidFill>
              <a:srgbClr val="808585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36C107FD-90A9-4B02-9783-616092F2472D}"/>
              </a:ext>
            </a:extLst>
          </p:cNvPr>
          <p:cNvCxnSpPr/>
          <p:nvPr/>
        </p:nvCxnSpPr>
        <p:spPr>
          <a:xfrm>
            <a:off x="1922585" y="3324958"/>
            <a:ext cx="5181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Řečová bublina: obdélníkový bublinový popisek 6">
            <a:extLst>
              <a:ext uri="{FF2B5EF4-FFF2-40B4-BE49-F238E27FC236}">
                <a16:creationId xmlns:a16="http://schemas.microsoft.com/office/drawing/2014/main" id="{CDF075C4-0289-442C-8C7C-C77987B1CA16}"/>
              </a:ext>
            </a:extLst>
          </p:cNvPr>
          <p:cNvSpPr/>
          <p:nvPr/>
        </p:nvSpPr>
        <p:spPr>
          <a:xfrm>
            <a:off x="5931877" y="1414097"/>
            <a:ext cx="779585" cy="582578"/>
          </a:xfrm>
          <a:prstGeom prst="wedgeRectCallout">
            <a:avLst>
              <a:gd name="adj1" fmla="val -19124"/>
              <a:gd name="adj2" fmla="val 27681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cs-CZ" sz="2100" dirty="0" err="1">
                <a:solidFill>
                  <a:srgbClr val="FF0000"/>
                </a:solidFill>
              </a:rPr>
              <a:t>Ideal</a:t>
            </a:r>
            <a:endParaRPr lang="cs-CZ" sz="2100" dirty="0">
              <a:solidFill>
                <a:srgbClr val="FF0000"/>
              </a:solidFill>
            </a:endParaRPr>
          </a:p>
        </p:txBody>
      </p:sp>
      <p:sp>
        <p:nvSpPr>
          <p:cNvPr id="8" name="Řečová bublina: obdélníkový bublinový popisek 7">
            <a:extLst>
              <a:ext uri="{FF2B5EF4-FFF2-40B4-BE49-F238E27FC236}">
                <a16:creationId xmlns:a16="http://schemas.microsoft.com/office/drawing/2014/main" id="{158EBBC7-5A7B-4666-B2A4-9595086CB81F}"/>
              </a:ext>
            </a:extLst>
          </p:cNvPr>
          <p:cNvSpPr/>
          <p:nvPr/>
        </p:nvSpPr>
        <p:spPr>
          <a:xfrm>
            <a:off x="4270132" y="1048534"/>
            <a:ext cx="1444868" cy="582578"/>
          </a:xfrm>
          <a:prstGeom prst="wedgeRectCallout">
            <a:avLst>
              <a:gd name="adj1" fmla="val -164327"/>
              <a:gd name="adj2" fmla="val 297942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cs-CZ" sz="2100" dirty="0">
                <a:solidFill>
                  <a:schemeClr val="tx1"/>
                </a:solidFill>
              </a:rPr>
              <a:t>Reality</a:t>
            </a:r>
          </a:p>
        </p:txBody>
      </p:sp>
    </p:spTree>
    <p:extLst>
      <p:ext uri="{BB962C8B-B14F-4D97-AF65-F5344CB8AC3E}">
        <p14:creationId xmlns:p14="http://schemas.microsoft.com/office/powerpoint/2010/main" val="3177401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07CD1-5E79-E21D-AEA9-0D7A658F3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9DC13E5-B1D7-8F57-F47E-71605CE68B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7" name="Obrázok 6" descr="Obrázok, na ktorom je text, písmo, snímka obrazovky, číslo&#10;&#10;Automaticky generovaný popis">
            <a:extLst>
              <a:ext uri="{FF2B5EF4-FFF2-40B4-BE49-F238E27FC236}">
                <a16:creationId xmlns:a16="http://schemas.microsoft.com/office/drawing/2014/main" id="{D929ACD3-BAE1-A121-46DF-27AE4CE27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46" y="255634"/>
            <a:ext cx="6039853" cy="2538313"/>
          </a:xfrm>
          <a:prstGeom prst="rect">
            <a:avLst/>
          </a:prstGeom>
        </p:spPr>
      </p:pic>
      <p:pic>
        <p:nvPicPr>
          <p:cNvPr id="9" name="Obrázok 8" descr="Obrázok, na ktorom je text, rad, číslo, snímka obrazovky&#10;&#10;Automaticky generovaný popis">
            <a:extLst>
              <a:ext uri="{FF2B5EF4-FFF2-40B4-BE49-F238E27FC236}">
                <a16:creationId xmlns:a16="http://schemas.microsoft.com/office/drawing/2014/main" id="{9CA269F5-5AA4-3830-15D9-2FDFF8794B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72" y="3429000"/>
            <a:ext cx="7772400" cy="16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612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806F7-336F-B75E-FE90-5E53AF896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4F3069A-D2D9-8F95-D453-A3F5643F40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159988A-3ECB-51B3-D97D-9A308C7C9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294138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Conclusion</a:t>
            </a:r>
            <a:endParaRPr lang="en-GB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50A5728C-D0C8-A4C2-8D84-2FBB68427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745714"/>
            <a:ext cx="8064900" cy="5924909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Seemingly unrelated events can have outsized impacts on voter decisions and electoral outcomes, underscoring the complexity of electoral behaviour.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Two stories important:</a:t>
            </a:r>
          </a:p>
          <a:p>
            <a:pPr marL="511200" indent="-457200" algn="just">
              <a:buAutoNum type="arabicParenR"/>
            </a:pPr>
            <a:r>
              <a:rPr lang="en-GB" sz="2000" dirty="0">
                <a:latin typeface="Constantia" panose="02030602050306030303" pitchFamily="18" charset="0"/>
              </a:rPr>
              <a:t>Election day circumstances may change (sometimes) the behaviour of voters - weather, polling station, people with guns outside it</a:t>
            </a:r>
          </a:p>
          <a:p>
            <a:pPr marL="511200" indent="-457200" algn="just">
              <a:buAutoNum type="arabicParenR"/>
            </a:pPr>
            <a:endParaRPr lang="en-GB" sz="2000" dirty="0">
              <a:latin typeface="Constantia" panose="02030602050306030303" pitchFamily="18" charset="0"/>
            </a:endParaRPr>
          </a:p>
          <a:p>
            <a:pPr marL="511200" indent="-457200" algn="just">
              <a:buAutoNum type="arabicParenR"/>
            </a:pPr>
            <a:r>
              <a:rPr lang="en-GB" sz="2000" dirty="0">
                <a:latin typeface="Constantia" panose="02030602050306030303" pitchFamily="18" charset="0"/>
              </a:rPr>
              <a:t>Ballot structure and information – heuristics helping undecided voters, alphabet</a:t>
            </a:r>
          </a:p>
        </p:txBody>
      </p:sp>
    </p:spTree>
    <p:extLst>
      <p:ext uri="{BB962C8B-B14F-4D97-AF65-F5344CB8AC3E}">
        <p14:creationId xmlns:p14="http://schemas.microsoft.com/office/powerpoint/2010/main" val="11150329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EE515-D76A-4197-B053-455AED5C7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E1194A7-404E-FD8C-14B4-455315F74F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B9F6C5-35F1-74C0-E8E5-C905C47C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504000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Next…</a:t>
            </a:r>
            <a:endParaRPr lang="en-GB" u="sng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pic>
        <p:nvPicPr>
          <p:cNvPr id="4098" name="Picture 2" descr="&quot;Vote for Rick Astley&quot; Poster by KADABRASTUDIO">
            <a:extLst>
              <a:ext uri="{FF2B5EF4-FFF2-40B4-BE49-F238E27FC236}">
                <a16:creationId xmlns:a16="http://schemas.microsoft.com/office/drawing/2014/main" id="{57B5699D-F215-485F-ED92-443BED4CE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56" y="1034512"/>
            <a:ext cx="5823488" cy="582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010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0C6543A0-FA8C-8C49-B023-795D80BECE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E573155-9A35-0B4C-A41A-D83430193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12" y="162978"/>
            <a:ext cx="8064900" cy="451576"/>
          </a:xfrm>
        </p:spPr>
        <p:txBody>
          <a:bodyPr/>
          <a:lstStyle/>
          <a:p>
            <a:r>
              <a:rPr lang="sk-SK" sz="1800" dirty="0" err="1">
                <a:solidFill>
                  <a:schemeClr val="tx1"/>
                </a:solidFill>
                <a:latin typeface="Garamond" panose="02020404030301010803" pitchFamily="18" charset="0"/>
              </a:rPr>
              <a:t>Literatute</a:t>
            </a:r>
            <a:endParaRPr lang="sk-SK" sz="18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674C9A7E-58A1-7F45-A225-947BCA22B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614554"/>
            <a:ext cx="8064900" cy="6105142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Berger</a:t>
            </a:r>
            <a:r>
              <a:rPr lang="sk-SK" sz="1200" dirty="0">
                <a:latin typeface="Garamond" panose="02020404030301010803" pitchFamily="18" charset="0"/>
              </a:rPr>
              <a:t>, J., </a:t>
            </a:r>
            <a:r>
              <a:rPr lang="sk-SK" sz="1200" dirty="0" err="1">
                <a:latin typeface="Garamond" panose="02020404030301010803" pitchFamily="18" charset="0"/>
              </a:rPr>
              <a:t>Meredith</a:t>
            </a:r>
            <a:r>
              <a:rPr lang="sk-SK" sz="1200" dirty="0">
                <a:latin typeface="Garamond" panose="02020404030301010803" pitchFamily="18" charset="0"/>
              </a:rPr>
              <a:t>, M., &amp; </a:t>
            </a:r>
            <a:r>
              <a:rPr lang="sk-SK" sz="1200" dirty="0" err="1">
                <a:latin typeface="Garamond" panose="02020404030301010803" pitchFamily="18" charset="0"/>
              </a:rPr>
              <a:t>Wheeler</a:t>
            </a:r>
            <a:r>
              <a:rPr lang="sk-SK" sz="1200" dirty="0">
                <a:latin typeface="Garamond" panose="02020404030301010803" pitchFamily="18" charset="0"/>
              </a:rPr>
              <a:t>, S. C. (2008). </a:t>
            </a:r>
            <a:r>
              <a:rPr lang="sk-SK" sz="1200" dirty="0" err="1">
                <a:latin typeface="Garamond" panose="02020404030301010803" pitchFamily="18" charset="0"/>
              </a:rPr>
              <a:t>Contextual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priming</a:t>
            </a:r>
            <a:r>
              <a:rPr lang="sk-SK" sz="1200" dirty="0">
                <a:latin typeface="Garamond" panose="02020404030301010803" pitchFamily="18" charset="0"/>
              </a:rPr>
              <a:t>: </a:t>
            </a:r>
            <a:r>
              <a:rPr lang="sk-SK" sz="1200" dirty="0" err="1">
                <a:latin typeface="Garamond" panose="02020404030301010803" pitchFamily="18" charset="0"/>
              </a:rPr>
              <a:t>Where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people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vote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affects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how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they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vote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Proceedings</a:t>
            </a:r>
            <a:r>
              <a:rPr lang="sk-SK" sz="1200" dirty="0">
                <a:latin typeface="Garamond" panose="02020404030301010803" pitchFamily="18" charset="0"/>
              </a:rPr>
              <a:t> of </a:t>
            </a:r>
            <a:r>
              <a:rPr lang="sk-SK" sz="1200" dirty="0" err="1">
                <a:latin typeface="Garamond" panose="02020404030301010803" pitchFamily="18" charset="0"/>
              </a:rPr>
              <a:t>the</a:t>
            </a:r>
            <a:r>
              <a:rPr lang="sk-SK" sz="1200" dirty="0">
                <a:latin typeface="Garamond" panose="02020404030301010803" pitchFamily="18" charset="0"/>
              </a:rPr>
              <a:t> National </a:t>
            </a:r>
            <a:r>
              <a:rPr lang="sk-SK" sz="1200" dirty="0" err="1">
                <a:latin typeface="Garamond" panose="02020404030301010803" pitchFamily="18" charset="0"/>
              </a:rPr>
              <a:t>Academy</a:t>
            </a:r>
            <a:r>
              <a:rPr lang="sk-SK" sz="1200" dirty="0">
                <a:latin typeface="Garamond" panose="02020404030301010803" pitchFamily="18" charset="0"/>
              </a:rPr>
              <a:t> of </a:t>
            </a:r>
            <a:r>
              <a:rPr lang="sk-SK" sz="1200" dirty="0" err="1">
                <a:latin typeface="Garamond" panose="02020404030301010803" pitchFamily="18" charset="0"/>
              </a:rPr>
              <a:t>Sciences</a:t>
            </a:r>
            <a:r>
              <a:rPr lang="sk-SK" sz="1200" dirty="0">
                <a:latin typeface="Garamond" panose="02020404030301010803" pitchFamily="18" charset="0"/>
              </a:rPr>
              <a:t>, 105(26), 8846-8849.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Bernhard</a:t>
            </a:r>
            <a:r>
              <a:rPr lang="sk-SK" sz="1200" dirty="0">
                <a:latin typeface="Garamond" panose="02020404030301010803" pitchFamily="18" charset="0"/>
              </a:rPr>
              <a:t>, R., &amp; </a:t>
            </a:r>
            <a:r>
              <a:rPr lang="sk-SK" sz="1200" dirty="0" err="1">
                <a:latin typeface="Garamond" panose="02020404030301010803" pitchFamily="18" charset="0"/>
              </a:rPr>
              <a:t>Freeder</a:t>
            </a:r>
            <a:r>
              <a:rPr lang="sk-SK" sz="1200" dirty="0">
                <a:latin typeface="Garamond" panose="02020404030301010803" pitchFamily="18" charset="0"/>
              </a:rPr>
              <a:t>, S. (2020). </a:t>
            </a:r>
            <a:r>
              <a:rPr lang="sk-SK" sz="1200" dirty="0" err="1">
                <a:latin typeface="Garamond" panose="02020404030301010803" pitchFamily="18" charset="0"/>
              </a:rPr>
              <a:t>The</a:t>
            </a:r>
            <a:r>
              <a:rPr lang="sk-SK" sz="1200" dirty="0">
                <a:latin typeface="Garamond" panose="02020404030301010803" pitchFamily="18" charset="0"/>
              </a:rPr>
              <a:t> more </a:t>
            </a:r>
            <a:r>
              <a:rPr lang="sk-SK" sz="1200" dirty="0" err="1">
                <a:latin typeface="Garamond" panose="02020404030301010803" pitchFamily="18" charset="0"/>
              </a:rPr>
              <a:t>you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know</a:t>
            </a:r>
            <a:r>
              <a:rPr lang="sk-SK" sz="1200" dirty="0">
                <a:latin typeface="Garamond" panose="02020404030301010803" pitchFamily="18" charset="0"/>
              </a:rPr>
              <a:t>: </a:t>
            </a:r>
            <a:r>
              <a:rPr lang="sk-SK" sz="1200" dirty="0" err="1">
                <a:latin typeface="Garamond" panose="02020404030301010803" pitchFamily="18" charset="0"/>
              </a:rPr>
              <a:t>Voter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heuristics</a:t>
            </a:r>
            <a:r>
              <a:rPr lang="sk-SK" sz="1200" dirty="0">
                <a:latin typeface="Garamond" panose="02020404030301010803" pitchFamily="18" charset="0"/>
              </a:rPr>
              <a:t> and </a:t>
            </a:r>
            <a:r>
              <a:rPr lang="sk-SK" sz="1200" dirty="0" err="1">
                <a:latin typeface="Garamond" panose="02020404030301010803" pitchFamily="18" charset="0"/>
              </a:rPr>
              <a:t>the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information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search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Political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Behavior</a:t>
            </a:r>
            <a:r>
              <a:rPr lang="sk-SK" sz="1200" dirty="0">
                <a:latin typeface="Garamond" panose="02020404030301010803" pitchFamily="18" charset="0"/>
              </a:rPr>
              <a:t>, 42(2), 603-623.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Boas</a:t>
            </a:r>
            <a:r>
              <a:rPr lang="sk-SK" sz="1200" dirty="0">
                <a:latin typeface="Garamond" panose="02020404030301010803" pitchFamily="18" charset="0"/>
              </a:rPr>
              <a:t>, T. C. (2014). Pastor Paulo </a:t>
            </a:r>
            <a:r>
              <a:rPr lang="sk-SK" sz="1200" dirty="0" err="1">
                <a:latin typeface="Garamond" panose="02020404030301010803" pitchFamily="18" charset="0"/>
              </a:rPr>
              <a:t>vs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Doctor</a:t>
            </a:r>
            <a:r>
              <a:rPr lang="sk-SK" sz="1200" dirty="0">
                <a:latin typeface="Garamond" panose="02020404030301010803" pitchFamily="18" charset="0"/>
              </a:rPr>
              <a:t> Carlos: Professional </a:t>
            </a:r>
            <a:r>
              <a:rPr lang="sk-SK" sz="1200" dirty="0" err="1">
                <a:latin typeface="Garamond" panose="02020404030301010803" pitchFamily="18" charset="0"/>
              </a:rPr>
              <a:t>titles</a:t>
            </a:r>
            <a:r>
              <a:rPr lang="sk-SK" sz="1200" dirty="0">
                <a:latin typeface="Garamond" panose="02020404030301010803" pitchFamily="18" charset="0"/>
              </a:rPr>
              <a:t> as </a:t>
            </a:r>
            <a:r>
              <a:rPr lang="sk-SK" sz="1200" dirty="0" err="1">
                <a:latin typeface="Garamond" panose="02020404030301010803" pitchFamily="18" charset="0"/>
              </a:rPr>
              <a:t>voting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heuristics</a:t>
            </a:r>
            <a:r>
              <a:rPr lang="sk-SK" sz="1200" dirty="0">
                <a:latin typeface="Garamond" panose="02020404030301010803" pitchFamily="18" charset="0"/>
              </a:rPr>
              <a:t> in </a:t>
            </a:r>
            <a:r>
              <a:rPr lang="sk-SK" sz="1200" dirty="0" err="1">
                <a:latin typeface="Garamond" panose="02020404030301010803" pitchFamily="18" charset="0"/>
              </a:rPr>
              <a:t>Brazil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Journal</a:t>
            </a:r>
            <a:r>
              <a:rPr lang="sk-SK" sz="1200" dirty="0">
                <a:latin typeface="Garamond" panose="02020404030301010803" pitchFamily="18" charset="0"/>
              </a:rPr>
              <a:t> of </a:t>
            </a:r>
            <a:r>
              <a:rPr lang="sk-SK" sz="1200" dirty="0" err="1">
                <a:latin typeface="Garamond" panose="02020404030301010803" pitchFamily="18" charset="0"/>
              </a:rPr>
              <a:t>Politics</a:t>
            </a:r>
            <a:r>
              <a:rPr lang="sk-SK" sz="1200" dirty="0">
                <a:latin typeface="Garamond" panose="02020404030301010803" pitchFamily="18" charset="0"/>
              </a:rPr>
              <a:t> in </a:t>
            </a:r>
            <a:r>
              <a:rPr lang="sk-SK" sz="1200" dirty="0" err="1">
                <a:latin typeface="Garamond" panose="02020404030301010803" pitchFamily="18" charset="0"/>
              </a:rPr>
              <a:t>Latin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America</a:t>
            </a:r>
            <a:r>
              <a:rPr lang="sk-SK" sz="1200" dirty="0">
                <a:latin typeface="Garamond" panose="02020404030301010803" pitchFamily="18" charset="0"/>
              </a:rPr>
              <a:t>, 6(2), 39-72.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Buckley</a:t>
            </a:r>
            <a:r>
              <a:rPr lang="sk-SK" sz="1200" dirty="0">
                <a:latin typeface="Garamond" panose="02020404030301010803" pitchFamily="18" charset="0"/>
              </a:rPr>
              <a:t>, F., </a:t>
            </a:r>
            <a:r>
              <a:rPr lang="sk-SK" sz="1200" dirty="0" err="1">
                <a:latin typeface="Garamond" panose="02020404030301010803" pitchFamily="18" charset="0"/>
              </a:rPr>
              <a:t>Collins</a:t>
            </a:r>
            <a:r>
              <a:rPr lang="sk-SK" sz="1200" dirty="0">
                <a:latin typeface="Garamond" panose="02020404030301010803" pitchFamily="18" charset="0"/>
              </a:rPr>
              <a:t>, N., &amp; </a:t>
            </a:r>
            <a:r>
              <a:rPr lang="sk-SK" sz="1200" dirty="0" err="1">
                <a:latin typeface="Garamond" panose="02020404030301010803" pitchFamily="18" charset="0"/>
              </a:rPr>
              <a:t>Reidy</a:t>
            </a:r>
            <a:r>
              <a:rPr lang="sk-SK" sz="1200" dirty="0">
                <a:latin typeface="Garamond" panose="02020404030301010803" pitchFamily="18" charset="0"/>
              </a:rPr>
              <a:t>, T. (2007). </a:t>
            </a:r>
            <a:r>
              <a:rPr lang="sk-SK" sz="1200" dirty="0" err="1">
                <a:latin typeface="Garamond" panose="02020404030301010803" pitchFamily="18" charset="0"/>
              </a:rPr>
              <a:t>Ballot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paper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photographs</a:t>
            </a:r>
            <a:r>
              <a:rPr lang="sk-SK" sz="1200" dirty="0">
                <a:latin typeface="Garamond" panose="02020404030301010803" pitchFamily="18" charset="0"/>
              </a:rPr>
              <a:t> and </a:t>
            </a:r>
            <a:r>
              <a:rPr lang="sk-SK" sz="1200" dirty="0" err="1">
                <a:latin typeface="Garamond" panose="02020404030301010803" pitchFamily="18" charset="0"/>
              </a:rPr>
              <a:t>low-information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elections</a:t>
            </a:r>
            <a:r>
              <a:rPr lang="sk-SK" sz="1200" dirty="0">
                <a:latin typeface="Garamond" panose="02020404030301010803" pitchFamily="18" charset="0"/>
              </a:rPr>
              <a:t> in </a:t>
            </a:r>
            <a:r>
              <a:rPr lang="sk-SK" sz="1200" dirty="0" err="1">
                <a:latin typeface="Garamond" panose="02020404030301010803" pitchFamily="18" charset="0"/>
              </a:rPr>
              <a:t>Ireland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Politics</a:t>
            </a:r>
            <a:r>
              <a:rPr lang="sk-SK" sz="1200" dirty="0">
                <a:latin typeface="Garamond" panose="02020404030301010803" pitchFamily="18" charset="0"/>
              </a:rPr>
              <a:t>, 27(3), 174-181.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Cunow</a:t>
            </a:r>
            <a:r>
              <a:rPr lang="sk-SK" sz="1200" dirty="0">
                <a:latin typeface="Garamond" panose="02020404030301010803" pitchFamily="18" charset="0"/>
              </a:rPr>
              <a:t>, S., </a:t>
            </a:r>
            <a:r>
              <a:rPr lang="sk-SK" sz="1200" dirty="0" err="1">
                <a:latin typeface="Garamond" panose="02020404030301010803" pitchFamily="18" charset="0"/>
              </a:rPr>
              <a:t>Desposato</a:t>
            </a:r>
            <a:r>
              <a:rPr lang="sk-SK" sz="1200" dirty="0">
                <a:latin typeface="Garamond" panose="02020404030301010803" pitchFamily="18" charset="0"/>
              </a:rPr>
              <a:t>, S., </a:t>
            </a:r>
            <a:r>
              <a:rPr lang="sk-SK" sz="1200" dirty="0" err="1">
                <a:latin typeface="Garamond" panose="02020404030301010803" pitchFamily="18" charset="0"/>
              </a:rPr>
              <a:t>Janusz</a:t>
            </a:r>
            <a:r>
              <a:rPr lang="sk-SK" sz="1200" dirty="0">
                <a:latin typeface="Garamond" panose="02020404030301010803" pitchFamily="18" charset="0"/>
              </a:rPr>
              <a:t>, A., &amp; </a:t>
            </a:r>
            <a:r>
              <a:rPr lang="sk-SK" sz="1200" dirty="0" err="1">
                <a:latin typeface="Garamond" panose="02020404030301010803" pitchFamily="18" charset="0"/>
              </a:rPr>
              <a:t>Sells</a:t>
            </a:r>
            <a:r>
              <a:rPr lang="sk-SK" sz="1200" dirty="0">
                <a:latin typeface="Garamond" panose="02020404030301010803" pitchFamily="18" charset="0"/>
              </a:rPr>
              <a:t>, C. (2021). </a:t>
            </a:r>
            <a:r>
              <a:rPr lang="sk-SK" sz="1200" dirty="0" err="1">
                <a:latin typeface="Garamond" panose="02020404030301010803" pitchFamily="18" charset="0"/>
              </a:rPr>
              <a:t>Less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is</a:t>
            </a:r>
            <a:r>
              <a:rPr lang="sk-SK" sz="1200" dirty="0">
                <a:latin typeface="Garamond" panose="02020404030301010803" pitchFamily="18" charset="0"/>
              </a:rPr>
              <a:t> more: </a:t>
            </a:r>
            <a:r>
              <a:rPr lang="sk-SK" sz="1200" dirty="0" err="1">
                <a:latin typeface="Garamond" panose="02020404030301010803" pitchFamily="18" charset="0"/>
              </a:rPr>
              <a:t>The</a:t>
            </a:r>
            <a:r>
              <a:rPr lang="sk-SK" sz="1200" dirty="0">
                <a:latin typeface="Garamond" panose="02020404030301010803" pitchFamily="18" charset="0"/>
              </a:rPr>
              <a:t> paradox of </a:t>
            </a:r>
            <a:r>
              <a:rPr lang="sk-SK" sz="1200" dirty="0" err="1">
                <a:latin typeface="Garamond" panose="02020404030301010803" pitchFamily="18" charset="0"/>
              </a:rPr>
              <a:t>choice</a:t>
            </a:r>
            <a:r>
              <a:rPr lang="sk-SK" sz="1200" dirty="0">
                <a:latin typeface="Garamond" panose="02020404030301010803" pitchFamily="18" charset="0"/>
              </a:rPr>
              <a:t> in </a:t>
            </a:r>
            <a:r>
              <a:rPr lang="sk-SK" sz="1200" dirty="0" err="1">
                <a:latin typeface="Garamond" panose="02020404030301010803" pitchFamily="18" charset="0"/>
              </a:rPr>
              <a:t>voting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behavior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Electoral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Studies</a:t>
            </a:r>
            <a:r>
              <a:rPr lang="sk-SK" sz="1200" dirty="0">
                <a:latin typeface="Garamond" panose="02020404030301010803" pitchFamily="18" charset="0"/>
              </a:rPr>
              <a:t>, 69, 102230.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Hickman</a:t>
            </a:r>
            <a:r>
              <a:rPr lang="sk-SK" sz="1200" dirty="0">
                <a:latin typeface="Garamond" panose="02020404030301010803" pitchFamily="18" charset="0"/>
              </a:rPr>
              <a:t>, J. (2009). </a:t>
            </a:r>
            <a:r>
              <a:rPr lang="sk-SK" sz="1200" dirty="0" err="1">
                <a:latin typeface="Garamond" panose="02020404030301010803" pitchFamily="18" charset="0"/>
              </a:rPr>
              <a:t>Is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electoral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violence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effective</a:t>
            </a:r>
            <a:r>
              <a:rPr lang="sk-SK" sz="1200" dirty="0">
                <a:latin typeface="Garamond" panose="02020404030301010803" pitchFamily="18" charset="0"/>
              </a:rPr>
              <a:t>? </a:t>
            </a:r>
            <a:r>
              <a:rPr lang="sk-SK" sz="1200" dirty="0" err="1">
                <a:latin typeface="Garamond" panose="02020404030301010803" pitchFamily="18" charset="0"/>
              </a:rPr>
              <a:t>Evidence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from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Sri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Lanka's</a:t>
            </a:r>
            <a:r>
              <a:rPr lang="sk-SK" sz="1200" dirty="0">
                <a:latin typeface="Garamond" panose="02020404030301010803" pitchFamily="18" charset="0"/>
              </a:rPr>
              <a:t> 2005 </a:t>
            </a:r>
            <a:r>
              <a:rPr lang="sk-SK" sz="1200" dirty="0" err="1">
                <a:latin typeface="Garamond" panose="02020404030301010803" pitchFamily="18" charset="0"/>
              </a:rPr>
              <a:t>presidential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election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Contemporary</a:t>
            </a:r>
            <a:r>
              <a:rPr lang="sk-SK" sz="1200" dirty="0">
                <a:latin typeface="Garamond" panose="02020404030301010803" pitchFamily="18" charset="0"/>
              </a:rPr>
              <a:t> South </a:t>
            </a:r>
            <a:r>
              <a:rPr lang="sk-SK" sz="1200" dirty="0" err="1">
                <a:latin typeface="Garamond" panose="02020404030301010803" pitchFamily="18" charset="0"/>
              </a:rPr>
              <a:t>Asia</a:t>
            </a:r>
            <a:r>
              <a:rPr lang="sk-SK" sz="1200" dirty="0">
                <a:latin typeface="Garamond" panose="02020404030301010803" pitchFamily="18" charset="0"/>
              </a:rPr>
              <a:t>, 17(4), 429-435.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>
                <a:latin typeface="Garamond" panose="02020404030301010803" pitchFamily="18" charset="0"/>
              </a:rPr>
              <a:t>Ho, D. E., &amp; </a:t>
            </a:r>
            <a:r>
              <a:rPr lang="sk-SK" sz="1200" dirty="0" err="1">
                <a:latin typeface="Garamond" panose="02020404030301010803" pitchFamily="18" charset="0"/>
              </a:rPr>
              <a:t>Imai</a:t>
            </a:r>
            <a:r>
              <a:rPr lang="sk-SK" sz="1200" dirty="0">
                <a:latin typeface="Garamond" panose="02020404030301010803" pitchFamily="18" charset="0"/>
              </a:rPr>
              <a:t>, K. (2008). </a:t>
            </a:r>
            <a:r>
              <a:rPr lang="sk-SK" sz="1200" dirty="0" err="1">
                <a:latin typeface="Garamond" panose="02020404030301010803" pitchFamily="18" charset="0"/>
              </a:rPr>
              <a:t>Estimating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causal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effects</a:t>
            </a:r>
            <a:r>
              <a:rPr lang="sk-SK" sz="1200" dirty="0">
                <a:latin typeface="Garamond" panose="02020404030301010803" pitchFamily="18" charset="0"/>
              </a:rPr>
              <a:t> of </a:t>
            </a:r>
            <a:r>
              <a:rPr lang="sk-SK" sz="1200" dirty="0" err="1">
                <a:latin typeface="Garamond" panose="02020404030301010803" pitchFamily="18" charset="0"/>
              </a:rPr>
              <a:t>ballot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order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from</a:t>
            </a:r>
            <a:r>
              <a:rPr lang="sk-SK" sz="1200" dirty="0">
                <a:latin typeface="Garamond" panose="02020404030301010803" pitchFamily="18" charset="0"/>
              </a:rPr>
              <a:t> a </a:t>
            </a:r>
            <a:r>
              <a:rPr lang="sk-SK" sz="1200" dirty="0" err="1">
                <a:latin typeface="Garamond" panose="02020404030301010803" pitchFamily="18" charset="0"/>
              </a:rPr>
              <a:t>randomized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natural</a:t>
            </a:r>
            <a:r>
              <a:rPr lang="sk-SK" sz="1200" dirty="0">
                <a:latin typeface="Garamond" panose="02020404030301010803" pitchFamily="18" charset="0"/>
              </a:rPr>
              <a:t> experiment: </a:t>
            </a:r>
            <a:r>
              <a:rPr lang="sk-SK" sz="1200" dirty="0" err="1">
                <a:latin typeface="Garamond" panose="02020404030301010803" pitchFamily="18" charset="0"/>
              </a:rPr>
              <a:t>The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California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alphabet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lottery</a:t>
            </a:r>
            <a:r>
              <a:rPr lang="sk-SK" sz="1200" dirty="0">
                <a:latin typeface="Garamond" panose="02020404030301010803" pitchFamily="18" charset="0"/>
              </a:rPr>
              <a:t>, 1978–2002. </a:t>
            </a:r>
            <a:r>
              <a:rPr lang="sk-SK" sz="1200" dirty="0" err="1">
                <a:latin typeface="Garamond" panose="02020404030301010803" pitchFamily="18" charset="0"/>
              </a:rPr>
              <a:t>Public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opinion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quarterly</a:t>
            </a:r>
            <a:r>
              <a:rPr lang="sk-SK" sz="1200" dirty="0">
                <a:latin typeface="Garamond" panose="02020404030301010803" pitchFamily="18" charset="0"/>
              </a:rPr>
              <a:t>, 72(2), 216-240.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Jankowski</a:t>
            </a:r>
            <a:r>
              <a:rPr lang="sk-SK" sz="1200" dirty="0">
                <a:latin typeface="Garamond" panose="02020404030301010803" pitchFamily="18" charset="0"/>
              </a:rPr>
              <a:t>, M., &amp; Frank, T. (2022). </a:t>
            </a:r>
            <a:r>
              <a:rPr lang="sk-SK" sz="1200" dirty="0" err="1">
                <a:latin typeface="Garamond" panose="02020404030301010803" pitchFamily="18" charset="0"/>
              </a:rPr>
              <a:t>Ballot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position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effects</a:t>
            </a:r>
            <a:r>
              <a:rPr lang="sk-SK" sz="1200" dirty="0">
                <a:latin typeface="Garamond" panose="02020404030301010803" pitchFamily="18" charset="0"/>
              </a:rPr>
              <a:t> in </a:t>
            </a:r>
            <a:r>
              <a:rPr lang="sk-SK" sz="1200" dirty="0" err="1">
                <a:latin typeface="Garamond" panose="02020404030301010803" pitchFamily="18" charset="0"/>
              </a:rPr>
              <a:t>open</a:t>
            </a:r>
            <a:r>
              <a:rPr lang="sk-SK" sz="1200" dirty="0">
                <a:latin typeface="Garamond" panose="02020404030301010803" pitchFamily="18" charset="0"/>
              </a:rPr>
              <a:t>-list PR </a:t>
            </a:r>
            <a:r>
              <a:rPr lang="sk-SK" sz="1200" dirty="0" err="1">
                <a:latin typeface="Garamond" panose="02020404030301010803" pitchFamily="18" charset="0"/>
              </a:rPr>
              <a:t>systems</a:t>
            </a:r>
            <a:r>
              <a:rPr lang="sk-SK" sz="1200" dirty="0">
                <a:latin typeface="Garamond" panose="02020404030301010803" pitchFamily="18" charset="0"/>
              </a:rPr>
              <a:t>: </a:t>
            </a:r>
            <a:r>
              <a:rPr lang="sk-SK" sz="1200" dirty="0" err="1">
                <a:latin typeface="Garamond" panose="02020404030301010803" pitchFamily="18" charset="0"/>
              </a:rPr>
              <a:t>the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moderating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impact</a:t>
            </a:r>
            <a:r>
              <a:rPr lang="sk-SK" sz="1200" dirty="0">
                <a:latin typeface="Garamond" panose="02020404030301010803" pitchFamily="18" charset="0"/>
              </a:rPr>
              <a:t> of </a:t>
            </a:r>
            <a:r>
              <a:rPr lang="sk-SK" sz="1200" dirty="0" err="1">
                <a:latin typeface="Garamond" panose="02020404030301010803" pitchFamily="18" charset="0"/>
              </a:rPr>
              <a:t>postal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voting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Acta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politica</a:t>
            </a:r>
            <a:r>
              <a:rPr lang="sk-SK" sz="1200" dirty="0">
                <a:latin typeface="Garamond" panose="02020404030301010803" pitchFamily="18" charset="0"/>
              </a:rPr>
              <a:t>, 57(2), 320-340.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Johns</a:t>
            </a:r>
            <a:r>
              <a:rPr lang="sk-SK" sz="1200" dirty="0">
                <a:latin typeface="Garamond" panose="02020404030301010803" pitchFamily="18" charset="0"/>
              </a:rPr>
              <a:t>, R., &amp; </a:t>
            </a:r>
            <a:r>
              <a:rPr lang="sk-SK" sz="1200" dirty="0" err="1">
                <a:latin typeface="Garamond" panose="02020404030301010803" pitchFamily="18" charset="0"/>
              </a:rPr>
              <a:t>Shephard</a:t>
            </a:r>
            <a:r>
              <a:rPr lang="sk-SK" sz="1200" dirty="0">
                <a:latin typeface="Garamond" panose="02020404030301010803" pitchFamily="18" charset="0"/>
              </a:rPr>
              <a:t>, M. (2011). </a:t>
            </a:r>
            <a:r>
              <a:rPr lang="sk-SK" sz="1200" dirty="0" err="1">
                <a:latin typeface="Garamond" panose="02020404030301010803" pitchFamily="18" charset="0"/>
              </a:rPr>
              <a:t>Facing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the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voters</a:t>
            </a:r>
            <a:r>
              <a:rPr lang="sk-SK" sz="1200" dirty="0">
                <a:latin typeface="Garamond" panose="02020404030301010803" pitchFamily="18" charset="0"/>
              </a:rPr>
              <a:t>: </a:t>
            </a:r>
            <a:r>
              <a:rPr lang="sk-SK" sz="1200" dirty="0" err="1">
                <a:latin typeface="Garamond" panose="02020404030301010803" pitchFamily="18" charset="0"/>
              </a:rPr>
              <a:t>The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potential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impact</a:t>
            </a:r>
            <a:r>
              <a:rPr lang="sk-SK" sz="1200" dirty="0">
                <a:latin typeface="Garamond" panose="02020404030301010803" pitchFamily="18" charset="0"/>
              </a:rPr>
              <a:t> of </a:t>
            </a:r>
            <a:r>
              <a:rPr lang="sk-SK" sz="1200" dirty="0" err="1">
                <a:latin typeface="Garamond" panose="02020404030301010803" pitchFamily="18" charset="0"/>
              </a:rPr>
              <a:t>ballot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paper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photographs</a:t>
            </a:r>
            <a:r>
              <a:rPr lang="sk-SK" sz="1200" dirty="0">
                <a:latin typeface="Garamond" panose="02020404030301010803" pitchFamily="18" charset="0"/>
              </a:rPr>
              <a:t> in British </a:t>
            </a:r>
            <a:r>
              <a:rPr lang="sk-SK" sz="1200" dirty="0" err="1">
                <a:latin typeface="Garamond" panose="02020404030301010803" pitchFamily="18" charset="0"/>
              </a:rPr>
              <a:t>elections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Political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Studies</a:t>
            </a:r>
            <a:r>
              <a:rPr lang="sk-SK" sz="1200" dirty="0">
                <a:latin typeface="Garamond" panose="02020404030301010803" pitchFamily="18" charset="0"/>
              </a:rPr>
              <a:t>, 59(3), 636-658.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>
                <a:latin typeface="Garamond" panose="02020404030301010803" pitchFamily="18" charset="0"/>
              </a:rPr>
              <a:t>Jusko, J., </a:t>
            </a:r>
            <a:r>
              <a:rPr lang="sk-SK" sz="1200" dirty="0" err="1">
                <a:latin typeface="Garamond" panose="02020404030301010803" pitchFamily="18" charset="0"/>
              </a:rPr>
              <a:t>Spac</a:t>
            </a:r>
            <a:r>
              <a:rPr lang="sk-SK" sz="1200" dirty="0">
                <a:latin typeface="Garamond" panose="02020404030301010803" pitchFamily="18" charset="0"/>
              </a:rPr>
              <a:t>, P., &amp; Voda, P. (2019). </a:t>
            </a:r>
            <a:r>
              <a:rPr lang="sk-SK" sz="1200" dirty="0" err="1">
                <a:latin typeface="Garamond" panose="02020404030301010803" pitchFamily="18" charset="0"/>
              </a:rPr>
              <a:t>Name</a:t>
            </a:r>
            <a:r>
              <a:rPr lang="sk-SK" sz="1200" dirty="0">
                <a:latin typeface="Garamond" panose="02020404030301010803" pitchFamily="18" charset="0"/>
              </a:rPr>
              <a:t> as a Benefit? </a:t>
            </a:r>
            <a:r>
              <a:rPr lang="sk-SK" sz="1200" dirty="0" err="1">
                <a:latin typeface="Garamond" panose="02020404030301010803" pitchFamily="18" charset="0"/>
              </a:rPr>
              <a:t>Experimental</a:t>
            </a:r>
            <a:r>
              <a:rPr lang="sk-SK" sz="1200" dirty="0">
                <a:latin typeface="Garamond" panose="02020404030301010803" pitchFamily="18" charset="0"/>
              </a:rPr>
              <a:t> Study on </a:t>
            </a:r>
            <a:r>
              <a:rPr lang="sk-SK" sz="1200" dirty="0" err="1">
                <a:latin typeface="Garamond" panose="02020404030301010803" pitchFamily="18" charset="0"/>
              </a:rPr>
              <a:t>Ballot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Order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Effect</a:t>
            </a:r>
            <a:r>
              <a:rPr lang="sk-SK" sz="1200" dirty="0">
                <a:latin typeface="Garamond" panose="02020404030301010803" pitchFamily="18" charset="0"/>
              </a:rPr>
              <a:t>. SOCIOLOGIA, 51(4), 339-366.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Lamb</a:t>
            </a:r>
            <a:r>
              <a:rPr lang="sk-SK" sz="1200" dirty="0">
                <a:latin typeface="Garamond" panose="02020404030301010803" pitchFamily="18" charset="0"/>
              </a:rPr>
              <a:t>, M., &amp; </a:t>
            </a:r>
            <a:r>
              <a:rPr lang="sk-SK" sz="1200" dirty="0" err="1">
                <a:latin typeface="Garamond" panose="02020404030301010803" pitchFamily="18" charset="0"/>
              </a:rPr>
              <a:t>Perry</a:t>
            </a:r>
            <a:r>
              <a:rPr lang="sk-SK" sz="1200" dirty="0">
                <a:latin typeface="Garamond" panose="02020404030301010803" pitchFamily="18" charset="0"/>
              </a:rPr>
              <a:t>, S. (2020). </a:t>
            </a:r>
            <a:r>
              <a:rPr lang="sk-SK" sz="1200" dirty="0" err="1">
                <a:latin typeface="Garamond" panose="02020404030301010803" pitchFamily="18" charset="0"/>
              </a:rPr>
              <a:t>Knowing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What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You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Don't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Know</a:t>
            </a:r>
            <a:r>
              <a:rPr lang="sk-SK" sz="1200" dirty="0">
                <a:latin typeface="Garamond" panose="02020404030301010803" pitchFamily="18" charset="0"/>
              </a:rPr>
              <a:t>: </a:t>
            </a:r>
            <a:r>
              <a:rPr lang="sk-SK" sz="1200" dirty="0" err="1">
                <a:latin typeface="Garamond" panose="02020404030301010803" pitchFamily="18" charset="0"/>
              </a:rPr>
              <a:t>The</a:t>
            </a:r>
            <a:r>
              <a:rPr lang="sk-SK" sz="1200" dirty="0">
                <a:latin typeface="Garamond" panose="02020404030301010803" pitchFamily="18" charset="0"/>
              </a:rPr>
              <a:t> Role of </a:t>
            </a:r>
            <a:r>
              <a:rPr lang="sk-SK" sz="1200" dirty="0" err="1">
                <a:latin typeface="Garamond" panose="02020404030301010803" pitchFamily="18" charset="0"/>
              </a:rPr>
              <a:t>Information</a:t>
            </a:r>
            <a:r>
              <a:rPr lang="sk-SK" sz="1200" dirty="0">
                <a:latin typeface="Garamond" panose="02020404030301010803" pitchFamily="18" charset="0"/>
              </a:rPr>
              <a:t> and </a:t>
            </a:r>
            <a:r>
              <a:rPr lang="sk-SK" sz="1200" dirty="0" err="1">
                <a:latin typeface="Garamond" panose="02020404030301010803" pitchFamily="18" charset="0"/>
              </a:rPr>
              <a:t>Sophistication</a:t>
            </a:r>
            <a:r>
              <a:rPr lang="sk-SK" sz="1200" dirty="0">
                <a:latin typeface="Garamond" panose="02020404030301010803" pitchFamily="18" charset="0"/>
              </a:rPr>
              <a:t> in </a:t>
            </a:r>
            <a:r>
              <a:rPr lang="sk-SK" sz="1200" dirty="0" err="1">
                <a:latin typeface="Garamond" panose="02020404030301010803" pitchFamily="18" charset="0"/>
              </a:rPr>
              <a:t>Ballot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Completion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Social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Science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Quarterly</a:t>
            </a:r>
            <a:r>
              <a:rPr lang="sk-SK" sz="1200" dirty="0">
                <a:latin typeface="Garamond" panose="02020404030301010803" pitchFamily="18" charset="0"/>
              </a:rPr>
              <a:t>, 101(3), 1132-1149.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Lau</a:t>
            </a:r>
            <a:r>
              <a:rPr lang="sk-SK" sz="1200" dirty="0">
                <a:latin typeface="Garamond" panose="02020404030301010803" pitchFamily="18" charset="0"/>
              </a:rPr>
              <a:t>, R. R., &amp; </a:t>
            </a:r>
            <a:r>
              <a:rPr lang="sk-SK" sz="1200" dirty="0" err="1">
                <a:latin typeface="Garamond" panose="02020404030301010803" pitchFamily="18" charset="0"/>
              </a:rPr>
              <a:t>Redlawsk</a:t>
            </a:r>
            <a:r>
              <a:rPr lang="sk-SK" sz="1200" dirty="0">
                <a:latin typeface="Garamond" panose="02020404030301010803" pitchFamily="18" charset="0"/>
              </a:rPr>
              <a:t>, D. P. (2001). </a:t>
            </a:r>
            <a:r>
              <a:rPr lang="sk-SK" sz="1200" dirty="0" err="1">
                <a:latin typeface="Garamond" panose="02020404030301010803" pitchFamily="18" charset="0"/>
              </a:rPr>
              <a:t>Advantages</a:t>
            </a:r>
            <a:r>
              <a:rPr lang="sk-SK" sz="1200" dirty="0">
                <a:latin typeface="Garamond" panose="02020404030301010803" pitchFamily="18" charset="0"/>
              </a:rPr>
              <a:t> and </a:t>
            </a:r>
            <a:r>
              <a:rPr lang="sk-SK" sz="1200" dirty="0" err="1">
                <a:latin typeface="Garamond" panose="02020404030301010803" pitchFamily="18" charset="0"/>
              </a:rPr>
              <a:t>disadvantages</a:t>
            </a:r>
            <a:r>
              <a:rPr lang="sk-SK" sz="1200" dirty="0">
                <a:latin typeface="Garamond" panose="02020404030301010803" pitchFamily="18" charset="0"/>
              </a:rPr>
              <a:t> of </a:t>
            </a:r>
            <a:r>
              <a:rPr lang="sk-SK" sz="1200" dirty="0" err="1">
                <a:latin typeface="Garamond" panose="02020404030301010803" pitchFamily="18" charset="0"/>
              </a:rPr>
              <a:t>cognitive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heuristics</a:t>
            </a:r>
            <a:r>
              <a:rPr lang="sk-SK" sz="1200" dirty="0">
                <a:latin typeface="Garamond" panose="02020404030301010803" pitchFamily="18" charset="0"/>
              </a:rPr>
              <a:t> in </a:t>
            </a:r>
            <a:r>
              <a:rPr lang="sk-SK" sz="1200" dirty="0" err="1">
                <a:latin typeface="Garamond" panose="02020404030301010803" pitchFamily="18" charset="0"/>
              </a:rPr>
              <a:t>political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decision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making</a:t>
            </a:r>
            <a:r>
              <a:rPr lang="sk-SK" sz="1200" dirty="0">
                <a:latin typeface="Garamond" panose="02020404030301010803" pitchFamily="18" charset="0"/>
              </a:rPr>
              <a:t>. American </a:t>
            </a:r>
            <a:r>
              <a:rPr lang="sk-SK" sz="1200" dirty="0" err="1">
                <a:latin typeface="Garamond" panose="02020404030301010803" pitchFamily="18" charset="0"/>
              </a:rPr>
              <a:t>journal</a:t>
            </a:r>
            <a:r>
              <a:rPr lang="sk-SK" sz="1200" dirty="0">
                <a:latin typeface="Garamond" panose="02020404030301010803" pitchFamily="18" charset="0"/>
              </a:rPr>
              <a:t> of </a:t>
            </a:r>
            <a:r>
              <a:rPr lang="sk-SK" sz="1200" dirty="0" err="1">
                <a:latin typeface="Garamond" panose="02020404030301010803" pitchFamily="18" charset="0"/>
              </a:rPr>
              <a:t>political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science</a:t>
            </a:r>
            <a:r>
              <a:rPr lang="sk-SK" sz="1200" dirty="0">
                <a:latin typeface="Garamond" panose="02020404030301010803" pitchFamily="18" charset="0"/>
              </a:rPr>
              <a:t>, 951-971.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McDermott</a:t>
            </a:r>
            <a:r>
              <a:rPr lang="sk-SK" sz="1200" dirty="0">
                <a:latin typeface="Garamond" panose="02020404030301010803" pitchFamily="18" charset="0"/>
              </a:rPr>
              <a:t>, M. L. (2005). </a:t>
            </a:r>
            <a:r>
              <a:rPr lang="sk-SK" sz="1200" dirty="0" err="1">
                <a:latin typeface="Garamond" panose="02020404030301010803" pitchFamily="18" charset="0"/>
              </a:rPr>
              <a:t>Candidate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occupations</a:t>
            </a:r>
            <a:r>
              <a:rPr lang="sk-SK" sz="1200" dirty="0">
                <a:latin typeface="Garamond" panose="02020404030301010803" pitchFamily="18" charset="0"/>
              </a:rPr>
              <a:t> and </a:t>
            </a:r>
            <a:r>
              <a:rPr lang="sk-SK" sz="1200" dirty="0" err="1">
                <a:latin typeface="Garamond" panose="02020404030301010803" pitchFamily="18" charset="0"/>
              </a:rPr>
              <a:t>voter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information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shortcuts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The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Journal</a:t>
            </a:r>
            <a:r>
              <a:rPr lang="sk-SK" sz="1200" dirty="0">
                <a:latin typeface="Garamond" panose="02020404030301010803" pitchFamily="18" charset="0"/>
              </a:rPr>
              <a:t> of </a:t>
            </a:r>
            <a:r>
              <a:rPr lang="sk-SK" sz="1200" dirty="0" err="1">
                <a:latin typeface="Garamond" panose="02020404030301010803" pitchFamily="18" charset="0"/>
              </a:rPr>
              <a:t>Politics</a:t>
            </a:r>
            <a:r>
              <a:rPr lang="sk-SK" sz="1200" dirty="0">
                <a:latin typeface="Garamond" panose="02020404030301010803" pitchFamily="18" charset="0"/>
              </a:rPr>
              <a:t>, 67(1), 201-219.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Miller</a:t>
            </a:r>
            <a:r>
              <a:rPr lang="sk-SK" sz="1200" dirty="0">
                <a:latin typeface="Garamond" panose="02020404030301010803" pitchFamily="18" charset="0"/>
              </a:rPr>
              <a:t>, J. M., &amp; </a:t>
            </a:r>
            <a:r>
              <a:rPr lang="sk-SK" sz="1200" dirty="0" err="1">
                <a:latin typeface="Garamond" panose="02020404030301010803" pitchFamily="18" charset="0"/>
              </a:rPr>
              <a:t>Krosnick</a:t>
            </a:r>
            <a:r>
              <a:rPr lang="sk-SK" sz="1200" dirty="0">
                <a:latin typeface="Garamond" panose="02020404030301010803" pitchFamily="18" charset="0"/>
              </a:rPr>
              <a:t>, J. A. (1998). </a:t>
            </a:r>
            <a:r>
              <a:rPr lang="sk-SK" sz="1200" dirty="0" err="1">
                <a:latin typeface="Garamond" panose="02020404030301010803" pitchFamily="18" charset="0"/>
              </a:rPr>
              <a:t>The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impact</a:t>
            </a:r>
            <a:r>
              <a:rPr lang="sk-SK" sz="1200" dirty="0">
                <a:latin typeface="Garamond" panose="02020404030301010803" pitchFamily="18" charset="0"/>
              </a:rPr>
              <a:t> of </a:t>
            </a:r>
            <a:r>
              <a:rPr lang="sk-SK" sz="1200" dirty="0" err="1">
                <a:latin typeface="Garamond" panose="02020404030301010803" pitchFamily="18" charset="0"/>
              </a:rPr>
              <a:t>candidate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name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order</a:t>
            </a:r>
            <a:r>
              <a:rPr lang="sk-SK" sz="1200" dirty="0">
                <a:latin typeface="Garamond" panose="02020404030301010803" pitchFamily="18" charset="0"/>
              </a:rPr>
              <a:t> on </a:t>
            </a:r>
            <a:r>
              <a:rPr lang="sk-SK" sz="1200" dirty="0" err="1">
                <a:latin typeface="Garamond" panose="02020404030301010803" pitchFamily="18" charset="0"/>
              </a:rPr>
              <a:t>election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outcomes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Public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Opinion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Quarterly</a:t>
            </a:r>
            <a:r>
              <a:rPr lang="sk-SK" sz="1200" dirty="0">
                <a:latin typeface="Garamond" panose="02020404030301010803" pitchFamily="18" charset="0"/>
              </a:rPr>
              <a:t>, 291-330.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 err="1">
                <a:latin typeface="Garamond" panose="02020404030301010803" pitchFamily="18" charset="0"/>
              </a:rPr>
              <a:t>Rauschenbach</a:t>
            </a:r>
            <a:r>
              <a:rPr lang="sk-SK" sz="1200" dirty="0">
                <a:latin typeface="Garamond" panose="02020404030301010803" pitchFamily="18" charset="0"/>
              </a:rPr>
              <a:t>, M., &amp; Paula, K. (2019). </a:t>
            </a:r>
            <a:r>
              <a:rPr lang="sk-SK" sz="1200" dirty="0" err="1">
                <a:latin typeface="Garamond" panose="02020404030301010803" pitchFamily="18" charset="0"/>
              </a:rPr>
              <a:t>Intimidating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voters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with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violence</a:t>
            </a:r>
            <a:r>
              <a:rPr lang="sk-SK" sz="1200" dirty="0">
                <a:latin typeface="Garamond" panose="02020404030301010803" pitchFamily="18" charset="0"/>
              </a:rPr>
              <a:t> and </a:t>
            </a:r>
            <a:r>
              <a:rPr lang="sk-SK" sz="1200" dirty="0" err="1">
                <a:latin typeface="Garamond" panose="02020404030301010803" pitchFamily="18" charset="0"/>
              </a:rPr>
              <a:t>mobilizing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them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with</a:t>
            </a:r>
            <a:r>
              <a:rPr lang="sk-SK" sz="1200" dirty="0">
                <a:latin typeface="Garamond" panose="02020404030301010803" pitchFamily="18" charset="0"/>
              </a:rPr>
              <a:t> </a:t>
            </a:r>
            <a:r>
              <a:rPr lang="sk-SK" sz="1200" dirty="0" err="1">
                <a:latin typeface="Garamond" panose="02020404030301010803" pitchFamily="18" charset="0"/>
              </a:rPr>
              <a:t>clientelism</a:t>
            </a:r>
            <a:r>
              <a:rPr lang="sk-SK" sz="1200" dirty="0">
                <a:latin typeface="Garamond" panose="02020404030301010803" pitchFamily="18" charset="0"/>
              </a:rPr>
              <a:t>. </a:t>
            </a:r>
            <a:r>
              <a:rPr lang="sk-SK" sz="1200" dirty="0" err="1">
                <a:latin typeface="Garamond" panose="02020404030301010803" pitchFamily="18" charset="0"/>
              </a:rPr>
              <a:t>Journal</a:t>
            </a:r>
            <a:r>
              <a:rPr lang="sk-SK" sz="1200" dirty="0">
                <a:latin typeface="Garamond" panose="02020404030301010803" pitchFamily="18" charset="0"/>
              </a:rPr>
              <a:t> of Peace </a:t>
            </a:r>
            <a:r>
              <a:rPr lang="sk-SK" sz="1200" dirty="0" err="1">
                <a:latin typeface="Garamond" panose="02020404030301010803" pitchFamily="18" charset="0"/>
              </a:rPr>
              <a:t>Research</a:t>
            </a:r>
            <a:r>
              <a:rPr lang="sk-SK" sz="1200" dirty="0">
                <a:latin typeface="Garamond" panose="02020404030301010803" pitchFamily="18" charset="0"/>
              </a:rPr>
              <a:t>, 56(5), 682-696.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1200" dirty="0">
                <a:latin typeface="Garamond" panose="02020404030301010803" pitchFamily="18" charset="0"/>
              </a:rPr>
              <a:t>Spáč, P., Voda, P., &amp; </a:t>
            </a:r>
            <a:r>
              <a:rPr lang="sk-SK" sz="1200" dirty="0" err="1">
                <a:latin typeface="Garamond" panose="02020404030301010803" pitchFamily="18" charset="0"/>
              </a:rPr>
              <a:t>Zagrapan</a:t>
            </a:r>
            <a:r>
              <a:rPr lang="sk-SK" sz="1200" dirty="0">
                <a:latin typeface="Garamond" panose="02020404030301010803" pitchFamily="18" charset="0"/>
              </a:rPr>
              <a:t>, J. (2016). Abeceda ako nástroj úspechu. Prípad regionálnych volieb na Slovensku. Sociológia, 48(1).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k-SK" sz="1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528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FC219-4B4A-2C52-47F8-62A1A4A2B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92BE76B-2D8A-DCD9-B7D2-9CCDD5FADD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1026" name="Picture 2" descr="Why Do We Have To Go To School? | Vermont Public">
            <a:extLst>
              <a:ext uri="{FF2B5EF4-FFF2-40B4-BE49-F238E27FC236}">
                <a16:creationId xmlns:a16="http://schemas.microsoft.com/office/drawing/2014/main" id="{A23E2001-C52C-6316-5376-326BD4D1E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60" y="879888"/>
            <a:ext cx="4297906" cy="22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der the Gun: Firearms Trafficking in Latin America and the Caribbean">
            <a:extLst>
              <a:ext uri="{FF2B5EF4-FFF2-40B4-BE49-F238E27FC236}">
                <a16:creationId xmlns:a16="http://schemas.microsoft.com/office/drawing/2014/main" id="{D06579FB-8765-5D26-8234-0B65D24E9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3934695"/>
            <a:ext cx="4076986" cy="22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2024 Election: How to track your ballot and what to do if it's been damaged  - ABC News">
            <a:extLst>
              <a:ext uri="{FF2B5EF4-FFF2-40B4-BE49-F238E27FC236}">
                <a16:creationId xmlns:a16="http://schemas.microsoft.com/office/drawing/2014/main" id="{1D4866E2-CA80-760C-EEBB-24333A2A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962" y="3793677"/>
            <a:ext cx="3991665" cy="260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195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7541B-EF17-BF3E-8B99-8ADED29EE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A93B3AD-B5E9-B1EF-B946-3A9B98E0A9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78FB239-7C00-8A67-86C6-B2F71C9BC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Election day environment context – polling station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58DBF658-5A9E-2CE7-3F77-029C48FF3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When people make choices, they do so in particular environmental contexts: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1500" dirty="0">
                <a:latin typeface="Constantia" panose="02030602050306030303" pitchFamily="18" charset="0"/>
              </a:rPr>
              <a:t>People may enrol in a health plan while at work or home, select a potential mate while at a bar or park, and cast their ballot while at a church or school.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Stimuli in the environment have been shown to </a:t>
            </a:r>
            <a:r>
              <a:rPr lang="en-GB" sz="2000" b="1" dirty="0">
                <a:latin typeface="Constantia" panose="02030602050306030303" pitchFamily="18" charset="0"/>
              </a:rPr>
              <a:t>prime or activate </a:t>
            </a:r>
            <a:r>
              <a:rPr lang="en-GB" sz="2000" dirty="0">
                <a:latin typeface="Constantia" panose="02030602050306030303" pitchFamily="18" charset="0"/>
              </a:rPr>
              <a:t>content in memory, making related constructs more accessible (unconsciously)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Berger et al. (2008) – </a:t>
            </a:r>
            <a:r>
              <a:rPr lang="en-GB" sz="2000" b="1" dirty="0">
                <a:latin typeface="Constantia" panose="02030602050306030303" pitchFamily="18" charset="0"/>
              </a:rPr>
              <a:t>voting in schools </a:t>
            </a:r>
            <a:r>
              <a:rPr lang="en-GB" sz="2000" dirty="0">
                <a:latin typeface="Constantia" panose="02030602050306030303" pitchFamily="18" charset="0"/>
              </a:rPr>
              <a:t>-&gt; activation of school-relevant norms (support for education), support for children -&gt; support for increased school spending</a:t>
            </a:r>
          </a:p>
        </p:txBody>
      </p:sp>
    </p:spTree>
    <p:extLst>
      <p:ext uri="{BB962C8B-B14F-4D97-AF65-F5344CB8AC3E}">
        <p14:creationId xmlns:p14="http://schemas.microsoft.com/office/powerpoint/2010/main" val="981999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F6210-CD2C-E2E1-7D1C-B581E9B59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F8C30847-C146-C885-1250-4980831E23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36ECAF-DC3B-BFD0-7866-C10D0210B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Election day environment context – intimidation and clientelism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DA5125D8-E7A2-2BA2-543A-25F7CACD9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In contexts where the use of violence is also an option on the ‘menu of manipulation’ of elections (</a:t>
            </a:r>
            <a:r>
              <a:rPr lang="en-GB" sz="2000" dirty="0" err="1">
                <a:latin typeface="Constantia" panose="02030602050306030303" pitchFamily="18" charset="0"/>
              </a:rPr>
              <a:t>Schedler</a:t>
            </a:r>
            <a:r>
              <a:rPr lang="en-GB" sz="2000" dirty="0">
                <a:latin typeface="Constantia" panose="02030602050306030303" pitchFamily="18" charset="0"/>
              </a:rPr>
              <a:t> 2002), parties use intimidation to prevent non-supporters from participating in elections.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Clientelism</a:t>
            </a:r>
            <a:r>
              <a:rPr lang="en-GB" sz="2000" dirty="0">
                <a:latin typeface="Constantia" panose="02030602050306030303" pitchFamily="18" charset="0"/>
              </a:rPr>
              <a:t> – vote buying -&gt; unaligned and core voters targeted</a:t>
            </a: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-intention: getting votes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b="1" dirty="0">
                <a:latin typeface="Constantia" panose="02030602050306030303" pitchFamily="18" charset="0"/>
              </a:rPr>
              <a:t>Violence</a:t>
            </a:r>
            <a:r>
              <a:rPr lang="en-GB" sz="2000" dirty="0">
                <a:latin typeface="Constantia" panose="02030602050306030303" pitchFamily="18" charset="0"/>
              </a:rPr>
              <a:t> – opposition voters targeted</a:t>
            </a: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-intention: abstention</a:t>
            </a:r>
          </a:p>
          <a:p>
            <a:pPr marL="54000" indent="0" algn="just">
              <a:buNone/>
            </a:pPr>
            <a:endParaRPr lang="en-GB" sz="2000" dirty="0">
              <a:latin typeface="Constantia" panose="02030602050306030303" pitchFamily="18" charset="0"/>
            </a:endParaRPr>
          </a:p>
          <a:p>
            <a:pPr marL="54000" indent="0" algn="just">
              <a:buNone/>
            </a:pPr>
            <a:r>
              <a:rPr lang="en-GB" sz="2000" dirty="0">
                <a:latin typeface="Constantia" panose="02030602050306030303" pitchFamily="18" charset="0"/>
              </a:rPr>
              <a:t>Overall aim: increase support for me, decrease support for rivals</a:t>
            </a:r>
          </a:p>
          <a:p>
            <a:pPr algn="just">
              <a:buFontTx/>
              <a:buChar char="-"/>
            </a:pPr>
            <a:r>
              <a:rPr lang="en-GB" sz="2000" dirty="0" err="1">
                <a:latin typeface="Constantia" panose="02030602050306030303" pitchFamily="18" charset="0"/>
              </a:rPr>
              <a:t>Sub-saharan</a:t>
            </a:r>
            <a:r>
              <a:rPr lang="en-GB" sz="2000" dirty="0">
                <a:latin typeface="Constantia" panose="02030602050306030303" pitchFamily="18" charset="0"/>
              </a:rPr>
              <a:t> Africa</a:t>
            </a:r>
          </a:p>
          <a:p>
            <a:pPr algn="just">
              <a:buFontTx/>
              <a:buChar char="-"/>
            </a:pPr>
            <a:r>
              <a:rPr lang="en-GB" sz="2000" dirty="0">
                <a:latin typeface="Constantia" panose="02030602050306030303" pitchFamily="18" charset="0"/>
              </a:rPr>
              <a:t>Nigeria 2003, 2007 elections</a:t>
            </a:r>
          </a:p>
          <a:p>
            <a:pPr algn="just">
              <a:buFontTx/>
              <a:buChar char="-"/>
            </a:pPr>
            <a:r>
              <a:rPr lang="en-GB" sz="2000" dirty="0">
                <a:latin typeface="Constantia" panose="02030602050306030303" pitchFamily="18" charset="0"/>
              </a:rPr>
              <a:t>Sri Lanka – 2005 presidential elections</a:t>
            </a:r>
          </a:p>
        </p:txBody>
      </p:sp>
    </p:spTree>
    <p:extLst>
      <p:ext uri="{BB962C8B-B14F-4D97-AF65-F5344CB8AC3E}">
        <p14:creationId xmlns:p14="http://schemas.microsoft.com/office/powerpoint/2010/main" val="918992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B0CD59-E279-D73E-9722-D12406EE6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83D206B-4E73-DAD9-E590-D77372ABB7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9" name="Obrázok 8" descr="Obrázok, na ktorom je text, snímka obrazovky, multimediálny softvér, softvér&#10;&#10;Automaticky generovaný popis">
            <a:extLst>
              <a:ext uri="{FF2B5EF4-FFF2-40B4-BE49-F238E27FC236}">
                <a16:creationId xmlns:a16="http://schemas.microsoft.com/office/drawing/2014/main" id="{B0FD4B9C-5DA1-652C-EA27-984F3DDD3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767"/>
            <a:ext cx="9239518" cy="54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26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D5D6F-A459-560D-6670-FE37A781D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9E9334F-3F3B-13D4-EAC0-0203FD6907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1AB9178-574B-BB12-3C1F-1FFB776F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380247"/>
            <a:ext cx="8064900" cy="451576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1"/>
                </a:solidFill>
                <a:latin typeface="Garamond" panose="02020404030301010803" pitchFamily="18" charset="0"/>
              </a:rPr>
              <a:t>Ballot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96023C71-03F4-595B-3912-8A68022CE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365136"/>
            <a:ext cx="8064900" cy="4988864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A tool for a voter to express their choice in elections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Contains information about the candidate's name, party affiliations, sometimes age, education, occupation, residence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A line of research focusing on how the ballot structure can influence voters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GB" sz="2000" dirty="0">
              <a:latin typeface="Constantia" panose="02030602050306030303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2000" dirty="0">
                <a:latin typeface="Constantia" panose="02030602050306030303" pitchFamily="18" charset="0"/>
              </a:rPr>
              <a:t>The role of heuristics and ballot order</a:t>
            </a:r>
          </a:p>
        </p:txBody>
      </p:sp>
    </p:spTree>
    <p:extLst>
      <p:ext uri="{BB962C8B-B14F-4D97-AF65-F5344CB8AC3E}">
        <p14:creationId xmlns:p14="http://schemas.microsoft.com/office/powerpoint/2010/main" val="392657346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fss-prezentace-4-3-cz.potx" id="{D7A7A407-EA95-402E-A2E1-F4E83BB896B4}" vid="{701BB1D0-3800-4DAE-B2C6-FE22C8BECD5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11652</TotalTime>
  <Words>2334</Words>
  <Application>Microsoft Macintosh PowerPoint</Application>
  <PresentationFormat>Prezentácia na obrazovke (4:3)</PresentationFormat>
  <Paragraphs>310</Paragraphs>
  <Slides>42</Slides>
  <Notes>36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42</vt:i4>
      </vt:variant>
    </vt:vector>
  </HeadingPairs>
  <TitlesOfParts>
    <vt:vector size="49" baseType="lpstr">
      <vt:lpstr>Arial</vt:lpstr>
      <vt:lpstr>Constantia</vt:lpstr>
      <vt:lpstr>Garamond</vt:lpstr>
      <vt:lpstr>Helvetica</vt:lpstr>
      <vt:lpstr>Tahoma</vt:lpstr>
      <vt:lpstr>Wingdings</vt:lpstr>
      <vt:lpstr>Prezentace_MU_CZ</vt:lpstr>
      <vt:lpstr>Prezentácia programu PowerPoint</vt:lpstr>
      <vt:lpstr>The role of election day context – ballot, heuristics, cues</vt:lpstr>
      <vt:lpstr>Seemingly unrelated events</vt:lpstr>
      <vt:lpstr>Prezentácia programu PowerPoint</vt:lpstr>
      <vt:lpstr>Prezentácia programu PowerPoint</vt:lpstr>
      <vt:lpstr>Election day environment context – polling station</vt:lpstr>
      <vt:lpstr>Election day environment context – intimidation and clientelism</vt:lpstr>
      <vt:lpstr>Prezentácia programu PowerPoint</vt:lpstr>
      <vt:lpstr>Ballot</vt:lpstr>
      <vt:lpstr>Heuristics</vt:lpstr>
      <vt:lpstr>Heuristics</vt:lpstr>
      <vt:lpstr>Heuristics</vt:lpstr>
      <vt:lpstr>Heuristics (Lau and Redlawsk 2001)</vt:lpstr>
      <vt:lpstr>Heuristics</vt:lpstr>
      <vt:lpstr>Heuristics -&gt; can be found on a ballot list Assumption – voter not fully informed</vt:lpstr>
      <vt:lpstr>Occupation</vt:lpstr>
      <vt:lpstr>Occupation</vt:lpstr>
      <vt:lpstr>Occupation</vt:lpstr>
      <vt:lpstr>Title</vt:lpstr>
      <vt:lpstr>Photos</vt:lpstr>
      <vt:lpstr>Prezentácia programu PowerPoint</vt:lpstr>
      <vt:lpstr>Caution: ballot length</vt:lpstr>
      <vt:lpstr>Ballot order</vt:lpstr>
      <vt:lpstr>Ideal vs reality of elections</vt:lpstr>
      <vt:lpstr>Ballot order effect</vt:lpstr>
      <vt:lpstr>Ballot order effect</vt:lpstr>
      <vt:lpstr>Prezentácia programu PowerPoint</vt:lpstr>
      <vt:lpstr>Satisficing theory</vt:lpstr>
      <vt:lpstr>Other explanations</vt:lpstr>
      <vt:lpstr>Prezentácia programu PowerPoint</vt:lpstr>
      <vt:lpstr>Prezentácia programu PowerPoint</vt:lpstr>
      <vt:lpstr>Ballot order effect</vt:lpstr>
      <vt:lpstr>Is it a problem?</vt:lpstr>
      <vt:lpstr>Prezentácia programu PowerPoint</vt:lpstr>
      <vt:lpstr>Alphabet</vt:lpstr>
      <vt:lpstr>Alphabet</vt:lpstr>
      <vt:lpstr>Regional elections SK</vt:lpstr>
      <vt:lpstr>Prezentácia programu PowerPoint</vt:lpstr>
      <vt:lpstr>Experiment  (Jusko, Spáč, Voda 2019)</vt:lpstr>
      <vt:lpstr>Conclusion</vt:lpstr>
      <vt:lpstr>Next…</vt:lpstr>
      <vt:lpstr>Literatute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Počasie a voľby</dc:title>
  <dc:creator>Jakub Jusko</dc:creator>
  <cp:lastModifiedBy>Jakub Jusko</cp:lastModifiedBy>
  <cp:revision>121</cp:revision>
  <dcterms:created xsi:type="dcterms:W3CDTF">2021-01-04T15:05:13Z</dcterms:created>
  <dcterms:modified xsi:type="dcterms:W3CDTF">2024-12-06T10:58:50Z</dcterms:modified>
</cp:coreProperties>
</file>