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91" r:id="rId3"/>
    <p:sldId id="412" r:id="rId4"/>
    <p:sldId id="257" r:id="rId5"/>
    <p:sldId id="411" r:id="rId6"/>
    <p:sldId id="410" r:id="rId7"/>
    <p:sldId id="413" r:id="rId8"/>
    <p:sldId id="286" r:id="rId9"/>
    <p:sldId id="288" r:id="rId10"/>
    <p:sldId id="405" r:id="rId11"/>
    <p:sldId id="408" r:id="rId12"/>
    <p:sldId id="407" r:id="rId13"/>
    <p:sldId id="404" r:id="rId14"/>
    <p:sldId id="265" r:id="rId15"/>
    <p:sldId id="402" r:id="rId16"/>
    <p:sldId id="403" r:id="rId17"/>
    <p:sldId id="313" r:id="rId18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6" roundtripDataSignature="AMtx7mhv4/Wx/jU9T7Z3x5PMBvsY40+U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6024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634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7400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206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6228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1177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09c77370a_1_23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609c77370a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340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028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738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111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a5cf5ec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zdroje.muni.cz/prehled/zdroj.php?lang=cs&amp;id=478" TargetMode="External"/><Relationship Id="rId4" Type="http://schemas.openxmlformats.org/officeDocument/2006/relationships/hyperlink" Target="https://ezdroje.muni.cz/prehled/zdroj.php?lang=cs&amp;id=50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cs&amp;id=65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zdroje.muni.cz/prehled/zdroj.php?lang=cs&amp;id=416" TargetMode="External"/><Relationship Id="rId13" Type="http://schemas.openxmlformats.org/officeDocument/2006/relationships/hyperlink" Target="http://discovery.muni.cz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aleph.nkp.cz/F/?func=file&amp;file_name=find-b&amp;local_base=skcm" TargetMode="External"/><Relationship Id="rId12" Type="http://schemas.openxmlformats.org/officeDocument/2006/relationships/hyperlink" Target="https://knihovna.fss.muni.cz/e-zdroje/e-kniha-na-pockan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b.cz/" TargetMode="External"/><Relationship Id="rId11" Type="http://schemas.openxmlformats.org/officeDocument/2006/relationships/hyperlink" Target="https://knihovna.fss.muni.cz/e-zdroje/bookport" TargetMode="External"/><Relationship Id="rId5" Type="http://schemas.openxmlformats.org/officeDocument/2006/relationships/hyperlink" Target="https://www.knihovny.cz/" TargetMode="External"/><Relationship Id="rId10" Type="http://schemas.openxmlformats.org/officeDocument/2006/relationships/hyperlink" Target="https://www.taylorfrancis.com/" TargetMode="External"/><Relationship Id="rId4" Type="http://schemas.openxmlformats.org/officeDocument/2006/relationships/hyperlink" Target="https://katalog.muni.cz/" TargetMode="External"/><Relationship Id="rId9" Type="http://schemas.openxmlformats.org/officeDocument/2006/relationships/hyperlink" Target="https://ezdroje.muni.cz/prehled/zdroj.php?lang=cs&amp;id=42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" TargetMode="External"/><Relationship Id="rId5" Type="http://schemas.openxmlformats.org/officeDocument/2006/relationships/hyperlink" Target="https://ezdroje.muni.cz/vzdaleny_pristup/?lang=cs" TargetMode="External"/><Relationship Id="rId4" Type="http://schemas.openxmlformats.org/officeDocument/2006/relationships/hyperlink" Target="https://ezdroje.muni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edomova@fss.muni.cz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kalendar-akci/medialni-databaze-jak-vyhledavat-v-newtonone-a-pressreaderu-2-term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kalendar-akci/odborne-e-knihy-aneb-co-muzete-vyuzit-nejen-ke-studiu-2-term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-zdroj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zdroje.muni.cz/vzdaleny_pristup/?lang=cs" TargetMode="External"/><Relationship Id="rId4" Type="http://schemas.openxmlformats.org/officeDocument/2006/relationships/hyperlink" Target="https://ezdroje.muni.cz/vzdaleny_pristup/?lang=c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38621"/>
            <a:ext cx="83964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lvl="0">
              <a:buClr>
                <a:srgbClr val="0000DC"/>
              </a:buClr>
              <a:buSzPts val="4400"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Úvod do politologie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Odborné informační zdroje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348754" y="5256305"/>
            <a:ext cx="4375473" cy="80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 lnSpcReduction="100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</a:pPr>
            <a:endParaRPr lang="cs-CZ" b="1" dirty="0">
              <a:solidFill>
                <a:srgbClr val="3333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</a:pPr>
            <a:r>
              <a:rPr lang="cs-CZ" sz="2800" b="1" dirty="0">
                <a:solidFill>
                  <a:srgbClr val="3333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Dana Vlachová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44872" y="5590456"/>
            <a:ext cx="2992627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6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Brno, 23. 10.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628650" y="236481"/>
            <a:ext cx="824902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b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i="1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Pozn. zdroje pro případné analýzy, nejde o odborné zdroje.</a:t>
            </a:r>
            <a:endParaRPr lang="cs-CZ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04E4E9-F93F-4300-995F-75EE990EC986}"/>
              </a:ext>
            </a:extLst>
          </p:cNvPr>
          <p:cNvSpPr txBox="1"/>
          <p:nvPr/>
        </p:nvSpPr>
        <p:spPr>
          <a:xfrm>
            <a:off x="-4" y="1398019"/>
            <a:ext cx="8753387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NewtonOne</a:t>
            </a:r>
            <a:r>
              <a:rPr kumimoji="0" lang="cs-CZ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databáze českých a slovenských mediálních zdrojů (plné texty novinových a časopiseckých článků, doslovné přepisy televizních a rozhlasových relací a zprávy z internetových serverů) U většiny zdrojů je archiv cca do roku 1996. Omezen měsíční limit pro stahování článků.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PressReader</a:t>
            </a:r>
            <a:r>
              <a:rPr kumimoji="0" lang="cs-CZ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zahraniční deníky a populárně naučné časopisy ze 100 zemí světa, archiv je u většiny titulů 3 měsíce.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ČTK (pouze knihovna FSS, PC54)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66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504363" y="297204"/>
            <a:ext cx="824902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o výzkumných metodách?</a:t>
            </a:r>
            <a:endParaRPr lang="cs-CZ" sz="3600" dirty="0"/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9607DC-4C0C-4250-9923-4EDF13C0D3B6}"/>
              </a:ext>
            </a:extLst>
          </p:cNvPr>
          <p:cNvSpPr txBox="1"/>
          <p:nvPr/>
        </p:nvSpPr>
        <p:spPr>
          <a:xfrm>
            <a:off x="504363" y="1606545"/>
            <a:ext cx="81247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Sage Research Methods – Books &amp; Reference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04E4E9-F93F-4300-995F-75EE990EC986}"/>
              </a:ext>
            </a:extLst>
          </p:cNvPr>
          <p:cNvSpPr txBox="1"/>
          <p:nvPr/>
        </p:nvSpPr>
        <p:spPr>
          <a:xfrm>
            <a:off x="390617" y="2401800"/>
            <a:ext cx="737900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/>
              <a:t>O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bsáhlá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knihovna výzkumných metod z oblasti sociálních věd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/>
              <a:t>Z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droj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informací o kvantitativních, kvalitativních a kombinovaných metodách výzkumu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Více než 100 000 stránek z publikací vydavatelství SAGE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/>
              <a:t>O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bsahuje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visual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method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map – navigaci mezi užšími a širšími pojmy týkajících se dané metody</a:t>
            </a:r>
          </a:p>
        </p:txBody>
      </p:sp>
    </p:spTree>
    <p:extLst>
      <p:ext uri="{BB962C8B-B14F-4D97-AF65-F5344CB8AC3E}">
        <p14:creationId xmlns:p14="http://schemas.microsoft.com/office/powerpoint/2010/main" val="21116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504363" y="-1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knihy?</a:t>
            </a:r>
            <a:endParaRPr sz="36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73679BC-D753-4F20-BDBA-7B65D60484B1}"/>
              </a:ext>
            </a:extLst>
          </p:cNvPr>
          <p:cNvSpPr txBox="1"/>
          <p:nvPr/>
        </p:nvSpPr>
        <p:spPr>
          <a:xfrm>
            <a:off x="504363" y="923870"/>
            <a:ext cx="8453206" cy="584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V tištěné verzi:</a:t>
            </a:r>
            <a:endParaRPr kumimoji="0" lang="cs-CZ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❖"/>
              <a:tabLst/>
              <a:defRPr/>
            </a:pP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Katalog MU </a:t>
            </a: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Aleph</a:t>
            </a: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6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(u některých knih </a:t>
            </a:r>
            <a:r>
              <a:rPr kumimoji="0" lang="cs-CZ" sz="2600" i="0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</a:t>
            </a:r>
            <a:r>
              <a:rPr kumimoji="0" lang="cs-CZ" sz="26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 e-verzi)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❖"/>
              <a:tabLst/>
              <a:defRPr/>
            </a:pP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Souborné katalogy – </a:t>
            </a: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knihovny.cz</a:t>
            </a: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,</a:t>
            </a: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7"/>
              </a:rPr>
              <a:t>CASLIN</a:t>
            </a:r>
            <a:endParaRPr kumimoji="0" lang="cs-CZ" sz="26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lang="cs-CZ" sz="26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V elektronické verzi (databáze/poskytovatelé e-knih):</a:t>
            </a:r>
            <a:endParaRPr kumimoji="0" lang="cs-CZ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❖"/>
              <a:tabLst/>
              <a:defRPr/>
            </a:pP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Ebsco</a:t>
            </a: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 </a:t>
            </a: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eBooks</a:t>
            </a: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 </a:t>
            </a: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Academic</a:t>
            </a: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 </a:t>
            </a: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8"/>
              </a:rPr>
              <a:t>Collection</a:t>
            </a:r>
            <a:endParaRPr kumimoji="0" lang="cs-CZ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❖"/>
              <a:tabLst/>
              <a:defRPr/>
            </a:pP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9"/>
              </a:rPr>
              <a:t>Sage</a:t>
            </a: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9"/>
              </a:rPr>
              <a:t> </a:t>
            </a: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9"/>
              </a:rPr>
              <a:t>Knowledge</a:t>
            </a:r>
            <a:endParaRPr kumimoji="0" lang="cs-CZ" sz="26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❖"/>
              <a:tabLst/>
              <a:defRPr/>
            </a:pP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Taylor&amp;Franics</a:t>
            </a: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 E-</a:t>
            </a: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0"/>
              </a:rPr>
              <a:t>books</a:t>
            </a:r>
            <a:endParaRPr kumimoji="0" lang="cs-CZ" sz="2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❖"/>
              <a:tabLst/>
              <a:defRPr/>
            </a:pP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1"/>
              </a:rPr>
              <a:t>Online knihovna </a:t>
            </a: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1"/>
              </a:rPr>
              <a:t>Bookport</a:t>
            </a:r>
            <a:endParaRPr kumimoji="0" lang="cs-CZ" sz="26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❖"/>
              <a:tabLst/>
              <a:defRPr/>
            </a:pP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2"/>
              </a:rPr>
              <a:t>E-kniha na počkání</a:t>
            </a:r>
            <a:endParaRPr kumimoji="0" lang="cs-CZ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lang="cs-CZ" sz="26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elektronické i tištěné verzi: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❖"/>
              <a:tabLst/>
              <a:defRPr/>
            </a:pP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3"/>
              </a:rPr>
              <a:t>Ebsco</a:t>
            </a:r>
            <a:r>
              <a:rPr kumimoji="0" lang="cs-CZ" sz="2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3"/>
              </a:rPr>
              <a:t> Discovery </a:t>
            </a:r>
            <a:r>
              <a:rPr kumimoji="0" lang="cs-CZ" sz="2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3"/>
              </a:rPr>
              <a:t>Service</a:t>
            </a:r>
            <a:endParaRPr kumimoji="0" lang="cs-CZ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22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B5979DC-7583-4C9E-800E-CD57D5376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040" y="630841"/>
            <a:ext cx="3661293" cy="17913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8F1BBD3-BB53-490F-A711-1FD0A0943719}"/>
              </a:ext>
            </a:extLst>
          </p:cNvPr>
          <p:cNvSpPr txBox="1"/>
          <p:nvPr/>
        </p:nvSpPr>
        <p:spPr>
          <a:xfrm>
            <a:off x="3923929" y="2705719"/>
            <a:ext cx="38262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nebo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518CFDE-60CD-48B8-9BFD-4B22DB89A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848" y="3808916"/>
            <a:ext cx="5663675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6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6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6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36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D7DAECF-A3AE-4358-8E6B-DA7276C6FD26}"/>
              </a:ext>
            </a:extLst>
          </p:cNvPr>
          <p:cNvSpPr txBox="1"/>
          <p:nvPr/>
        </p:nvSpPr>
        <p:spPr>
          <a:xfrm>
            <a:off x="628650" y="1784412"/>
            <a:ext cx="8186876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2921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Na základě jednoho vyhledávacího  dotazu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umožňuje prohledávat více zdrojů současně v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rámci jednoho rozhraní</a:t>
            </a:r>
          </a:p>
          <a:p>
            <a:pPr marL="342900" marR="0" lvl="0" indent="-139700" algn="just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92100" algn="just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Podpora vzdáleného přístupu</a:t>
            </a:r>
          </a:p>
          <a:p>
            <a:pPr marL="342900" marR="0" lvl="0" indent="-139700" algn="just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92100" algn="just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Producent fa EBSCO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6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6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36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Umožňuje prohledávání: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Souborného katalogu knihoven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Univerzitních databází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Databází elektronických knih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Závěrečných prací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Volně dostupných zdrojů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97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3 nejdůležitější odkazy z této prezentace </a:t>
            </a: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2273869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4EE9AA-45C2-4FD7-A681-D449AE70C8B0}"/>
              </a:ext>
            </a:extLst>
          </p:cNvPr>
          <p:cNvSpPr txBox="1"/>
          <p:nvPr/>
        </p:nvSpPr>
        <p:spPr>
          <a:xfrm>
            <a:off x="628650" y="2485748"/>
            <a:ext cx="7671971" cy="340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4"/>
              </a:rPr>
              <a:t>Elektronické zdroje na MU</a:t>
            </a:r>
            <a:endParaRPr kumimoji="0" lang="cs-CZ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cs-CZ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5"/>
              </a:rPr>
              <a:t>Vzdálený přístup</a:t>
            </a:r>
            <a:endParaRPr kumimoji="0" lang="cs-CZ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cs-CZ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6"/>
              </a:rPr>
              <a:t>Knihovna FSS MU - ezdroje</a:t>
            </a: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00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609c77370a_1_2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609c77370a_1_235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dirty="0">
                <a:solidFill>
                  <a:schemeClr val="lt1"/>
                </a:solidFill>
              </a:rPr>
              <a:t>Zadání 2. praktického úkolu</a:t>
            </a:r>
            <a:endParaRPr sz="531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dirty="0">
              <a:solidFill>
                <a:srgbClr val="FFFFFF"/>
              </a:solidFill>
            </a:endParaRPr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94CEAA75-26E5-4907-9C68-442BD70CA8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4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g609c77370a_1_242">
            <a:extLst>
              <a:ext uri="{FF2B5EF4-FFF2-40B4-BE49-F238E27FC236}">
                <a16:creationId xmlns:a16="http://schemas.microsoft.com/office/drawing/2014/main" id="{18503148-A911-472A-99CA-AC93331BAB76}"/>
              </a:ext>
            </a:extLst>
          </p:cNvPr>
          <p:cNvSpPr txBox="1"/>
          <p:nvPr/>
        </p:nvSpPr>
        <p:spPr>
          <a:xfrm>
            <a:off x="-34411" y="2886350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</a:rPr>
              <a:t>Děkuji vám za pozornost</a:t>
            </a:r>
            <a:endParaRPr sz="4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g609c77370a_1_242">
            <a:extLst>
              <a:ext uri="{FF2B5EF4-FFF2-40B4-BE49-F238E27FC236}">
                <a16:creationId xmlns:a16="http://schemas.microsoft.com/office/drawing/2014/main" id="{F9A9EAF9-31AF-4579-8842-763DB838C1B4}"/>
              </a:ext>
            </a:extLst>
          </p:cNvPr>
          <p:cNvSpPr txBox="1"/>
          <p:nvPr/>
        </p:nvSpPr>
        <p:spPr>
          <a:xfrm>
            <a:off x="610088" y="3574692"/>
            <a:ext cx="7471201" cy="14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dirty="0">
                <a:solidFill>
                  <a:srgbClr val="0000CC"/>
                </a:solidFill>
              </a:rPr>
              <a:t>Dana Vlachová</a:t>
            </a:r>
            <a:endParaRPr sz="3000" i="0" u="none" strike="noStrike" cap="none" dirty="0">
              <a:solidFill>
                <a:srgbClr val="0000CC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2800" b="1" i="0" u="sng" strike="noStrike" cap="none" dirty="0">
              <a:solidFill>
                <a:srgbClr val="0000CC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25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vlachova@fss.muni.cz</a:t>
            </a:r>
            <a:endParaRPr sz="25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24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585927" y="658663"/>
            <a:ext cx="9037468" cy="76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 čemu dnešní lekce aneb hledáme odpovědi na tyto otázky 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sz="3600" dirty="0"/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415931" y="2178680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Kde hledat kvalitní odborné informace? 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 jsou to licencované zdroje? 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 je to vzdálený přístup?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 všechno můžu při studiu využít? 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Jak prohledávat více zdrojů současně?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748837" y="640907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Osnova dnešní lekce:</a:t>
            </a:r>
            <a:endParaRPr sz="4000" dirty="0">
              <a:latin typeface="+mj-lt"/>
            </a:endParaRPr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611240" y="1627518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Jak se ke zdrojům dostat?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Oborové, multioborové a specializované databáze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Databáze e-knih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Vyhledávače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Tři praktická cvičení</a:t>
            </a:r>
          </a:p>
        </p:txBody>
      </p:sp>
    </p:spTree>
    <p:extLst>
      <p:ext uri="{BB962C8B-B14F-4D97-AF65-F5344CB8AC3E}">
        <p14:creationId xmlns:p14="http://schemas.microsoft.com/office/powerpoint/2010/main" val="238992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357605"/>
            <a:ext cx="8685388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Podzimní workshopy v knihovně</a:t>
            </a:r>
            <a:endParaRPr sz="3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301675"/>
            <a:ext cx="8278682" cy="506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effectLst/>
              </a:rPr>
              <a:t>Efektivní online vyhledávání: hledejte jinde než na Googlu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effectLst/>
              </a:rPr>
              <a:t>Nebojte se citovat: jak na Chicago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Nebojte se citovat: jak na/APA/ISO 690:2020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Odborné e-knihy aneb co můžete využít nejen ke studiu </a:t>
            </a:r>
            <a:endParaRPr lang="cs-CZ" dirty="0"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effectLst/>
              </a:rPr>
              <a:t>Mediální databáze: jak vyhledávat v </a:t>
            </a:r>
            <a:r>
              <a:rPr lang="cs-CZ" b="1" dirty="0" err="1">
                <a:effectLst/>
              </a:rPr>
              <a:t>NewtonOne</a:t>
            </a:r>
            <a:r>
              <a:rPr lang="cs-CZ" b="1" dirty="0">
                <a:effectLst/>
              </a:rPr>
              <a:t> a </a:t>
            </a:r>
            <a:r>
              <a:rPr lang="cs-CZ" b="1" dirty="0" err="1">
                <a:effectLst/>
              </a:rPr>
              <a:t>PressReaderu</a:t>
            </a:r>
            <a:endParaRPr lang="cs-CZ" b="1" dirty="0">
              <a:effectLst/>
            </a:endParaRPr>
          </a:p>
          <a:p>
            <a:pPr marL="114300" indent="0">
              <a:buNone/>
            </a:pPr>
            <a:endParaRPr lang="cs-CZ" b="1" dirty="0"/>
          </a:p>
          <a:p>
            <a:pPr marL="114300" indent="0">
              <a:buNone/>
            </a:pPr>
            <a:r>
              <a:rPr lang="cs-CZ" dirty="0">
                <a:effectLst/>
              </a:rPr>
              <a:t>Knihovna umožňuje i individuální konzultace, pořádá akce (</a:t>
            </a:r>
            <a:r>
              <a:rPr lang="cs-CZ" dirty="0" err="1"/>
              <a:t>Halloweenský</a:t>
            </a:r>
            <a:r>
              <a:rPr lang="cs-CZ" dirty="0"/>
              <a:t> </a:t>
            </a:r>
            <a:r>
              <a:rPr lang="cs-CZ" dirty="0" err="1"/>
              <a:t>brunch</a:t>
            </a:r>
            <a:r>
              <a:rPr lang="cs-CZ" dirty="0"/>
              <a:t>, Velikonoční čaj o páté aj., kde je možnost se zeptat na vyhledávání a citování dokumentů).</a:t>
            </a:r>
          </a:p>
          <a:p>
            <a:pPr marL="114300" indent="0">
              <a:buNone/>
            </a:pPr>
            <a:endParaRPr lang="cs-CZ" dirty="0">
              <a:effectLst/>
              <a:hlinkClick r:id="rId3"/>
            </a:endParaRPr>
          </a:p>
          <a:p>
            <a:endParaRPr lang="cs-CZ" b="1" dirty="0">
              <a:effectLst/>
              <a:hlinkClick r:id="rId4"/>
            </a:endParaRPr>
          </a:p>
          <a:p>
            <a:endParaRPr lang="cs-CZ" b="1" dirty="0"/>
          </a:p>
          <a:p>
            <a:endParaRPr sz="2800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339047" y="640908"/>
            <a:ext cx="784372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Licencované zdroje I.</a:t>
            </a:r>
            <a:endParaRPr sz="3600" dirty="0"/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177650" y="1329108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alší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výrazy - komerční zdroje/databáze, elektronické informační zdroje,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e-zdroje, EIZ,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databáze, dokumenty v elektronické podobě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Najdete zde různé druhy dokumentů (např. odborné články z časopisů,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eknihy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atd).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atabáze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jsou: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❖"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volně dostupné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❖"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komerční (licencované)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25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547951" y="52866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Licencované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 zdroje II.</a:t>
            </a:r>
            <a:endParaRPr sz="4000" dirty="0"/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177650" y="1329108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FB3A243-4D2C-4D22-BE52-43242A597C23}"/>
              </a:ext>
            </a:extLst>
          </p:cNvPr>
          <p:cNvSpPr txBox="1"/>
          <p:nvPr/>
        </p:nvSpPr>
        <p:spPr>
          <a:xfrm>
            <a:off x="426128" y="1553592"/>
            <a:ext cx="8096435" cy="435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  <a:tabLst/>
              <a:defRPr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 úplatu - 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 studenty MU zdarma ☺</a:t>
            </a:r>
            <a:endParaRPr kumimoji="0" lang="cs-CZ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  <a:tabLst/>
              <a:defRPr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cs-CZ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nformace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jsou 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prověřené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(prochází recenzním řízením)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Články většinou dostupné dříve než v tištěné podobě (Online </a:t>
            </a:r>
            <a:r>
              <a:rPr kumimoji="0" lang="cs-CZ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First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Většina databází je multioborových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cs-CZ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oporučený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zdroj pro psaní seminárních a závěrečných prací</a:t>
            </a:r>
            <a:endParaRPr kumimoji="0" lang="cs-CZ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37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722203" y="38114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Jak se dostanu k licencovaným zdrojům?</a:t>
            </a:r>
            <a:endParaRPr sz="3600" dirty="0"/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177650" y="1329108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FB3A243-4D2C-4D22-BE52-43242A597C23}"/>
              </a:ext>
            </a:extLst>
          </p:cNvPr>
          <p:cNvSpPr txBox="1"/>
          <p:nvPr/>
        </p:nvSpPr>
        <p:spPr>
          <a:xfrm>
            <a:off x="177650" y="1833008"/>
            <a:ext cx="8431253" cy="3695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  <a:tabLst/>
              <a:defRPr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cs-CZ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tránky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knihovny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kumimoji="0" lang="cs-CZ" sz="30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http://knihovna.fss.muni.cz/e-zdroje</a:t>
            </a:r>
            <a:endParaRPr kumimoji="0" lang="cs-CZ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marR="0" lvl="2" indent="-3492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3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databáze k oborům vyučovaným na FSS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  <a:tabLst/>
              <a:defRPr/>
            </a:pPr>
            <a:endParaRPr kumimoji="0" lang="cs-CZ" sz="3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  <a:tabLst/>
              <a:defRPr/>
            </a:pP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Portál elektronických informačních zdrojů MU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kumimoji="0" lang="cs-CZ" sz="30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http://ezdroje.muni.cz/</a:t>
            </a:r>
            <a:endParaRPr kumimoji="0" lang="cs-CZ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databáze i z dalších oborů</a:t>
            </a:r>
          </a:p>
        </p:txBody>
      </p:sp>
    </p:spTree>
    <p:extLst>
      <p:ext uri="{BB962C8B-B14F-4D97-AF65-F5344CB8AC3E}">
        <p14:creationId xmlns:p14="http://schemas.microsoft.com/office/powerpoint/2010/main" val="303317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0a5cf5ecd_0_65"/>
          <p:cNvSpPr txBox="1">
            <a:spLocks noGrp="1"/>
          </p:cNvSpPr>
          <p:nvPr>
            <p:ph type="title"/>
          </p:nvPr>
        </p:nvSpPr>
        <p:spPr>
          <a:xfrm>
            <a:off x="79641" y="640907"/>
            <a:ext cx="8984717" cy="9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Jak se dostanu k licencovaným zdrojům mimo počítačovou síť univerzity?</a:t>
            </a:r>
            <a:endParaRPr sz="3600" dirty="0"/>
          </a:p>
        </p:txBody>
      </p:sp>
      <p:sp>
        <p:nvSpPr>
          <p:cNvPr id="304" name="Google Shape;304;g60a5cf5ecd_0_65"/>
          <p:cNvSpPr txBox="1"/>
          <p:nvPr/>
        </p:nvSpPr>
        <p:spPr>
          <a:xfrm>
            <a:off x="263100" y="2148499"/>
            <a:ext cx="8880900" cy="377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Nastavte si na počítači </a:t>
            </a:r>
            <a:r>
              <a:rPr kumimoji="0" lang="cs-CZ" sz="30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vzdálený přístup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OpenVPN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(brzy </a:t>
            </a:r>
            <a:r>
              <a:rPr kumimoji="0" lang="cs-CZ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eduVPN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Shibboleth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Ezproxy</a:t>
            </a:r>
            <a:endParaRPr kumimoji="0" lang="cs-CZ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371600" marR="0" lvl="2" indent="-4191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endParaRPr kumimoji="0" lang="cs-CZ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5250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Podrobnější návody a informace </a:t>
            </a:r>
            <a:r>
              <a:rPr kumimoji="0" 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zde.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81"/>
          <p:cNvSpPr txBox="1">
            <a:spLocks noGrp="1"/>
          </p:cNvSpPr>
          <p:nvPr>
            <p:ph type="title"/>
          </p:nvPr>
        </p:nvSpPr>
        <p:spPr>
          <a:xfrm>
            <a:off x="829954" y="47223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</a:t>
            </a:r>
            <a:endParaRPr sz="3600" dirty="0"/>
          </a:p>
        </p:txBody>
      </p:sp>
      <p:sp>
        <p:nvSpPr>
          <p:cNvPr id="321" name="Google Shape;321;g60a5cf5ecd_0_81"/>
          <p:cNvSpPr txBox="1"/>
          <p:nvPr/>
        </p:nvSpPr>
        <p:spPr>
          <a:xfrm>
            <a:off x="732350" y="1361111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  <a:tabLst/>
              <a:defRPr/>
            </a:pPr>
            <a:r>
              <a:rPr kumimoji="0" lang="cs-CZ" sz="3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Annual</a:t>
            </a:r>
            <a:r>
              <a:rPr kumimoji="0" lang="cs-CZ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3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Reviews</a:t>
            </a:r>
            <a:endParaRPr kumimoji="0" lang="cs-CZ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  <a:tabLst/>
              <a:defRPr/>
            </a:pPr>
            <a:r>
              <a:rPr kumimoji="0" lang="cs-CZ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EBSCO </a:t>
            </a:r>
            <a:endParaRPr kumimoji="0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JSTOR</a:t>
            </a:r>
            <a:endParaRPr kumimoji="0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endParaRPr kumimoji="0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kumimoji="0" lang="cs-CZ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3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Journals</a:t>
            </a:r>
            <a:r>
              <a:rPr kumimoji="0" lang="cs-CZ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</a:t>
            </a:r>
            <a:endParaRPr kumimoji="0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ScienceDirect</a:t>
            </a:r>
            <a:endParaRPr kumimoji="0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SpringerLink</a:t>
            </a:r>
            <a:endParaRPr kumimoji="0" lang="cs-CZ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Taylor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&amp;</a:t>
            </a:r>
            <a:r>
              <a:rPr kumimoji="0" lang="cs-CZ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Francis</a:t>
            </a:r>
            <a:endParaRPr kumimoji="0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Wiley</a:t>
            </a:r>
            <a:r>
              <a:rPr kumimoji="0" lang="cs-CZ" sz="3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 </a:t>
            </a:r>
            <a:r>
              <a:rPr kumimoji="0" lang="cs-CZ" sz="3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Library</a:t>
            </a:r>
            <a:endParaRPr kumimoji="0" sz="3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656</Words>
  <Application>Microsoft Office PowerPoint</Application>
  <PresentationFormat>Předvádění na obrazovce (4:3)</PresentationFormat>
  <Paragraphs>132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Calibri</vt:lpstr>
      <vt:lpstr>Noto Sans Symbols</vt:lpstr>
      <vt:lpstr>Wingdings</vt:lpstr>
      <vt:lpstr>Tahoma</vt:lpstr>
      <vt:lpstr>Arial</vt:lpstr>
      <vt:lpstr>Motiv Office</vt:lpstr>
      <vt:lpstr>Úvod do politologie Odborné informační zdroje</vt:lpstr>
      <vt:lpstr>K čemu dnešní lekce aneb hledáme odpovědi na tyto otázky </vt:lpstr>
      <vt:lpstr>Osnova dnešní lekce:</vt:lpstr>
      <vt:lpstr>Podzimní workshopy v knihovně</vt:lpstr>
      <vt:lpstr>Licencované zdroje I.</vt:lpstr>
      <vt:lpstr>Licencované zdroje II.</vt:lpstr>
      <vt:lpstr>Jak se dostanu k licencovaným zdrojům?</vt:lpstr>
      <vt:lpstr>Jak se dostanu k licencovaným zdrojům mimo počítačovou síť univerzity?</vt:lpstr>
      <vt:lpstr>Kde hledat odborné časopisy? </vt:lpstr>
      <vt:lpstr>Kde hledat informace z médií? Pozn. zdroje pro případné analýzy, nejde o odborné zdroje.</vt:lpstr>
      <vt:lpstr>Kde hledat informace o výzkumných metodách?</vt:lpstr>
      <vt:lpstr>Kde hledat odborné knihy?</vt:lpstr>
      <vt:lpstr>Prezentace aplikace PowerPoint</vt:lpstr>
      <vt:lpstr>EBSCO Discovery Service</vt:lpstr>
      <vt:lpstr>EBSCO Discovery Service</vt:lpstr>
      <vt:lpstr>3 nejdůležitější odkazy z této prezentace 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studenty BSS</dc:title>
  <dc:creator>Aneta Pilátová</dc:creator>
  <cp:lastModifiedBy>Dana Vlachová</cp:lastModifiedBy>
  <cp:revision>102</cp:revision>
  <cp:lastPrinted>2024-10-23T08:28:25Z</cp:lastPrinted>
  <dcterms:created xsi:type="dcterms:W3CDTF">2019-07-22T10:37:01Z</dcterms:created>
  <dcterms:modified xsi:type="dcterms:W3CDTF">2024-10-23T13:46:07Z</dcterms:modified>
</cp:coreProperties>
</file>