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F0A5339-CEF4-DFA6-5C17-A13D83621F54}" v="3" dt="2024-10-22T14:27:04.6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nka Hrbková" userId="S::179403@muni.cz::aebe2dc6-5e4d-447d-b062-fe374588cddb" providerId="AD" clId="Web-{CF0A5339-CEF4-DFA6-5C17-A13D83621F54}"/>
    <pc:docChg chg="modSld">
      <pc:chgData name="Lenka Hrbková" userId="S::179403@muni.cz::aebe2dc6-5e4d-447d-b062-fe374588cddb" providerId="AD" clId="Web-{CF0A5339-CEF4-DFA6-5C17-A13D83621F54}" dt="2024-10-22T14:27:11.778" v="2"/>
      <pc:docMkLst>
        <pc:docMk/>
      </pc:docMkLst>
      <pc:sldChg chg="addSp delSp modSp mod setBg">
        <pc:chgData name="Lenka Hrbková" userId="S::179403@muni.cz::aebe2dc6-5e4d-447d-b062-fe374588cddb" providerId="AD" clId="Web-{CF0A5339-CEF4-DFA6-5C17-A13D83621F54}" dt="2024-10-22T14:27:11.778" v="2"/>
        <pc:sldMkLst>
          <pc:docMk/>
          <pc:sldMk cId="405089866" sldId="269"/>
        </pc:sldMkLst>
        <pc:spChg chg="del">
          <ac:chgData name="Lenka Hrbková" userId="S::179403@muni.cz::aebe2dc6-5e4d-447d-b062-fe374588cddb" providerId="AD" clId="Web-{CF0A5339-CEF4-DFA6-5C17-A13D83621F54}" dt="2024-10-22T14:27:04.653" v="1"/>
          <ac:spMkLst>
            <pc:docMk/>
            <pc:sldMk cId="405089866" sldId="269"/>
            <ac:spMk id="5" creationId="{5E7E1D97-851C-F34F-C631-E2D683530B7A}"/>
          </ac:spMkLst>
        </pc:spChg>
        <pc:spChg chg="mod">
          <ac:chgData name="Lenka Hrbková" userId="S::179403@muni.cz::aebe2dc6-5e4d-447d-b062-fe374588cddb" providerId="AD" clId="Web-{CF0A5339-CEF4-DFA6-5C17-A13D83621F54}" dt="2024-10-22T14:27:11.778" v="2"/>
          <ac:spMkLst>
            <pc:docMk/>
            <pc:sldMk cId="405089866" sldId="269"/>
            <ac:spMk id="6" creationId="{73FB5BE8-B368-133C-628F-EC9FC19D1B3C}"/>
          </ac:spMkLst>
        </pc:spChg>
        <pc:spChg chg="add">
          <ac:chgData name="Lenka Hrbková" userId="S::179403@muni.cz::aebe2dc6-5e4d-447d-b062-fe374588cddb" providerId="AD" clId="Web-{CF0A5339-CEF4-DFA6-5C17-A13D83621F54}" dt="2024-10-22T14:27:11.778" v="2"/>
          <ac:spMkLst>
            <pc:docMk/>
            <pc:sldMk cId="405089866" sldId="269"/>
            <ac:spMk id="11" creationId="{873ECEC8-0F24-45B8-950F-35FC94BCEAC8}"/>
          </ac:spMkLst>
        </pc:spChg>
        <pc:spChg chg="add">
          <ac:chgData name="Lenka Hrbková" userId="S::179403@muni.cz::aebe2dc6-5e4d-447d-b062-fe374588cddb" providerId="AD" clId="Web-{CF0A5339-CEF4-DFA6-5C17-A13D83621F54}" dt="2024-10-22T14:27:11.778" v="2"/>
          <ac:spMkLst>
            <pc:docMk/>
            <pc:sldMk cId="405089866" sldId="269"/>
            <ac:spMk id="15" creationId="{8B53612E-ADB2-4457-9688-89506397AF28}"/>
          </ac:spMkLst>
        </pc:spChg>
        <pc:picChg chg="add mod">
          <ac:chgData name="Lenka Hrbková" userId="S::179403@muni.cz::aebe2dc6-5e4d-447d-b062-fe374588cddb" providerId="AD" clId="Web-{CF0A5339-CEF4-DFA6-5C17-A13D83621F54}" dt="2024-10-22T14:27:11.778" v="2"/>
          <ac:picMkLst>
            <pc:docMk/>
            <pc:sldMk cId="405089866" sldId="269"/>
            <ac:picMk id="2" creationId="{C140A68B-5C8E-2A8D-A437-DF5E82F1C93F}"/>
          </ac:picMkLst>
        </pc:picChg>
        <pc:cxnChg chg="add">
          <ac:chgData name="Lenka Hrbková" userId="S::179403@muni.cz::aebe2dc6-5e4d-447d-b062-fe374588cddb" providerId="AD" clId="Web-{CF0A5339-CEF4-DFA6-5C17-A13D83621F54}" dt="2024-10-22T14:27:11.778" v="2"/>
          <ac:cxnSpMkLst>
            <pc:docMk/>
            <pc:sldMk cId="405089866" sldId="269"/>
            <ac:cxnSpMk id="13" creationId="{89EB8C68-FF1B-4849-867B-32D29B19F102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527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10/22/2024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557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10/22/2024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738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10/22/2024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997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10/22/2024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080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10/22/2024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340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10/22/2024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031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10/22/2024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620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10/22/2024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404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10/22/2024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707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10/22/2024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857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6696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5" r:id="rId6"/>
    <p:sldLayoutId id="2147483690" r:id="rId7"/>
    <p:sldLayoutId id="2147483691" r:id="rId8"/>
    <p:sldLayoutId id="2147483692" r:id="rId9"/>
    <p:sldLayoutId id="2147483694" r:id="rId10"/>
    <p:sldLayoutId id="214748369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1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1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1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1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48B4202-DCD5-4F8C-B481-743A989A9D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BDB8149-3763-8927-5BC3-CE7939C9C7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3999" y="4550230"/>
            <a:ext cx="10909073" cy="957902"/>
          </a:xfrm>
        </p:spPr>
        <p:txBody>
          <a:bodyPr>
            <a:normAutofit/>
          </a:bodyPr>
          <a:lstStyle/>
          <a:p>
            <a:r>
              <a:rPr lang="cs-CZ" sz="6000"/>
              <a:t>Akademické čtení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F1B4B28-E112-9A38-0612-3C3DD6FBDB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3999" y="5782457"/>
            <a:ext cx="10925101" cy="460536"/>
          </a:xfrm>
        </p:spPr>
        <p:txBody>
          <a:bodyPr>
            <a:normAutofit/>
          </a:bodyPr>
          <a:lstStyle/>
          <a:p>
            <a:r>
              <a:rPr lang="cs-CZ" sz="2000">
                <a:solidFill>
                  <a:schemeClr val="tx1">
                    <a:lumMod val="85000"/>
                    <a:lumOff val="15000"/>
                  </a:schemeClr>
                </a:solidFill>
              </a:rPr>
              <a:t>POLb1001 Seminář 1</a:t>
            </a:r>
          </a:p>
        </p:txBody>
      </p:sp>
      <p:pic>
        <p:nvPicPr>
          <p:cNvPr id="5" name="Obrázek 4" descr="Obsah obrázku kniha, osoba, zeď, interiér&#10;&#10;Popis byl vytvořen automaticky">
            <a:extLst>
              <a:ext uri="{FF2B5EF4-FFF2-40B4-BE49-F238E27FC236}">
                <a16:creationId xmlns:a16="http://schemas.microsoft.com/office/drawing/2014/main" id="{1E601F00-89A7-A5E0-2370-2C1838C2E4B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066" r="1487"/>
          <a:stretch/>
        </p:blipFill>
        <p:spPr>
          <a:xfrm>
            <a:off x="635457" y="640080"/>
            <a:ext cx="10916463" cy="3602736"/>
          </a:xfrm>
          <a:prstGeom prst="rect">
            <a:avLst/>
          </a:prstGeom>
        </p:spPr>
      </p:pic>
      <p:cxnSp>
        <p:nvCxnSpPr>
          <p:cNvPr id="12" name="!!Straight Connector">
            <a:extLst>
              <a:ext uri="{FF2B5EF4-FFF2-40B4-BE49-F238E27FC236}">
                <a16:creationId xmlns:a16="http://schemas.microsoft.com/office/drawing/2014/main" id="{F7F57F6B-E621-4E40-A34D-2FE12902AA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086" y="5645296"/>
            <a:ext cx="105156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13">
            <a:extLst>
              <a:ext uri="{FF2B5EF4-FFF2-40B4-BE49-F238E27FC236}">
                <a16:creationId xmlns:a16="http://schemas.microsoft.com/office/drawing/2014/main" id="{8EE702CF-91CE-4661-ACBF-3C8160D1B4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4108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E844E128-FF69-4E9F-8327-6B504B3C5A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" y="0"/>
            <a:ext cx="12191985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5058A77-6511-158E-B742-D3C27B24D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516835"/>
            <a:ext cx="3448259" cy="1666501"/>
          </a:xfrm>
        </p:spPr>
        <p:txBody>
          <a:bodyPr>
            <a:normAutofit/>
          </a:bodyPr>
          <a:lstStyle/>
          <a:p>
            <a:r>
              <a:rPr lang="cs-CZ" sz="4000">
                <a:solidFill>
                  <a:srgbClr val="FFFFFF"/>
                </a:solidFill>
              </a:rPr>
              <a:t>Hloubkové čtení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55CEADF-09EA-423C-8C45-F94AF44D5A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3686" y="2353592"/>
            <a:ext cx="329184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7F2C03-261C-D21D-9574-BECC43A4A5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2546224"/>
            <a:ext cx="3448259" cy="3342747"/>
          </a:xfrm>
        </p:spPr>
        <p:txBody>
          <a:bodyPr>
            <a:normAutofit/>
          </a:bodyPr>
          <a:lstStyle/>
          <a:p>
            <a:r>
              <a:rPr lang="cs-CZ" sz="1800">
                <a:solidFill>
                  <a:srgbClr val="FFFFFF"/>
                </a:solidFill>
              </a:rPr>
              <a:t>Když zjistím, že text je důležitý</a:t>
            </a:r>
          </a:p>
          <a:p>
            <a:r>
              <a:rPr lang="cs-CZ" sz="1800">
                <a:solidFill>
                  <a:srgbClr val="FFFFFF"/>
                </a:solidFill>
              </a:rPr>
              <a:t>Klíčové texty k tématu</a:t>
            </a:r>
          </a:p>
          <a:p>
            <a:r>
              <a:rPr lang="cs-CZ" sz="1800">
                <a:solidFill>
                  <a:srgbClr val="FFFFFF"/>
                </a:solidFill>
              </a:rPr>
              <a:t>Co pomáhá?</a:t>
            </a:r>
          </a:p>
          <a:p>
            <a:r>
              <a:rPr lang="cs-CZ" sz="1800">
                <a:solidFill>
                  <a:srgbClr val="FFFFFF"/>
                </a:solidFill>
              </a:rPr>
              <a:t>- zopakovat si, o čem jsou jednotlivé sekce (porozumění a paměť)</a:t>
            </a:r>
          </a:p>
          <a:p>
            <a:r>
              <a:rPr lang="cs-CZ" sz="1800">
                <a:solidFill>
                  <a:srgbClr val="FFFFFF"/>
                </a:solidFill>
              </a:rPr>
              <a:t>- poznámky/memorandum</a:t>
            </a:r>
          </a:p>
        </p:txBody>
      </p:sp>
      <p:pic>
        <p:nvPicPr>
          <p:cNvPr id="6" name="Obrázek 5" descr="Obsah obrázku kniha, dopis, papír, kupa&#10;&#10;Popis byl vytvořen automaticky">
            <a:extLst>
              <a:ext uri="{FF2B5EF4-FFF2-40B4-BE49-F238E27FC236}">
                <a16:creationId xmlns:a16="http://schemas.microsoft.com/office/drawing/2014/main" id="{5391565F-9DD1-DEFC-F7DA-1766CA6AFFB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6633" b="-1"/>
          <a:stretch/>
        </p:blipFill>
        <p:spPr>
          <a:xfrm>
            <a:off x="4654296" y="10"/>
            <a:ext cx="753770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0354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7B74F2B-9534-4540-96B0-5C8E958B9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2076FBE-6C45-1DB1-939F-AAE968399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2074" y="286603"/>
            <a:ext cx="5983605" cy="1450757"/>
          </a:xfrm>
        </p:spPr>
        <p:txBody>
          <a:bodyPr>
            <a:normAutofit/>
          </a:bodyPr>
          <a:lstStyle/>
          <a:p>
            <a:r>
              <a:rPr lang="cs-CZ"/>
              <a:t>Poznámky</a:t>
            </a:r>
          </a:p>
        </p:txBody>
      </p:sp>
      <p:pic>
        <p:nvPicPr>
          <p:cNvPr id="5" name="Picture 4" descr="Pero umístěné nad řádkem podpisu">
            <a:extLst>
              <a:ext uri="{FF2B5EF4-FFF2-40B4-BE49-F238E27FC236}">
                <a16:creationId xmlns:a16="http://schemas.microsoft.com/office/drawing/2014/main" id="{2527A3FC-1158-464C-2ADC-C0B92FCE829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2658" r="2763" b="-1"/>
          <a:stretch/>
        </p:blipFill>
        <p:spPr>
          <a:xfrm>
            <a:off x="20" y="10"/>
            <a:ext cx="4580077" cy="685799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3BECB2B-2CFA-412C-880F-C4B6097493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42903" y="1917852"/>
            <a:ext cx="59436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748EC19-0D39-A28A-09B6-51A8959C18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2074" y="2108201"/>
            <a:ext cx="5983606" cy="3760891"/>
          </a:xfrm>
        </p:spPr>
        <p:txBody>
          <a:bodyPr>
            <a:normAutofit/>
          </a:bodyPr>
          <a:lstStyle/>
          <a:p>
            <a:r>
              <a:rPr lang="cs-CZ"/>
              <a:t>Je fajn mít systém</a:t>
            </a:r>
          </a:p>
          <a:p>
            <a:r>
              <a:rPr lang="cs-CZ"/>
              <a:t>Př. Stručné shrnutí každého textu</a:t>
            </a:r>
          </a:p>
          <a:p>
            <a:r>
              <a:rPr lang="cs-CZ"/>
              <a:t>Hloubkové poznámky/memorandum ke klíčovému textu</a:t>
            </a:r>
          </a:p>
          <a:p>
            <a:r>
              <a:rPr lang="cs-CZ"/>
              <a:t>Anotace textu v citačním manažeru</a:t>
            </a:r>
          </a:p>
          <a:p>
            <a:r>
              <a:rPr lang="cs-CZ"/>
              <a:t>Excel</a:t>
            </a:r>
          </a:p>
          <a:p>
            <a:r>
              <a:rPr lang="cs-CZ"/>
              <a:t>….</a:t>
            </a:r>
          </a:p>
        </p:txBody>
      </p:sp>
    </p:spTree>
    <p:extLst>
      <p:ext uri="{BB962C8B-B14F-4D97-AF65-F5344CB8AC3E}">
        <p14:creationId xmlns:p14="http://schemas.microsoft.com/office/powerpoint/2010/main" val="36752282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4B045E-04C2-EBC6-8EC0-ED8A14506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Praktické cvičení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B754C20-293C-C5AD-EF56-2FC605ADE52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/>
              <a:t>Každý si otevře „svůj text“ ze studijních materiálů</a:t>
            </a:r>
          </a:p>
          <a:p>
            <a:r>
              <a:rPr lang="cs-CZ"/>
              <a:t>1. Cca 20 minut </a:t>
            </a:r>
            <a:r>
              <a:rPr lang="cs-CZ" err="1"/>
              <a:t>skimming</a:t>
            </a:r>
            <a:r>
              <a:rPr lang="cs-CZ"/>
              <a:t> </a:t>
            </a:r>
            <a:r>
              <a:rPr lang="cs-CZ" b="1"/>
              <a:t>individuálně</a:t>
            </a:r>
          </a:p>
          <a:p>
            <a:r>
              <a:rPr lang="cs-CZ"/>
              <a:t>2. </a:t>
            </a:r>
            <a:r>
              <a:rPr lang="cs-CZ" b="1"/>
              <a:t>Ve skupině </a:t>
            </a:r>
            <a:r>
              <a:rPr lang="cs-CZ"/>
              <a:t>diskutujte, co jste zjistili (30 minut)</a:t>
            </a:r>
          </a:p>
          <a:p>
            <a:r>
              <a:rPr lang="cs-CZ"/>
              <a:t>Cíl je identifikovat: o čem text je, jaké si klade otázky, jak na ně odpovídá</a:t>
            </a:r>
          </a:p>
          <a:p>
            <a:r>
              <a:rPr lang="cs-CZ"/>
              <a:t>Vyplňte formulář (Studijní materiály)</a:t>
            </a:r>
          </a:p>
          <a:p>
            <a:r>
              <a:rPr lang="cs-CZ"/>
              <a:t>Na konci semináře </a:t>
            </a:r>
            <a:r>
              <a:rPr lang="cs-CZ" b="1" u="sng">
                <a:highlight>
                  <a:srgbClr val="FFFF00"/>
                </a:highlight>
              </a:rPr>
              <a:t>odevzdejte do Odevzdávárny</a:t>
            </a:r>
          </a:p>
          <a:p>
            <a:r>
              <a:rPr lang="cs-CZ"/>
              <a:t>3. Společná </a:t>
            </a:r>
            <a:r>
              <a:rPr lang="cs-CZ" b="1"/>
              <a:t>diskuse (15-20 minut)</a:t>
            </a:r>
          </a:p>
          <a:p>
            <a:endParaRPr lang="cs-CZ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2C0959DC-D16E-864B-84E4-0048B925D47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/>
              <a:t>Texty jsou dost rozdílné</a:t>
            </a:r>
          </a:p>
          <a:p>
            <a:r>
              <a:rPr lang="cs-CZ"/>
              <a:t>Různá témata</a:t>
            </a:r>
          </a:p>
          <a:p>
            <a:r>
              <a:rPr lang="cs-CZ"/>
              <a:t>Různé metody</a:t>
            </a:r>
          </a:p>
          <a:p>
            <a:r>
              <a:rPr lang="cs-CZ"/>
              <a:t>Nemusíte číst analytickou část, pokud jí nerozumíte (ale můžete to zkusit, prohlídněte si grafy..)</a:t>
            </a:r>
          </a:p>
          <a:p>
            <a:r>
              <a:rPr lang="cs-CZ" b="1"/>
              <a:t>Dejte vědět, pokud potřebujete pomoc</a:t>
            </a:r>
          </a:p>
        </p:txBody>
      </p:sp>
    </p:spTree>
    <p:extLst>
      <p:ext uri="{BB962C8B-B14F-4D97-AF65-F5344CB8AC3E}">
        <p14:creationId xmlns:p14="http://schemas.microsoft.com/office/powerpoint/2010/main" val="4050072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C81DFD-10C9-8467-C747-688FBF7ED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1AA9C32-DAD6-0297-F1DE-E38ABCACBE6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09CE339-C6D2-B36D-0CCD-191AA089BC6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47138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73ECEC8-0F24-45B8-950F-35FC94BCEA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9EB8C68-FF1B-4849-867B-32D29B19F1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0797" y="2250460"/>
            <a:ext cx="34747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73FB5BE8-B368-133C-628F-EC9FC19D1B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257" y="2407436"/>
            <a:ext cx="3690257" cy="3461658"/>
          </a:xfrm>
        </p:spPr>
        <p:txBody>
          <a:bodyPr>
            <a:normAutofit/>
          </a:bodyPr>
          <a:lstStyle/>
          <a:p>
            <a:r>
              <a:rPr lang="cs-CZ"/>
              <a:t>https://</a:t>
            </a:r>
            <a:r>
              <a:rPr lang="cs-CZ" err="1"/>
              <a:t>www.science.org</a:t>
            </a:r>
            <a:r>
              <a:rPr lang="cs-CZ"/>
              <a:t>/</a:t>
            </a:r>
            <a:r>
              <a:rPr lang="cs-CZ" err="1"/>
              <a:t>content</a:t>
            </a:r>
            <a:r>
              <a:rPr lang="cs-CZ"/>
              <a:t>/</a:t>
            </a:r>
            <a:r>
              <a:rPr lang="cs-CZ" err="1"/>
              <a:t>article</a:t>
            </a:r>
            <a:r>
              <a:rPr lang="cs-CZ"/>
              <a:t>/</a:t>
            </a:r>
            <a:r>
              <a:rPr lang="cs-CZ" err="1"/>
              <a:t>how-seriously-read-scientific-paper</a:t>
            </a:r>
            <a:endParaRPr lang="cs-CZ"/>
          </a:p>
        </p:txBody>
      </p:sp>
      <p:pic>
        <p:nvPicPr>
          <p:cNvPr id="2" name="Obrázek 1" descr="Obsah obrázku Lidská tvář, snímek obrazovky, žena, osoba&#10;&#10;Popis se vygeneroval automaticky.">
            <a:extLst>
              <a:ext uri="{FF2B5EF4-FFF2-40B4-BE49-F238E27FC236}">
                <a16:creationId xmlns:a16="http://schemas.microsoft.com/office/drawing/2014/main" id="{C140A68B-5C8E-2A8D-A437-DF5E82F1C93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" b="118"/>
          <a:stretch/>
        </p:blipFill>
        <p:spPr>
          <a:xfrm>
            <a:off x="4648201" y="640081"/>
            <a:ext cx="6909801" cy="531440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B53612E-ADB2-4457-9688-89506397AF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5089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5F4E60-DE25-7FDD-5644-93102544F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Proč čtení?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503A609-B42B-33EC-1BF1-31D658896A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Studium</a:t>
            </a:r>
          </a:p>
          <a:p>
            <a:r>
              <a:rPr lang="cs-CZ" err="1"/>
              <a:t>Literature</a:t>
            </a:r>
            <a:r>
              <a:rPr lang="cs-CZ"/>
              <a:t> </a:t>
            </a:r>
            <a:r>
              <a:rPr lang="cs-CZ" err="1"/>
              <a:t>review</a:t>
            </a:r>
            <a:endParaRPr lang="cs-CZ"/>
          </a:p>
          <a:p>
            <a:r>
              <a:rPr lang="cs-CZ"/>
              <a:t>Psaní</a:t>
            </a:r>
          </a:p>
        </p:txBody>
      </p:sp>
    </p:spTree>
    <p:extLst>
      <p:ext uri="{BB962C8B-B14F-4D97-AF65-F5344CB8AC3E}">
        <p14:creationId xmlns:p14="http://schemas.microsoft.com/office/powerpoint/2010/main" val="3532189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90D0034-F768-41E7-85D4-F38C4DE85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1E6959-B26A-320F-8606-3AE7C5BA8C4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47"/>
          <a:stretch/>
        </p:blipFill>
        <p:spPr>
          <a:xfrm>
            <a:off x="2843" y="10"/>
            <a:ext cx="12186315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5B38FD6-641F-41BF-B466-C1C6366420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7474" y="1238442"/>
            <a:ext cx="3635926" cy="4355751"/>
          </a:xfrm>
          <a:prstGeom prst="rect">
            <a:avLst/>
          </a:prstGeom>
          <a:solidFill>
            <a:srgbClr val="000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EE50D64-F991-EAA7-C514-03EBFDB43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8648" y="1419273"/>
            <a:ext cx="3153580" cy="1358188"/>
          </a:xfrm>
        </p:spPr>
        <p:txBody>
          <a:bodyPr>
            <a:normAutofit/>
          </a:bodyPr>
          <a:lstStyle/>
          <a:p>
            <a:r>
              <a:rPr lang="cs-CZ" sz="3600">
                <a:solidFill>
                  <a:srgbClr val="FFFFFF"/>
                </a:solidFill>
              </a:rPr>
              <a:t>Akademické čtení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BF9119E-766E-4526-AAE5-639F577C04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38277" y="2865016"/>
            <a:ext cx="292608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B0E3DBC-2D7F-9C8C-2A8D-C5FA2585C3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8648" y="2978254"/>
            <a:ext cx="3153580" cy="2444238"/>
          </a:xfrm>
        </p:spPr>
        <p:txBody>
          <a:bodyPr>
            <a:normAutofit/>
          </a:bodyPr>
          <a:lstStyle/>
          <a:p>
            <a:r>
              <a:rPr lang="cs-CZ" sz="1600">
                <a:solidFill>
                  <a:srgbClr val="FFFFFF"/>
                </a:solidFill>
              </a:rPr>
              <a:t>Aktivní, kritické čtení odborného textu</a:t>
            </a:r>
          </a:p>
          <a:p>
            <a:r>
              <a:rPr lang="cs-CZ" sz="1600">
                <a:solidFill>
                  <a:srgbClr val="FFFFFF"/>
                </a:solidFill>
              </a:rPr>
              <a:t>Získat znalost</a:t>
            </a:r>
          </a:p>
          <a:p>
            <a:r>
              <a:rPr lang="cs-CZ" sz="1600">
                <a:solidFill>
                  <a:srgbClr val="FFFFFF"/>
                </a:solidFill>
              </a:rPr>
              <a:t>Analyzovat argumenty</a:t>
            </a:r>
          </a:p>
          <a:p>
            <a:r>
              <a:rPr lang="cs-CZ" sz="1600">
                <a:solidFill>
                  <a:srgbClr val="FFFFFF"/>
                </a:solidFill>
              </a:rPr>
              <a:t>Porozumět komplexním myšlenkám</a:t>
            </a:r>
          </a:p>
          <a:p>
            <a:r>
              <a:rPr lang="cs-CZ" sz="1600">
                <a:solidFill>
                  <a:srgbClr val="FFFFFF"/>
                </a:solidFill>
              </a:rPr>
              <a:t>Syntetizace informací</a:t>
            </a:r>
          </a:p>
        </p:txBody>
      </p:sp>
      <p:sp>
        <p:nvSpPr>
          <p:cNvPr id="15" name="!!footer rectangle">
            <a:extLst>
              <a:ext uri="{FF2B5EF4-FFF2-40B4-BE49-F238E27FC236}">
                <a16:creationId xmlns:a16="http://schemas.microsoft.com/office/drawing/2014/main" id="{1FE461C7-FF45-427F-83D7-18DFBD4818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77481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90D0034-F768-41E7-85D4-F38C4DE85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Různé barevné znaky otazníků">
            <a:extLst>
              <a:ext uri="{FF2B5EF4-FFF2-40B4-BE49-F238E27FC236}">
                <a16:creationId xmlns:a16="http://schemas.microsoft.com/office/drawing/2014/main" id="{FCA46F4B-6549-3A37-5714-FBBF6FF1199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47"/>
          <a:stretch/>
        </p:blipFill>
        <p:spPr>
          <a:xfrm>
            <a:off x="2843" y="10"/>
            <a:ext cx="12186315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5B38FD6-641F-41BF-B466-C1C6366420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7474" y="1238442"/>
            <a:ext cx="3635926" cy="4355751"/>
          </a:xfrm>
          <a:prstGeom prst="rect">
            <a:avLst/>
          </a:prstGeom>
          <a:solidFill>
            <a:srgbClr val="000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D3D2181-343A-0958-929F-8CCCE5D25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8648" y="1419273"/>
            <a:ext cx="3153580" cy="1358188"/>
          </a:xfrm>
        </p:spPr>
        <p:txBody>
          <a:bodyPr>
            <a:normAutofit/>
          </a:bodyPr>
          <a:lstStyle/>
          <a:p>
            <a:r>
              <a:rPr lang="cs-CZ" sz="3600">
                <a:solidFill>
                  <a:srgbClr val="FFFFFF"/>
                </a:solidFill>
              </a:rPr>
              <a:t>Proč je tak těžké?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BF9119E-766E-4526-AAE5-639F577C04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38277" y="2865016"/>
            <a:ext cx="292608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0D54606-6F23-8F76-F172-2737DE7748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8648" y="2978254"/>
            <a:ext cx="3153580" cy="2444238"/>
          </a:xfrm>
        </p:spPr>
        <p:txBody>
          <a:bodyPr>
            <a:normAutofit/>
          </a:bodyPr>
          <a:lstStyle/>
          <a:p>
            <a:r>
              <a:rPr lang="cs-CZ" sz="1600">
                <a:solidFill>
                  <a:srgbClr val="FFFFFF"/>
                </a:solidFill>
              </a:rPr>
              <a:t>Specifický jazyk</a:t>
            </a:r>
          </a:p>
          <a:p>
            <a:r>
              <a:rPr lang="cs-CZ" sz="1600">
                <a:solidFill>
                  <a:srgbClr val="FFFFFF"/>
                </a:solidFill>
              </a:rPr>
              <a:t>Komplexní myšlenky</a:t>
            </a:r>
          </a:p>
          <a:p>
            <a:r>
              <a:rPr lang="cs-CZ" sz="1600">
                <a:solidFill>
                  <a:srgbClr val="FFFFFF"/>
                </a:solidFill>
              </a:rPr>
              <a:t>Pokročilé metody</a:t>
            </a:r>
          </a:p>
          <a:p>
            <a:endParaRPr lang="cs-CZ" sz="1600">
              <a:solidFill>
                <a:srgbClr val="FFFFFF"/>
              </a:solidFill>
            </a:endParaRPr>
          </a:p>
        </p:txBody>
      </p:sp>
      <p:sp>
        <p:nvSpPr>
          <p:cNvPr id="15" name="!!footer rectangle">
            <a:extLst>
              <a:ext uri="{FF2B5EF4-FFF2-40B4-BE49-F238E27FC236}">
                <a16:creationId xmlns:a16="http://schemas.microsoft.com/office/drawing/2014/main" id="{1FE461C7-FF45-427F-83D7-18DFBD4818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67478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4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loseup rukou, které drží otevřenou knihu">
            <a:extLst>
              <a:ext uri="{FF2B5EF4-FFF2-40B4-BE49-F238E27FC236}">
                <a16:creationId xmlns:a16="http://schemas.microsoft.com/office/drawing/2014/main" id="{D93D7680-DE4D-55EC-20AA-8A3D9461BA4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5730"/>
          <a:stretch/>
        </p:blipFill>
        <p:spPr>
          <a:xfrm>
            <a:off x="20" y="975"/>
            <a:ext cx="12191980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EFC1EB0-DB92-4E98-B3A9-0CD6FA5A8B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38326" y="-341385"/>
            <a:ext cx="6858003" cy="7540754"/>
          </a:xfrm>
          <a:prstGeom prst="rect">
            <a:avLst/>
          </a:prstGeom>
          <a:gradFill flip="none" rotWithShape="1">
            <a:gsLst>
              <a:gs pos="48000">
                <a:schemeClr val="tx1">
                  <a:alpha val="25000"/>
                </a:schemeClr>
              </a:gs>
              <a:gs pos="85000">
                <a:schemeClr val="tx1">
                  <a:alpha val="45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E55921E-FC0E-FF01-52E2-84235618C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277" y="1475234"/>
            <a:ext cx="3214307" cy="290169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>
                <a:solidFill>
                  <a:schemeClr val="bg1"/>
                </a:solidFill>
              </a:rPr>
              <a:t>Musím přečíst úplně všechno?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6D07482-83A3-4451-943C-B46961082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6950" y="4508519"/>
            <a:ext cx="310896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74235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A4B63B-1F11-0330-4BC7-251A15E69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Zapoj různé strategie čtení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13EA533-8DDF-6A4F-E200-00818E058C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Podle toho, co zrovna potřebuješ</a:t>
            </a:r>
          </a:p>
          <a:p>
            <a:r>
              <a:rPr lang="cs-CZ"/>
              <a:t>Zmapovat výzkumné pole?</a:t>
            </a:r>
          </a:p>
          <a:p>
            <a:r>
              <a:rPr lang="cs-CZ"/>
              <a:t>Přehled metodologických postupů?</a:t>
            </a:r>
          </a:p>
          <a:p>
            <a:r>
              <a:rPr lang="cs-CZ"/>
              <a:t>Operacionalizace proměnných?</a:t>
            </a:r>
          </a:p>
          <a:p>
            <a:r>
              <a:rPr lang="cs-CZ"/>
              <a:t>Teoretické argumenty?</a:t>
            </a:r>
          </a:p>
          <a:p>
            <a:r>
              <a:rPr lang="cs-CZ"/>
              <a:t>.. cílené čtení</a:t>
            </a:r>
          </a:p>
        </p:txBody>
      </p:sp>
    </p:spTree>
    <p:extLst>
      <p:ext uri="{BB962C8B-B14F-4D97-AF65-F5344CB8AC3E}">
        <p14:creationId xmlns:p14="http://schemas.microsoft.com/office/powerpoint/2010/main" val="24559132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844E128-FF69-4E9F-8327-6B504B3C5A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" y="0"/>
            <a:ext cx="12191985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9679EF7-8BBE-9D87-4F84-F88C23EAD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516835"/>
            <a:ext cx="3448259" cy="1666501"/>
          </a:xfrm>
        </p:spPr>
        <p:txBody>
          <a:bodyPr>
            <a:normAutofit/>
          </a:bodyPr>
          <a:lstStyle/>
          <a:p>
            <a:r>
              <a:rPr lang="cs-CZ" sz="4000" err="1">
                <a:solidFill>
                  <a:srgbClr val="FFFFFF"/>
                </a:solidFill>
              </a:rPr>
              <a:t>Skimming</a:t>
            </a:r>
            <a:r>
              <a:rPr lang="cs-CZ" sz="4000">
                <a:solidFill>
                  <a:srgbClr val="FFFFFF"/>
                </a:solidFill>
              </a:rPr>
              <a:t>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55CEADF-09EA-423C-8C45-F94AF44D5A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3686" y="2353592"/>
            <a:ext cx="329184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AD96144-0DCE-EAF5-A12E-C32AB1F065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2546224"/>
            <a:ext cx="3448259" cy="3342747"/>
          </a:xfrm>
        </p:spPr>
        <p:txBody>
          <a:bodyPr>
            <a:normAutofit/>
          </a:bodyPr>
          <a:lstStyle/>
          <a:p>
            <a:r>
              <a:rPr lang="cs-CZ" sz="1800">
                <a:solidFill>
                  <a:srgbClr val="FFFFFF"/>
                </a:solidFill>
              </a:rPr>
              <a:t>Nemusíte přečíst všechno</a:t>
            </a:r>
          </a:p>
          <a:p>
            <a:r>
              <a:rPr lang="cs-CZ" sz="1800">
                <a:solidFill>
                  <a:srgbClr val="FFFFFF"/>
                </a:solidFill>
              </a:rPr>
              <a:t>Klíčové sekce článku</a:t>
            </a:r>
          </a:p>
          <a:p>
            <a:r>
              <a:rPr lang="cs-CZ" sz="1800">
                <a:solidFill>
                  <a:srgbClr val="FFFFFF"/>
                </a:solidFill>
              </a:rPr>
              <a:t>Získat povědomí</a:t>
            </a:r>
          </a:p>
          <a:p>
            <a:r>
              <a:rPr lang="cs-CZ" sz="1800">
                <a:solidFill>
                  <a:srgbClr val="FFFFFF"/>
                </a:solidFill>
              </a:rPr>
              <a:t>Poznámky</a:t>
            </a:r>
          </a:p>
          <a:p>
            <a:r>
              <a:rPr lang="cs-CZ" sz="1800" err="1">
                <a:solidFill>
                  <a:srgbClr val="FFFFFF"/>
                </a:solidFill>
              </a:rPr>
              <a:t>Crossreference</a:t>
            </a:r>
            <a:endParaRPr lang="cs-CZ" sz="1800">
              <a:solidFill>
                <a:srgbClr val="FFFFFF"/>
              </a:solidFill>
            </a:endParaRPr>
          </a:p>
          <a:p>
            <a:endParaRPr lang="cs-CZ" sz="1800">
              <a:solidFill>
                <a:srgbClr val="FFFFFF"/>
              </a:solidFill>
            </a:endParaRPr>
          </a:p>
        </p:txBody>
      </p:sp>
      <p:pic>
        <p:nvPicPr>
          <p:cNvPr id="4" name="Obrázek 3" descr="Obsah obrázku osoba, kniha, kancelářské potřeby, Kancelářské nástroje&#10;&#10;Popis byl vytvořen automaticky">
            <a:extLst>
              <a:ext uri="{FF2B5EF4-FFF2-40B4-BE49-F238E27FC236}">
                <a16:creationId xmlns:a16="http://schemas.microsoft.com/office/drawing/2014/main" id="{ABF3A8E2-9814-4727-A580-FA8E54889DE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4589" r="14135" b="-1"/>
          <a:stretch/>
        </p:blipFill>
        <p:spPr>
          <a:xfrm>
            <a:off x="4654296" y="10"/>
            <a:ext cx="753770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7575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892D52-E7DE-A732-FCDD-D80C90F5E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AIC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8090B72-1FE8-9984-77BE-64DD215D8F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err="1"/>
              <a:t>Abstract</a:t>
            </a:r>
            <a:r>
              <a:rPr lang="cs-CZ"/>
              <a:t> – </a:t>
            </a:r>
            <a:r>
              <a:rPr lang="cs-CZ" err="1"/>
              <a:t>Introduction</a:t>
            </a:r>
            <a:r>
              <a:rPr lang="cs-CZ"/>
              <a:t> – </a:t>
            </a:r>
            <a:r>
              <a:rPr lang="cs-CZ" err="1"/>
              <a:t>Conclusion</a:t>
            </a:r>
            <a:endParaRPr lang="cs-CZ"/>
          </a:p>
          <a:p>
            <a:r>
              <a:rPr lang="cs-CZ"/>
              <a:t>Identifikace klíčových elementů</a:t>
            </a:r>
          </a:p>
          <a:p>
            <a:r>
              <a:rPr lang="cs-CZ"/>
              <a:t>Výzkumné otázky, argumentu, závěru</a:t>
            </a:r>
          </a:p>
          <a:p>
            <a:r>
              <a:rPr lang="cs-CZ"/>
              <a:t>Jde aplikovat na knížky</a:t>
            </a:r>
          </a:p>
        </p:txBody>
      </p:sp>
    </p:spTree>
    <p:extLst>
      <p:ext uri="{BB962C8B-B14F-4D97-AF65-F5344CB8AC3E}">
        <p14:creationId xmlns:p14="http://schemas.microsoft.com/office/powerpoint/2010/main" val="31963132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2BD8BB-320F-B5FF-3222-C97AF9FDD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První věty odstavců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D1DD2F0-3B82-FDE5-1615-D3DDFC5FE4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Funguje, když </a:t>
            </a:r>
            <a:r>
              <a:rPr lang="cs-CZ" err="1"/>
              <a:t>autorstvo</a:t>
            </a:r>
            <a:r>
              <a:rPr lang="cs-CZ"/>
              <a:t> používá </a:t>
            </a:r>
            <a:r>
              <a:rPr lang="cs-CZ" err="1"/>
              <a:t>topic</a:t>
            </a:r>
            <a:r>
              <a:rPr lang="cs-CZ"/>
              <a:t> </a:t>
            </a:r>
            <a:r>
              <a:rPr lang="cs-CZ" err="1"/>
              <a:t>sentences</a:t>
            </a:r>
            <a:endParaRPr lang="cs-CZ"/>
          </a:p>
          <a:p>
            <a:r>
              <a:rPr lang="cs-CZ"/>
              <a:t>Zkuste si je zvýraznit/vykopírovat</a:t>
            </a:r>
          </a:p>
        </p:txBody>
      </p:sp>
    </p:spTree>
    <p:extLst>
      <p:ext uri="{BB962C8B-B14F-4D97-AF65-F5344CB8AC3E}">
        <p14:creationId xmlns:p14="http://schemas.microsoft.com/office/powerpoint/2010/main" val="98801997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14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RetrospectVTI</vt:lpstr>
      <vt:lpstr>Akademické čtení</vt:lpstr>
      <vt:lpstr>Proč čtení?</vt:lpstr>
      <vt:lpstr>Akademické čtení</vt:lpstr>
      <vt:lpstr>Proč je tak těžké?</vt:lpstr>
      <vt:lpstr>Musím přečíst úplně všechno?</vt:lpstr>
      <vt:lpstr>Zapoj různé strategie čtení</vt:lpstr>
      <vt:lpstr>Skimming </vt:lpstr>
      <vt:lpstr>AIC</vt:lpstr>
      <vt:lpstr>První věty odstavců</vt:lpstr>
      <vt:lpstr>Hloubkové čtení</vt:lpstr>
      <vt:lpstr>Poznámky</vt:lpstr>
      <vt:lpstr>Praktické cvičení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Lenka Hrbková</dc:creator>
  <cp:revision>1</cp:revision>
  <dcterms:created xsi:type="dcterms:W3CDTF">2024-10-20T19:25:07Z</dcterms:created>
  <dcterms:modified xsi:type="dcterms:W3CDTF">2024-10-22T14:27:32Z</dcterms:modified>
</cp:coreProperties>
</file>