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2" r:id="rId19"/>
    <p:sldId id="273" r:id="rId20"/>
    <p:sldId id="275" r:id="rId21"/>
    <p:sldId id="274" r:id="rId22"/>
    <p:sldId id="283" r:id="rId23"/>
    <p:sldId id="284" r:id="rId24"/>
    <p:sldId id="285" r:id="rId25"/>
    <p:sldId id="286" r:id="rId26"/>
    <p:sldId id="289" r:id="rId27"/>
    <p:sldId id="290" r:id="rId28"/>
    <p:sldId id="276" r:id="rId29"/>
    <p:sldId id="291" r:id="rId30"/>
    <p:sldId id="292" r:id="rId31"/>
    <p:sldId id="278" r:id="rId32"/>
    <p:sldId id="279" r:id="rId33"/>
    <p:sldId id="281" r:id="rId34"/>
    <p:sldId id="294" r:id="rId35"/>
    <p:sldId id="293" r:id="rId36"/>
    <p:sldId id="280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D393E9-C15B-A24B-B03E-5C64FADCBE87}" v="37" dt="2024-10-09T09:34:56.6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6"/>
  </p:normalViewPr>
  <p:slideViewPr>
    <p:cSldViewPr snapToGrid="0">
      <p:cViewPr varScale="1">
        <p:scale>
          <a:sx n="90" d="100"/>
          <a:sy n="90" d="100"/>
        </p:scale>
        <p:origin x="232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8F88B-E5B0-1D40-B74C-C682EE745B07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10EF7-D4BD-B84C-9E76-67BA8FEF6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83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10EF7-D4BD-B84C-9E76-67BA8FEF6BC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20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10EF7-D4BD-B84C-9E76-67BA8FEF6BC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2164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10EF7-D4BD-B84C-9E76-67BA8FEF6BCE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090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2E6367-24B3-C72A-5F9C-5C48773BE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5EBF361-D82C-CA8F-E65A-163AAF2B76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068789-0E63-DD78-1C25-9C64D8BC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483E-9AB9-0149-88E6-87E4EAD128FA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49D3D3-C496-FD73-4A4D-48B1B25C6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3CFEAB-2ABD-B890-8230-E4279EDDD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C25C-4A01-0344-A303-E367F172B1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21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6EC7C3-6112-7102-80AB-E614CE657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FBD065C-EC3A-BF5B-F108-507C00B38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B10EBE-98F3-B08F-0AB8-28B187EE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483E-9AB9-0149-88E6-87E4EAD128FA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EA4164-F86F-3386-12A2-96BF26A60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57272F-BC6A-2D25-F47B-2CD7FC740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C25C-4A01-0344-A303-E367F172B1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349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5BD7719-8090-4D43-C3C3-3E11C6C238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1423FC4-1F67-C48B-795F-EA05AB1A3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91F8BC-AE73-9180-087E-1131808C4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483E-9AB9-0149-88E6-87E4EAD128FA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30B228-473B-AF0A-3E8E-E3EF7FEB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D9F61C-CEB9-55B5-9D9B-20FF15B63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C25C-4A01-0344-A303-E367F172B1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321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ADB987-4291-FFA9-2021-C74444D76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31BF8C-93C4-98BD-1DA8-408CC8E2C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8E0E86-10FA-4AD3-7E69-EF666C466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483E-9AB9-0149-88E6-87E4EAD128FA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5F3310-F606-4079-B6C9-EB51D3FB0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80991D-9228-DB90-EF06-0BDD4C83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C25C-4A01-0344-A303-E367F172B1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295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C8E348-AEF5-0501-A6B0-815339D0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7035AF8-7B96-2E83-EA41-AD6E8D714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D0ABB5-1B92-E672-5AB5-8D8532710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483E-9AB9-0149-88E6-87E4EAD128FA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0B8926-BD99-E726-BF12-89ACE8AE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30C6E4-7591-A195-569D-AF2E1816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C25C-4A01-0344-A303-E367F172B1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365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0DF4BD-DCCB-A7CD-474B-758DEBCC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5302C7-A331-5BC5-D3C0-FF3447128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7236B72-830D-777F-F9FF-B05CBDEED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A70DD1-187B-0E2C-1295-DF210BFAE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483E-9AB9-0149-88E6-87E4EAD128FA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DD2584-0CF6-E67B-EFFE-467A38EFA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5285072-8925-67EE-0485-768944C72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C25C-4A01-0344-A303-E367F172B1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6434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9C2DF4-6F99-7EDB-99FC-CD0B64F72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2C8051-DC06-033A-5CEF-F80C2048E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882A12-3328-922B-BE6D-796AF900C6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F45D70B-F653-E6C2-151F-71808B3A3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5662833-9FD9-8839-DC97-86BC8123E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17D4915-5C40-FB55-48BA-6D42830E3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483E-9AB9-0149-88E6-87E4EAD128FA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C9000F5-66D1-C7AE-0AA2-A4AB4DC34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E30A1C7-525D-764A-79D8-8C6A2073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C25C-4A01-0344-A303-E367F172B1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8289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344AF3-B0A0-C924-A5C6-11281BED4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E187318-1698-67D8-4165-E9FD3DD03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483E-9AB9-0149-88E6-87E4EAD128FA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100FB27-01E0-E157-6EA8-2942247B3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76CB6C-4225-1A95-F917-B9CAAE66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C25C-4A01-0344-A303-E367F172B1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6463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5CF3730-D2BD-F860-E0E6-5211B8306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483E-9AB9-0149-88E6-87E4EAD128FA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5484105-AA77-0D0E-59DB-B36DA1B6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DD78C5-A8B6-1395-254D-DC7A59D54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C25C-4A01-0344-A303-E367F172B1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32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FCE204-8E1D-9A82-1E69-32A352171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B12F66-96B2-7A80-ED67-C1DA41396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A515D60-8C3F-610D-F08B-08036AC4B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EF7D3D6-BE5D-C012-61D1-690462372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483E-9AB9-0149-88E6-87E4EAD128FA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C64B9C-1496-9CE0-BF65-076A86C84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79009B3-6C98-AF19-6132-E8AE9824C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C25C-4A01-0344-A303-E367F172B1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775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AE773-222A-90EC-2A40-98EF5EADC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D76949E-682D-FC86-7058-7A5AC9CF9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85B7FD-C2CF-AA6C-2809-009EBDE35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CAA95B-E4AC-4D0A-1D0B-FC203A32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483E-9AB9-0149-88E6-87E4EAD128FA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8EC17F-1C7E-FDED-2309-359B4EDF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A15CE0C-44DB-2EEC-9C20-05612508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C25C-4A01-0344-A303-E367F172B1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05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F4FDDC4-C1A9-E00E-4FA5-7F0AED99E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8206F1E-2D7A-D0D7-73FA-3525DBF51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CD7C7F-4675-C002-3BE2-A04CF2CED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3B483E-9AB9-0149-88E6-87E4EAD128FA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6AA9C7-80A0-31A2-D6D9-410F66E403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507393-BDA4-C7D0-3C33-7C8CA017D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10C25C-4A01-0344-A303-E367F172B1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498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chicagomanualofstyle.org/tools_citationguide/citation-guide-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chicagomanualofstyle.org/tools_citationguide/citation-guide-1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pastyle.apa.org/style-grammar-guidelines/references/examples/journal-article-references#2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ni.cz/o-univerzite/uredni-deska/plagiatorstvi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sbtswritingcenter/docs/brandon.brown_how_to_write_captivat?utm_medium=referral&amp;utm_source=sbtswriting.squarespace.com" TargetMode="External"/><Relationship Id="rId2" Type="http://schemas.openxmlformats.org/officeDocument/2006/relationships/hyperlink" Target="https://explorationsofstyle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text, interiér, kancelářské potřeby, dopis&#10;&#10;Popis byl vytvořen automaticky">
            <a:extLst>
              <a:ext uri="{FF2B5EF4-FFF2-40B4-BE49-F238E27FC236}">
                <a16:creationId xmlns:a16="http://schemas.microsoft.com/office/drawing/2014/main" id="{E469B2FB-B7FA-E118-80EE-ECA2626554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b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5FBE12-C4C3-024D-9F66-8BC328EA3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cs-CZ" sz="81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Akademické psaní (základní principy a tipy)</a:t>
            </a:r>
            <a:br>
              <a:rPr lang="cs-CZ" sz="8100">
                <a:ln w="22225">
                  <a:solidFill>
                    <a:schemeClr val="tx1"/>
                  </a:solidFill>
                  <a:miter lim="800000"/>
                </a:ln>
                <a:noFill/>
              </a:rPr>
            </a:br>
            <a:endParaRPr lang="cs-CZ" sz="8100">
              <a:ln w="22225">
                <a:solidFill>
                  <a:schemeClr val="tx1"/>
                </a:solidFill>
                <a:miter lim="800000"/>
              </a:ln>
              <a:noFill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668192-0DBB-D8E4-EA0E-2E1478BE55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cs-CZ" sz="3200" dirty="0"/>
              <a:t>POLb1001</a:t>
            </a:r>
          </a:p>
          <a:p>
            <a:pPr algn="l"/>
            <a:r>
              <a:rPr lang="cs-CZ" sz="3200" dirty="0"/>
              <a:t>9. 10. 2024</a:t>
            </a:r>
          </a:p>
        </p:txBody>
      </p:sp>
    </p:spTree>
    <p:extLst>
      <p:ext uri="{BB962C8B-B14F-4D97-AF65-F5344CB8AC3E}">
        <p14:creationId xmlns:p14="http://schemas.microsoft.com/office/powerpoint/2010/main" val="2589165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1EA2FA-FDF7-159D-519E-27558CEAB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cs-CZ" sz="4000"/>
              <a:t>Standardní struktura politologických prací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33300E-6B2A-315D-8890-558172B93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cs-CZ" sz="2000"/>
              <a:t>Úvod</a:t>
            </a:r>
          </a:p>
          <a:p>
            <a:r>
              <a:rPr lang="cs-CZ" sz="2000"/>
              <a:t>Literature review/teorie</a:t>
            </a:r>
          </a:p>
          <a:p>
            <a:r>
              <a:rPr lang="cs-CZ" sz="2000"/>
              <a:t>Metody</a:t>
            </a:r>
          </a:p>
          <a:p>
            <a:r>
              <a:rPr lang="cs-CZ" sz="2000"/>
              <a:t>Výsledky</a:t>
            </a:r>
          </a:p>
          <a:p>
            <a:r>
              <a:rPr lang="cs-CZ" sz="2000"/>
              <a:t>Závěr (plus diskuse)</a:t>
            </a:r>
          </a:p>
          <a:p>
            <a:endParaRPr lang="cs-CZ" sz="2000"/>
          </a:p>
        </p:txBody>
      </p:sp>
      <p:pic>
        <p:nvPicPr>
          <p:cNvPr id="5" name="Obrázek 4" descr="Obsah obrázku rukopis, kancelářské potřeby, text, Kancelářské nástroje&#10;&#10;Popis byl vytvořen automaticky">
            <a:extLst>
              <a:ext uri="{FF2B5EF4-FFF2-40B4-BE49-F238E27FC236}">
                <a16:creationId xmlns:a16="http://schemas.microsoft.com/office/drawing/2014/main" id="{9DD8F51C-511E-61C0-54D2-3BAB76E15B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689" r="16255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54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20D812-8AAE-9759-5C1C-12D7B8AB2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AFE81A-131D-F481-8CCF-D7B9CE334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Představení tématu</a:t>
            </a:r>
          </a:p>
          <a:p>
            <a:r>
              <a:rPr lang="cs-CZ" dirty="0"/>
              <a:t>Kontext, zasazení do širšího rámce</a:t>
            </a:r>
          </a:p>
          <a:p>
            <a:r>
              <a:rPr lang="cs-CZ" dirty="0"/>
              <a:t>Představení argumentu</a:t>
            </a:r>
          </a:p>
          <a:p>
            <a:r>
              <a:rPr lang="cs-CZ" dirty="0" err="1"/>
              <a:t>Research</a:t>
            </a:r>
            <a:r>
              <a:rPr lang="cs-CZ" dirty="0"/>
              <a:t> gap/přínos</a:t>
            </a:r>
          </a:p>
          <a:p>
            <a:r>
              <a:rPr lang="cs-CZ" dirty="0"/>
              <a:t>Základní shrnutí a nastínění struktury</a:t>
            </a:r>
          </a:p>
        </p:txBody>
      </p:sp>
    </p:spTree>
    <p:extLst>
      <p:ext uri="{BB962C8B-B14F-4D97-AF65-F5344CB8AC3E}">
        <p14:creationId xmlns:p14="http://schemas.microsoft.com/office/powerpoint/2010/main" val="198905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4951CD-A6CE-8A24-392B-47985C82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Literature</a:t>
            </a:r>
            <a:r>
              <a:rPr lang="cs-CZ" dirty="0"/>
              <a:t> </a:t>
            </a:r>
            <a:r>
              <a:rPr lang="cs-CZ" dirty="0" err="1"/>
              <a:t>review</a:t>
            </a:r>
            <a:r>
              <a:rPr lang="cs-CZ" dirty="0"/>
              <a:t>/Teoretický rámec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4C9808-3716-3E88-6EF4-12352DBFC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Komplexní přehled literatury</a:t>
            </a:r>
          </a:p>
          <a:p>
            <a:r>
              <a:rPr lang="cs-CZ" dirty="0"/>
              <a:t>Co je nejasné? Co chybí?</a:t>
            </a:r>
          </a:p>
          <a:p>
            <a:r>
              <a:rPr lang="cs-CZ" dirty="0"/>
              <a:t>Informují naše předpoklady, výzkumnou otázku, hypotézy apod.</a:t>
            </a:r>
          </a:p>
        </p:txBody>
      </p:sp>
    </p:spTree>
    <p:extLst>
      <p:ext uri="{BB962C8B-B14F-4D97-AF65-F5344CB8AC3E}">
        <p14:creationId xmlns:p14="http://schemas.microsoft.com/office/powerpoint/2010/main" val="2935733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96D6DE-D585-30C0-3A55-A02BA6D1E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D252BF-0360-4F5A-F14C-85B3951C1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Vysvětlení výzkumného přístupu</a:t>
            </a:r>
          </a:p>
          <a:p>
            <a:r>
              <a:rPr lang="cs-CZ" dirty="0"/>
              <a:t>Výběr vzorku, popis případů</a:t>
            </a:r>
          </a:p>
          <a:p>
            <a:r>
              <a:rPr lang="cs-CZ" dirty="0"/>
              <a:t>Operacionalizace proměnných</a:t>
            </a:r>
          </a:p>
          <a:p>
            <a:r>
              <a:rPr lang="cs-CZ" dirty="0"/>
              <a:t>Analytický přístup</a:t>
            </a:r>
          </a:p>
        </p:txBody>
      </p:sp>
    </p:spTree>
    <p:extLst>
      <p:ext uri="{BB962C8B-B14F-4D97-AF65-F5344CB8AC3E}">
        <p14:creationId xmlns:p14="http://schemas.microsoft.com/office/powerpoint/2010/main" val="4083184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360B33-6605-F1FA-B147-2251FAC7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C97D08-F484-7689-207C-B4E976C28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Prezentace výsledků analýzy</a:t>
            </a:r>
          </a:p>
          <a:p>
            <a:r>
              <a:rPr lang="cs-CZ" dirty="0"/>
              <a:t>Statistická analýza/kvalitativní analýza</a:t>
            </a:r>
          </a:p>
          <a:p>
            <a:r>
              <a:rPr lang="cs-CZ" dirty="0"/>
              <a:t>Popis a interpretace dat</a:t>
            </a:r>
          </a:p>
          <a:p>
            <a:r>
              <a:rPr lang="cs-CZ" dirty="0"/>
              <a:t>Odpovídáme na otázku, hypotézy</a:t>
            </a:r>
          </a:p>
          <a:p>
            <a:r>
              <a:rPr lang="cs-CZ" dirty="0"/>
              <a:t>Vizualizace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6686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5CB579-B15E-6FAB-9486-F3C2BAABC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Diskuse/závěr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933C7E-C8EC-B380-97B1-EAA11AEF8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Interpretace výsledků v kontextu teorie</a:t>
            </a:r>
          </a:p>
          <a:p>
            <a:r>
              <a:rPr lang="cs-CZ" dirty="0"/>
              <a:t>Implikace</a:t>
            </a:r>
          </a:p>
          <a:p>
            <a:r>
              <a:rPr lang="cs-CZ" dirty="0"/>
              <a:t>Limity</a:t>
            </a:r>
          </a:p>
          <a:p>
            <a:r>
              <a:rPr lang="cs-CZ" dirty="0"/>
              <a:t>Návrhy dalšího výzkumu</a:t>
            </a:r>
          </a:p>
        </p:txBody>
      </p:sp>
    </p:spTree>
    <p:extLst>
      <p:ext uri="{BB962C8B-B14F-4D97-AF65-F5344CB8AC3E}">
        <p14:creationId xmlns:p14="http://schemas.microsoft.com/office/powerpoint/2010/main" val="890680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804BAC42-666E-4BCF-4DF7-D2BFF27F3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2131" y="614363"/>
            <a:ext cx="5432555" cy="5878512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6BAC284-C329-5FFF-8492-400F19A0C4DB}"/>
              </a:ext>
            </a:extLst>
          </p:cNvPr>
          <p:cNvSpPr txBox="1"/>
          <p:nvPr/>
        </p:nvSpPr>
        <p:spPr>
          <a:xfrm>
            <a:off x="6602681" y="4975761"/>
            <a:ext cx="5343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www.tandfonline.com</a:t>
            </a:r>
            <a:r>
              <a:rPr lang="cs-CZ" dirty="0"/>
              <a:t>/</a:t>
            </a:r>
            <a:r>
              <a:rPr lang="cs-CZ" dirty="0" err="1"/>
              <a:t>doi</a:t>
            </a:r>
            <a:r>
              <a:rPr lang="cs-CZ" dirty="0"/>
              <a:t>/full/10.1080/01402382.2024.2344949</a:t>
            </a:r>
          </a:p>
        </p:txBody>
      </p:sp>
    </p:spTree>
    <p:extLst>
      <p:ext uri="{BB962C8B-B14F-4D97-AF65-F5344CB8AC3E}">
        <p14:creationId xmlns:p14="http://schemas.microsoft.com/office/powerpoint/2010/main" val="802041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675FFAD0-2409-47F2-980A-2CF4FFC69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!Rectangle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FEBE9D-893A-6B13-A1B4-95F39711A0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B5706D2-9E94-FAF8-5DD1-25A8AD3EA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cs-CZ" sz="6000" dirty="0">
                <a:solidFill>
                  <a:srgbClr val="FFFFFF"/>
                </a:solidFill>
              </a:rPr>
              <a:t>Jak napsat odstavec? </a:t>
            </a:r>
            <a:br>
              <a:rPr lang="cs-CZ" sz="6000" dirty="0">
                <a:solidFill>
                  <a:srgbClr val="FFFFFF"/>
                </a:solidFill>
              </a:rPr>
            </a:br>
            <a:r>
              <a:rPr lang="cs-CZ" sz="6000" dirty="0">
                <a:solidFill>
                  <a:srgbClr val="FFFFFF"/>
                </a:solidFill>
              </a:rPr>
              <a:t>PEEL model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416DAA-C396-9CFE-249C-ABD9C6FA8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>
            <a:norm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P - Point (</a:t>
            </a:r>
            <a:r>
              <a:rPr lang="cs-CZ" sz="2200" dirty="0" err="1">
                <a:solidFill>
                  <a:srgbClr val="FFFFFF"/>
                </a:solidFill>
              </a:rPr>
              <a:t>Topic</a:t>
            </a:r>
            <a:r>
              <a:rPr lang="cs-CZ" sz="2200" dirty="0">
                <a:solidFill>
                  <a:srgbClr val="FFFFFF"/>
                </a:solidFill>
              </a:rPr>
              <a:t> sentence)</a:t>
            </a:r>
          </a:p>
          <a:p>
            <a:r>
              <a:rPr lang="cs-CZ" sz="2200" dirty="0">
                <a:solidFill>
                  <a:srgbClr val="FFFFFF"/>
                </a:solidFill>
              </a:rPr>
              <a:t>E – Evidence</a:t>
            </a:r>
          </a:p>
          <a:p>
            <a:r>
              <a:rPr lang="cs-CZ" sz="2200" dirty="0">
                <a:solidFill>
                  <a:srgbClr val="FFFFFF"/>
                </a:solidFill>
              </a:rPr>
              <a:t>E – </a:t>
            </a:r>
            <a:r>
              <a:rPr lang="cs-CZ" sz="2200" dirty="0" err="1">
                <a:solidFill>
                  <a:srgbClr val="FFFFFF"/>
                </a:solidFill>
              </a:rPr>
              <a:t>Explanation</a:t>
            </a:r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L - Link</a:t>
            </a:r>
          </a:p>
          <a:p>
            <a:endParaRPr lang="cs-CZ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022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interiér, kancelářské potřeby, dopis&#10;&#10;Popis byl vytvořen automaticky">
            <a:extLst>
              <a:ext uri="{FF2B5EF4-FFF2-40B4-BE49-F238E27FC236}">
                <a16:creationId xmlns:a16="http://schemas.microsoft.com/office/drawing/2014/main" id="{98EA6426-FD5E-060D-FEAD-F3986091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b="174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2DB8C49-CE03-7BE6-B6FF-5534A592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>
                <a:solidFill>
                  <a:schemeClr val="bg1"/>
                </a:solidFill>
              </a:rPr>
              <a:t>Literature review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00A2DC-A80A-D716-C534-6BB12D77D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578091"/>
          </a:xfrm>
        </p:spPr>
        <p:txBody>
          <a:bodyPr>
            <a:norm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Shrnutí relevantní literatury a její systematizace</a:t>
            </a:r>
          </a:p>
          <a:p>
            <a:r>
              <a:rPr lang="cs-CZ" sz="2200" dirty="0">
                <a:solidFill>
                  <a:schemeClr val="bg1"/>
                </a:solidFill>
              </a:rPr>
              <a:t>Použijte správně odkazy</a:t>
            </a:r>
          </a:p>
          <a:p>
            <a:r>
              <a:rPr lang="cs-CZ" sz="2200" dirty="0">
                <a:solidFill>
                  <a:schemeClr val="bg1"/>
                </a:solidFill>
              </a:rPr>
              <a:t>Teoretický kontext vaší práce (mělo by to podpořit váš argument)</a:t>
            </a:r>
          </a:p>
          <a:p>
            <a:r>
              <a:rPr lang="cs-CZ" sz="2200" dirty="0">
                <a:solidFill>
                  <a:schemeClr val="bg1"/>
                </a:solidFill>
              </a:rPr>
              <a:t>Jak spolu jednotlivá díla komunikují?</a:t>
            </a:r>
          </a:p>
          <a:p>
            <a:r>
              <a:rPr lang="cs-CZ" sz="2200" dirty="0">
                <a:solidFill>
                  <a:schemeClr val="bg1"/>
                </a:solidFill>
              </a:rPr>
              <a:t>Vytvořte si mind-map tématu</a:t>
            </a:r>
          </a:p>
          <a:p>
            <a:r>
              <a:rPr lang="cs-CZ" sz="2200" dirty="0">
                <a:solidFill>
                  <a:schemeClr val="bg1"/>
                </a:solidFill>
              </a:rPr>
              <a:t>Teorie ale i metodologie</a:t>
            </a:r>
          </a:p>
          <a:p>
            <a:r>
              <a:rPr lang="cs-CZ" sz="2200" dirty="0">
                <a:solidFill>
                  <a:schemeClr val="bg1"/>
                </a:solidFill>
              </a:rPr>
              <a:t>Saturace literatury (když už znáte většinu referencí)</a:t>
            </a:r>
          </a:p>
          <a:p>
            <a:r>
              <a:rPr lang="cs-CZ" sz="2200" dirty="0">
                <a:solidFill>
                  <a:schemeClr val="bg1"/>
                </a:solidFill>
              </a:rPr>
              <a:t>AI nástroje (</a:t>
            </a:r>
            <a:r>
              <a:rPr lang="cs-CZ" sz="2200" dirty="0" err="1">
                <a:solidFill>
                  <a:schemeClr val="bg1"/>
                </a:solidFill>
              </a:rPr>
              <a:t>Elicit</a:t>
            </a:r>
            <a:r>
              <a:rPr lang="cs-CZ" sz="22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2649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FC7774-498D-09EA-DC64-FB260F8E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Citace</a:t>
            </a:r>
          </a:p>
        </p:txBody>
      </p:sp>
      <p:pic>
        <p:nvPicPr>
          <p:cNvPr id="9" name="Zástupný obsah 8" descr="Obsah obrázku text, snímek obrazovky, Písmo, dokument&#10;&#10;Popis byl vytvořen automaticky">
            <a:extLst>
              <a:ext uri="{FF2B5EF4-FFF2-40B4-BE49-F238E27FC236}">
                <a16:creationId xmlns:a16="http://schemas.microsoft.com/office/drawing/2014/main" id="{2EE28555-8B14-E8CA-39F6-F48230FD6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06835" y="523081"/>
            <a:ext cx="8213880" cy="5811838"/>
          </a:xfrm>
        </p:spPr>
      </p:pic>
    </p:spTree>
    <p:extLst>
      <p:ext uri="{BB962C8B-B14F-4D97-AF65-F5344CB8AC3E}">
        <p14:creationId xmlns:p14="http://schemas.microsoft.com/office/powerpoint/2010/main" val="3427365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interiér, kancelářské potřeby, dopis&#10;&#10;Popis byl vytvořen automaticky">
            <a:extLst>
              <a:ext uri="{FF2B5EF4-FFF2-40B4-BE49-F238E27FC236}">
                <a16:creationId xmlns:a16="http://schemas.microsoft.com/office/drawing/2014/main" id="{C39C806F-D988-FFC0-8B47-77DBB5A7BC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b="174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C0789F4-F6D3-E29C-8EE5-8AB24BC31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cs-CZ" sz="5000">
                <a:solidFill>
                  <a:schemeClr val="bg1"/>
                </a:solidFill>
              </a:rPr>
              <a:t>Academic writing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D3CCB5-B5C4-5AF3-8769-5251B9F24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Významná dovednost</a:t>
            </a:r>
          </a:p>
          <a:p>
            <a:r>
              <a:rPr lang="cs-CZ" sz="2000" dirty="0">
                <a:solidFill>
                  <a:schemeClr val="bg1"/>
                </a:solidFill>
              </a:rPr>
              <a:t>Pro studium</a:t>
            </a:r>
          </a:p>
          <a:p>
            <a:r>
              <a:rPr lang="cs-CZ" sz="2000" dirty="0">
                <a:solidFill>
                  <a:schemeClr val="bg1"/>
                </a:solidFill>
              </a:rPr>
              <a:t>Profesní sklil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Hodně komplexní proces</a:t>
            </a:r>
          </a:p>
        </p:txBody>
      </p:sp>
    </p:spTree>
    <p:extLst>
      <p:ext uri="{BB962C8B-B14F-4D97-AF65-F5344CB8AC3E}">
        <p14:creationId xmlns:p14="http://schemas.microsoft.com/office/powerpoint/2010/main" val="747376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5602FA-6AFA-8B15-95F6-781B9A561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Seznam literatury (reference list)</a:t>
            </a:r>
          </a:p>
        </p:txBody>
      </p:sp>
      <p:pic>
        <p:nvPicPr>
          <p:cNvPr id="5" name="Zástupný obsah 4" descr="Obsah obrázku text, snímek obrazovky, Písmo, dokument&#10;&#10;Popis byl vytvořen automaticky">
            <a:extLst>
              <a:ext uri="{FF2B5EF4-FFF2-40B4-BE49-F238E27FC236}">
                <a16:creationId xmlns:a16="http://schemas.microsoft.com/office/drawing/2014/main" id="{F1B7E8D3-E864-886B-7688-F4A6043D9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027" y="1925637"/>
            <a:ext cx="5278672" cy="4351338"/>
          </a:xfrm>
        </p:spPr>
      </p:pic>
      <p:pic>
        <p:nvPicPr>
          <p:cNvPr id="7" name="Obrázek 6" descr="Obsah obrázku text, snímek obrazovky, Písmo, dokument&#10;&#10;Popis byl vytvořen automaticky">
            <a:extLst>
              <a:ext uri="{FF2B5EF4-FFF2-40B4-BE49-F238E27FC236}">
                <a16:creationId xmlns:a16="http://schemas.microsoft.com/office/drawing/2014/main" id="{D3279FDF-67C2-09FE-DB60-F837A85AA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5232"/>
            <a:ext cx="4950109" cy="482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68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47170C-C60C-E60A-8FAC-28F929BC5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Citační styly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1BEA90-4F2C-95BB-FFB3-DBE913857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Standardizované způsoby citací a referencí</a:t>
            </a:r>
          </a:p>
          <a:p>
            <a:r>
              <a:rPr lang="cs-CZ" dirty="0"/>
              <a:t>Vždy musí být konsistentní!</a:t>
            </a:r>
          </a:p>
          <a:p>
            <a:r>
              <a:rPr lang="cs-CZ" dirty="0"/>
              <a:t>Aktualizovaná vydání stylů</a:t>
            </a:r>
          </a:p>
          <a:p>
            <a:endParaRPr lang="cs-CZ" dirty="0"/>
          </a:p>
          <a:p>
            <a:r>
              <a:rPr lang="cs-CZ" dirty="0"/>
              <a:t>Lze použít Google </a:t>
            </a:r>
            <a:r>
              <a:rPr lang="cs-CZ" dirty="0" err="1"/>
              <a:t>Scholar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9883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1915D6-D02B-2CBF-E4D0-90E2DBB27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Chicago (</a:t>
            </a:r>
            <a:r>
              <a:rPr lang="cs-CZ" dirty="0" err="1">
                <a:hlinkClick r:id="rId2"/>
              </a:rPr>
              <a:t>author-date</a:t>
            </a:r>
            <a:r>
              <a:rPr lang="cs-CZ" dirty="0">
                <a:hlinkClick r:id="rId2"/>
              </a:rPr>
              <a:t>)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0D8D34F-7810-A5AF-528F-FA868C5621F5}"/>
              </a:ext>
            </a:extLst>
          </p:cNvPr>
          <p:cNvSpPr txBox="1"/>
          <p:nvPr/>
        </p:nvSpPr>
        <p:spPr>
          <a:xfrm>
            <a:off x="728663" y="4857750"/>
            <a:ext cx="6443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For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three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or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more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authors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, list up to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six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in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the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reference list;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for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more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than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six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authors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, list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the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first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three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followed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by “et al.” (“and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others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”). In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the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text, list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only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the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first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followed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by “et al.”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Note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that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the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Dror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example</a:t>
            </a:r>
            <a:r>
              <a:rPr lang="cs-CZ" b="0" i="0" dirty="0">
                <a:solidFill>
                  <a:srgbClr val="000000"/>
                </a:solidFill>
                <a:effectLst/>
                <a:latin typeface="Source Serif 4 Regular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Source Serif 4 Regular"/>
              </a:rPr>
              <a:t>below</a:t>
            </a:r>
            <a:endParaRPr lang="cs-CZ" dirty="0"/>
          </a:p>
        </p:txBody>
      </p:sp>
      <p:pic>
        <p:nvPicPr>
          <p:cNvPr id="8" name="Obrázek 7" descr="Obsah obrázku text, Písmo, snímek obrazovky, dokument&#10;&#10;Popis byl vytvořen automaticky">
            <a:extLst>
              <a:ext uri="{FF2B5EF4-FFF2-40B4-BE49-F238E27FC236}">
                <a16:creationId xmlns:a16="http://schemas.microsoft.com/office/drawing/2014/main" id="{563E938C-1289-92A3-AF1A-E0DD22189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056" y="1687039"/>
            <a:ext cx="5830323" cy="317071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00EBCE0-0E32-D72F-DEB8-668DDFEF1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63" y="1687039"/>
            <a:ext cx="5181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25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212A09-9390-F46C-A94F-37E53343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Chicago (notes and </a:t>
            </a:r>
            <a:r>
              <a:rPr lang="cs-CZ" dirty="0" err="1">
                <a:hlinkClick r:id="rId2"/>
              </a:rPr>
              <a:t>bibliography</a:t>
            </a:r>
            <a:r>
              <a:rPr lang="cs-CZ" dirty="0">
                <a:hlinkClick r:id="rId2"/>
              </a:rPr>
              <a:t>)</a:t>
            </a:r>
            <a:endParaRPr lang="cs-CZ" dirty="0"/>
          </a:p>
        </p:txBody>
      </p:sp>
      <p:pic>
        <p:nvPicPr>
          <p:cNvPr id="5" name="Zástupný obsah 4" descr="Obsah obrázku text, snímek obrazovky, Písmo, dokument&#10;&#10;Popis byl vytvořen automaticky">
            <a:extLst>
              <a:ext uri="{FF2B5EF4-FFF2-40B4-BE49-F238E27FC236}">
                <a16:creationId xmlns:a16="http://schemas.microsoft.com/office/drawing/2014/main" id="{3D235A14-3D97-C308-A85F-8865F80D5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08393" y="1825625"/>
            <a:ext cx="4975214" cy="4351338"/>
          </a:xfrm>
        </p:spPr>
      </p:pic>
    </p:spTree>
    <p:extLst>
      <p:ext uri="{BB962C8B-B14F-4D97-AF65-F5344CB8AC3E}">
        <p14:creationId xmlns:p14="http://schemas.microsoft.com/office/powerpoint/2010/main" val="2931014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F817DA-FD9B-9DE3-5B33-F4C5320BB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APA style</a:t>
            </a:r>
            <a:endParaRPr lang="cs-CZ" dirty="0"/>
          </a:p>
        </p:txBody>
      </p:sp>
      <p:pic>
        <p:nvPicPr>
          <p:cNvPr id="5" name="Zástupný obsah 4" descr="Obsah obrázku text, snímek obrazovky, Písmo, algebra&#10;&#10;Popis byl vytvořen automaticky">
            <a:extLst>
              <a:ext uri="{FF2B5EF4-FFF2-40B4-BE49-F238E27FC236}">
                <a16:creationId xmlns:a16="http://schemas.microsoft.com/office/drawing/2014/main" id="{E333FAA2-1F61-00AA-7AD2-912A2C73B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971968"/>
            <a:ext cx="10515600" cy="4058652"/>
          </a:xfrm>
        </p:spPr>
      </p:pic>
    </p:spTree>
    <p:extLst>
      <p:ext uri="{BB962C8B-B14F-4D97-AF65-F5344CB8AC3E}">
        <p14:creationId xmlns:p14="http://schemas.microsoft.com/office/powerpoint/2010/main" val="3921443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13DF47-0360-3917-C644-322BB127B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Citace v závorkách vs. v textu</a:t>
            </a:r>
          </a:p>
        </p:txBody>
      </p:sp>
      <p:pic>
        <p:nvPicPr>
          <p:cNvPr id="15" name="Obrázek 14" descr="Obsah obrázku text, snímek obrazovky, Písmo, algebra&#10;&#10;Popis byl vytvořen automaticky">
            <a:extLst>
              <a:ext uri="{FF2B5EF4-FFF2-40B4-BE49-F238E27FC236}">
                <a16:creationId xmlns:a16="http://schemas.microsoft.com/office/drawing/2014/main" id="{41D88A5A-17AD-843E-3759-4965CBF9E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691692"/>
            <a:ext cx="8920163" cy="47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85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AADD82-479C-FBA2-03B8-1FF9B700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a jak citovat?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111D2C-A5BC-5EE0-63D7-EF1DF9C7B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Vše, co před Vámi napsal nebo řekl někdo jiný (existují už i citační manuály na citování </a:t>
            </a:r>
            <a:r>
              <a:rPr lang="cs-CZ" dirty="0" err="1"/>
              <a:t>podcastů</a:t>
            </a:r>
            <a:r>
              <a:rPr lang="cs-CZ" dirty="0"/>
              <a:t>). </a:t>
            </a:r>
          </a:p>
          <a:p>
            <a:r>
              <a:rPr lang="cs-CZ" dirty="0"/>
              <a:t>Jakékoliv převzaté myšlenky, argumenty, data, teorie atd.</a:t>
            </a:r>
          </a:p>
          <a:p>
            <a:r>
              <a:rPr lang="cs-CZ" dirty="0"/>
              <a:t>Nemusíte citovat tzv. </a:t>
            </a:r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knowledge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3510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8839C7-A8D9-7613-286A-A648BB58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citovat?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A0AD05-C542-FCB1-EC35-617F4A058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b="1" dirty="0"/>
              <a:t>Přímé citace</a:t>
            </a:r>
          </a:p>
          <a:p>
            <a:pPr>
              <a:buFont typeface="+mj-lt"/>
              <a:buAutoNum type="arabicPeriod"/>
            </a:pPr>
            <a:r>
              <a:rPr lang="cs-CZ" b="1" dirty="0"/>
              <a:t>Specifická data, statistické údaje, grafy, schémata</a:t>
            </a:r>
            <a:endParaRPr lang="cs-CZ" dirty="0"/>
          </a:p>
          <a:p>
            <a:pPr>
              <a:buFont typeface="+mj-lt"/>
              <a:buAutoNum type="arabicPeriod"/>
            </a:pPr>
            <a:r>
              <a:rPr lang="cs-CZ" b="1" dirty="0"/>
              <a:t>Teorie a myšlenky</a:t>
            </a:r>
            <a:endParaRPr lang="cs-CZ" dirty="0"/>
          </a:p>
          <a:p>
            <a:pPr>
              <a:buFont typeface="+mj-lt"/>
              <a:buAutoNum type="arabicPeriod"/>
            </a:pPr>
            <a:r>
              <a:rPr lang="cs-CZ" b="1" dirty="0"/>
              <a:t>Interpretace a analýzu</a:t>
            </a:r>
            <a:endParaRPr lang="cs-CZ" dirty="0"/>
          </a:p>
          <a:p>
            <a:pPr>
              <a:buFont typeface="+mj-lt"/>
              <a:buAutoNum type="arabicPeriod"/>
            </a:pPr>
            <a:r>
              <a:rPr lang="cs-CZ" b="1" dirty="0" err="1"/>
              <a:t>Medologii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0323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3CBDB-B872-FF8A-D2B2-92191C58A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Přímé citace vs. parafráze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CA1763-CCC8-0295-1C9B-BC83AF2E2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Přímé citace</a:t>
            </a:r>
          </a:p>
          <a:p>
            <a:pPr lvl="1"/>
            <a:r>
              <a:rPr lang="cs-CZ" dirty="0"/>
              <a:t>Přeberete kus textu jiného autora</a:t>
            </a:r>
          </a:p>
          <a:p>
            <a:pPr lvl="1"/>
            <a:r>
              <a:rPr lang="cs-CZ" dirty="0"/>
              <a:t>Text podtrhuje klíčovou myšlenku</a:t>
            </a:r>
          </a:p>
          <a:p>
            <a:pPr lvl="1"/>
            <a:r>
              <a:rPr lang="cs-CZ" dirty="0"/>
              <a:t>Zdůraznění</a:t>
            </a:r>
          </a:p>
          <a:p>
            <a:pPr lvl="1"/>
            <a:r>
              <a:rPr lang="cs-CZ" dirty="0"/>
              <a:t>Musí být v uvozovkách, citujeme i číslo stránky originálního textu. 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cs-CZ" dirty="0"/>
              <a:t>Liliana </a:t>
            </a:r>
            <a:r>
              <a:rPr lang="cs-CZ" dirty="0" err="1"/>
              <a:t>Mason</a:t>
            </a:r>
            <a:r>
              <a:rPr lang="cs-CZ" dirty="0"/>
              <a:t> </a:t>
            </a:r>
            <a:r>
              <a:rPr lang="cs-CZ" dirty="0" err="1"/>
              <a:t>argues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“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increasing</a:t>
            </a:r>
            <a:r>
              <a:rPr lang="cs-CZ" dirty="0"/>
              <a:t> </a:t>
            </a:r>
            <a:r>
              <a:rPr lang="cs-CZ" dirty="0" err="1"/>
              <a:t>political</a:t>
            </a:r>
            <a:r>
              <a:rPr lang="cs-CZ" dirty="0"/>
              <a:t> </a:t>
            </a:r>
            <a:r>
              <a:rPr lang="cs-CZ" dirty="0" err="1"/>
              <a:t>divide</a:t>
            </a:r>
            <a:r>
              <a:rPr lang="cs-CZ" dirty="0"/>
              <a:t> has </a:t>
            </a:r>
            <a:r>
              <a:rPr lang="cs-CZ" dirty="0" err="1"/>
              <a:t>allowed</a:t>
            </a:r>
            <a:r>
              <a:rPr lang="cs-CZ" dirty="0"/>
              <a:t> </a:t>
            </a:r>
            <a:r>
              <a:rPr lang="cs-CZ" dirty="0" err="1"/>
              <a:t>political</a:t>
            </a:r>
            <a:r>
              <a:rPr lang="cs-CZ" dirty="0"/>
              <a:t>, public, </a:t>
            </a:r>
            <a:r>
              <a:rPr lang="cs-CZ" dirty="0" err="1"/>
              <a:t>electoral</a:t>
            </a:r>
            <a:r>
              <a:rPr lang="cs-CZ" dirty="0"/>
              <a:t>, and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norms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broken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little</a:t>
            </a:r>
            <a:r>
              <a:rPr lang="cs-CZ" dirty="0"/>
              <a:t> to no </a:t>
            </a:r>
            <a:r>
              <a:rPr lang="cs-CZ" dirty="0" err="1"/>
              <a:t>consequence</a:t>
            </a:r>
            <a:r>
              <a:rPr lang="cs-CZ" dirty="0"/>
              <a:t>" (</a:t>
            </a:r>
            <a:r>
              <a:rPr lang="cs-CZ" dirty="0" err="1"/>
              <a:t>Mason</a:t>
            </a:r>
            <a:r>
              <a:rPr lang="cs-CZ" dirty="0"/>
              <a:t>, 2018, p. 3).</a:t>
            </a:r>
          </a:p>
        </p:txBody>
      </p:sp>
    </p:spTree>
    <p:extLst>
      <p:ext uri="{BB962C8B-B14F-4D97-AF65-F5344CB8AC3E}">
        <p14:creationId xmlns:p14="http://schemas.microsoft.com/office/powerpoint/2010/main" val="978310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953AB1-A8E3-54B2-9087-4FEF06572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Přímé citace vs. parafráze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C79D19-2A77-4609-4B53-14144D52E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Parafráze:</a:t>
            </a:r>
          </a:p>
          <a:p>
            <a:pPr lvl="1"/>
            <a:r>
              <a:rPr lang="cs-CZ" dirty="0"/>
              <a:t>Převezmete myšlenku, ale napíšete vlastními slovy</a:t>
            </a:r>
          </a:p>
          <a:p>
            <a:pPr lvl="1"/>
            <a:r>
              <a:rPr lang="cs-CZ" dirty="0"/>
              <a:t>Nepíšeme číslo stránky</a:t>
            </a:r>
          </a:p>
          <a:p>
            <a:pPr lvl="1"/>
            <a:r>
              <a:rPr lang="cs-CZ" dirty="0"/>
              <a:t>Mělo by to mít stejný význam, ale zcela odlišně prezentováno</a:t>
            </a:r>
          </a:p>
          <a:p>
            <a:pPr lvl="1"/>
            <a:r>
              <a:rPr lang="cs-CZ" dirty="0"/>
              <a:t>Nestačí text přeložit např. do </a:t>
            </a:r>
            <a:r>
              <a:rPr lang="cs-CZ" dirty="0" err="1"/>
              <a:t>čj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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5340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Obsah obrázku text, snímek obrazovky, diagram&#10;&#10;Popis byl vytvořen automaticky">
            <a:extLst>
              <a:ext uri="{FF2B5EF4-FFF2-40B4-BE49-F238E27FC236}">
                <a16:creationId xmlns:a16="http://schemas.microsoft.com/office/drawing/2014/main" id="{8C282C97-6F92-D683-0A84-A4912411B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814" y="643467"/>
            <a:ext cx="10870371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01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99B5CC-894B-D84E-C9F9-2DB76EF85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769" y="546265"/>
            <a:ext cx="10665031" cy="563069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Zdroj: </a:t>
            </a:r>
          </a:p>
          <a:p>
            <a:pPr marL="0" indent="0">
              <a:buNone/>
            </a:pPr>
            <a:r>
              <a:rPr lang="cs-CZ" dirty="0"/>
              <a:t>Liliana </a:t>
            </a:r>
            <a:r>
              <a:rPr lang="cs-CZ" dirty="0" err="1"/>
              <a:t>Mason</a:t>
            </a:r>
            <a:r>
              <a:rPr lang="cs-CZ" dirty="0"/>
              <a:t> </a:t>
            </a:r>
            <a:r>
              <a:rPr lang="cs-CZ" dirty="0" err="1"/>
              <a:t>argues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“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increasing</a:t>
            </a:r>
            <a:r>
              <a:rPr lang="cs-CZ" dirty="0"/>
              <a:t> </a:t>
            </a:r>
            <a:r>
              <a:rPr lang="cs-CZ" dirty="0" err="1"/>
              <a:t>political</a:t>
            </a:r>
            <a:r>
              <a:rPr lang="cs-CZ" dirty="0"/>
              <a:t> </a:t>
            </a:r>
            <a:r>
              <a:rPr lang="cs-CZ" dirty="0" err="1"/>
              <a:t>divide</a:t>
            </a:r>
            <a:r>
              <a:rPr lang="cs-CZ" dirty="0"/>
              <a:t> has </a:t>
            </a:r>
            <a:r>
              <a:rPr lang="cs-CZ" dirty="0" err="1"/>
              <a:t>allowed</a:t>
            </a:r>
            <a:r>
              <a:rPr lang="cs-CZ" dirty="0"/>
              <a:t> </a:t>
            </a:r>
            <a:r>
              <a:rPr lang="cs-CZ" dirty="0" err="1"/>
              <a:t>political</a:t>
            </a:r>
            <a:r>
              <a:rPr lang="cs-CZ" dirty="0"/>
              <a:t>, public, </a:t>
            </a:r>
            <a:r>
              <a:rPr lang="cs-CZ" dirty="0" err="1"/>
              <a:t>electoral</a:t>
            </a:r>
            <a:r>
              <a:rPr lang="cs-CZ" dirty="0"/>
              <a:t>, and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norms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broken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little</a:t>
            </a:r>
            <a:r>
              <a:rPr lang="cs-CZ" dirty="0"/>
              <a:t> to no </a:t>
            </a:r>
            <a:r>
              <a:rPr lang="cs-CZ" dirty="0" err="1"/>
              <a:t>consequence</a:t>
            </a:r>
            <a:r>
              <a:rPr lang="cs-CZ" dirty="0"/>
              <a:t>" (</a:t>
            </a:r>
            <a:r>
              <a:rPr lang="cs-CZ" dirty="0" err="1"/>
              <a:t>Mason</a:t>
            </a:r>
            <a:r>
              <a:rPr lang="cs-CZ" dirty="0"/>
              <a:t>, 2018, p. 3).</a:t>
            </a:r>
          </a:p>
          <a:p>
            <a:endParaRPr lang="cs-CZ" dirty="0"/>
          </a:p>
          <a:p>
            <a:r>
              <a:rPr lang="cs-CZ" dirty="0">
                <a:solidFill>
                  <a:srgbClr val="C00000"/>
                </a:solidFill>
              </a:rPr>
              <a:t>Špatná parafráze:</a:t>
            </a:r>
          </a:p>
          <a:p>
            <a:pPr marL="0" indent="0">
              <a:buNone/>
            </a:pPr>
            <a:r>
              <a:rPr lang="cs-CZ" dirty="0" err="1">
                <a:solidFill>
                  <a:srgbClr val="C00000"/>
                </a:solidFill>
              </a:rPr>
              <a:t>Mason</a:t>
            </a:r>
            <a:r>
              <a:rPr lang="cs-CZ" dirty="0">
                <a:solidFill>
                  <a:srgbClr val="C00000"/>
                </a:solidFill>
              </a:rPr>
              <a:t> (2018) </a:t>
            </a:r>
            <a:r>
              <a:rPr lang="cs-CZ" dirty="0" err="1">
                <a:solidFill>
                  <a:srgbClr val="C00000"/>
                </a:solidFill>
              </a:rPr>
              <a:t>says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that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the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growing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political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division</a:t>
            </a:r>
            <a:r>
              <a:rPr lang="cs-CZ" dirty="0">
                <a:solidFill>
                  <a:srgbClr val="C00000"/>
                </a:solidFill>
              </a:rPr>
              <a:t> has made </a:t>
            </a:r>
            <a:r>
              <a:rPr lang="cs-CZ" dirty="0" err="1">
                <a:solidFill>
                  <a:srgbClr val="C00000"/>
                </a:solidFill>
              </a:rPr>
              <a:t>it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possible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for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political</a:t>
            </a:r>
            <a:r>
              <a:rPr lang="cs-CZ" dirty="0">
                <a:solidFill>
                  <a:srgbClr val="C00000"/>
                </a:solidFill>
              </a:rPr>
              <a:t>, public, </a:t>
            </a:r>
            <a:r>
              <a:rPr lang="cs-CZ" dirty="0" err="1">
                <a:solidFill>
                  <a:srgbClr val="C00000"/>
                </a:solidFill>
              </a:rPr>
              <a:t>electoral</a:t>
            </a:r>
            <a:r>
              <a:rPr lang="cs-CZ" dirty="0">
                <a:solidFill>
                  <a:srgbClr val="C00000"/>
                </a:solidFill>
              </a:rPr>
              <a:t>, and </a:t>
            </a:r>
            <a:r>
              <a:rPr lang="cs-CZ" dirty="0" err="1">
                <a:solidFill>
                  <a:srgbClr val="C00000"/>
                </a:solidFill>
              </a:rPr>
              <a:t>national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norms</a:t>
            </a:r>
            <a:r>
              <a:rPr lang="cs-CZ" dirty="0">
                <a:solidFill>
                  <a:srgbClr val="C00000"/>
                </a:solidFill>
              </a:rPr>
              <a:t> to </a:t>
            </a:r>
            <a:r>
              <a:rPr lang="cs-CZ" dirty="0" err="1">
                <a:solidFill>
                  <a:srgbClr val="C00000"/>
                </a:solidFill>
              </a:rPr>
              <a:t>be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violated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without</a:t>
            </a:r>
            <a:r>
              <a:rPr lang="cs-CZ" dirty="0">
                <a:solidFill>
                  <a:srgbClr val="C00000"/>
                </a:solidFill>
              </a:rPr>
              <a:t> much </a:t>
            </a:r>
            <a:r>
              <a:rPr lang="cs-CZ" dirty="0" err="1">
                <a:solidFill>
                  <a:srgbClr val="C00000"/>
                </a:solidFill>
              </a:rPr>
              <a:t>consequence</a:t>
            </a:r>
            <a:r>
              <a:rPr lang="cs-CZ" dirty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Ok parafráze:</a:t>
            </a:r>
          </a:p>
          <a:p>
            <a:pPr marL="0" indent="0">
              <a:buNone/>
            </a:pP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Increasing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social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divisions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may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create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environments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in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which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social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norms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can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easily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erode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Mason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2018).</a:t>
            </a:r>
          </a:p>
        </p:txBody>
      </p:sp>
    </p:spTree>
    <p:extLst>
      <p:ext uri="{BB962C8B-B14F-4D97-AF65-F5344CB8AC3E}">
        <p14:creationId xmlns:p14="http://schemas.microsoft.com/office/powerpoint/2010/main" val="1099462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lebka, symbol, design&#10;&#10;Popis byl vytvořen automaticky">
            <a:extLst>
              <a:ext uri="{FF2B5EF4-FFF2-40B4-BE49-F238E27FC236}">
                <a16:creationId xmlns:a16="http://schemas.microsoft.com/office/drawing/2014/main" id="{43C37EF6-3953-3460-AC98-BF671FA313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21655" b="216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421792-C014-3A71-9D32-86F9E2317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FFFFFF"/>
                </a:solidFill>
              </a:rPr>
              <a:t>Plagiarismus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EB8437-7DEB-AAF0-4F3C-8B4FCD564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hlinkClick r:id="rId3"/>
              </a:rPr>
              <a:t>https://www.muni.cz/o-univerzite/uredni-deska/plagiatorstvi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Úmyslné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neúmyslné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kopírování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cizího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textu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Sankce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disciplinární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komise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28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C8DE20-DE24-28D8-F3B6-774E763EE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Citační manažer</a:t>
            </a:r>
          </a:p>
        </p:txBody>
      </p:sp>
      <p:pic>
        <p:nvPicPr>
          <p:cNvPr id="5" name="Zástupný obsah 4" descr="Obsah obrázku text, logo, symbol, Písmo&#10;&#10;Popis byl vytvořen automaticky">
            <a:extLst>
              <a:ext uri="{FF2B5EF4-FFF2-40B4-BE49-F238E27FC236}">
                <a16:creationId xmlns:a16="http://schemas.microsoft.com/office/drawing/2014/main" id="{9A64B290-B6E5-1BA7-2C8A-1BE0C146B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900" y="1831181"/>
            <a:ext cx="4114800" cy="2311400"/>
          </a:xfrm>
        </p:spPr>
      </p:pic>
      <p:pic>
        <p:nvPicPr>
          <p:cNvPr id="7" name="Obrázek 6" descr="Obsah obrázku snímek obrazovky, text, software&#10;&#10;Popis byl vytvořen automaticky">
            <a:extLst>
              <a:ext uri="{FF2B5EF4-FFF2-40B4-BE49-F238E27FC236}">
                <a16:creationId xmlns:a16="http://schemas.microsoft.com/office/drawing/2014/main" id="{CB2D5C9F-405A-1DE2-DBE3-E7323E465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734" y="1831181"/>
            <a:ext cx="5492066" cy="3160826"/>
          </a:xfrm>
          <a:prstGeom prst="rect">
            <a:avLst/>
          </a:prstGeom>
        </p:spPr>
      </p:pic>
      <p:pic>
        <p:nvPicPr>
          <p:cNvPr id="9" name="Obrázek 8" descr="Obsah obrázku Písmo, Grafika, logo, design&#10;&#10;Popis byl vytvořen automaticky">
            <a:extLst>
              <a:ext uri="{FF2B5EF4-FFF2-40B4-BE49-F238E27FC236}">
                <a16:creationId xmlns:a16="http://schemas.microsoft.com/office/drawing/2014/main" id="{ABF05783-67B8-DCCF-176B-9918F2D5C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4364038"/>
            <a:ext cx="4061919" cy="21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47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snímek obrazovky, grafický design, Grafika, umění&#10;&#10;Popis byl vytvořen automaticky">
            <a:extLst>
              <a:ext uri="{FF2B5EF4-FFF2-40B4-BE49-F238E27FC236}">
                <a16:creationId xmlns:a16="http://schemas.microsoft.com/office/drawing/2014/main" id="{F59E98DE-C13C-71CB-3E59-2D675D2402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16000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5EED08E-9C61-34D2-99B0-06A814F28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Problém AI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7FCC1B3-0581-5E9F-E15C-D487DECF7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Dobré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práci</a:t>
            </a:r>
            <a:r>
              <a:rPr lang="en-US" dirty="0">
                <a:solidFill>
                  <a:srgbClr val="FFFFFF"/>
                </a:solidFill>
              </a:rPr>
              <a:t> s </a:t>
            </a:r>
            <a:r>
              <a:rPr lang="en-US" dirty="0" err="1">
                <a:solidFill>
                  <a:srgbClr val="FFFFFF"/>
                </a:solidFill>
              </a:rPr>
              <a:t>textem</a:t>
            </a:r>
            <a:r>
              <a:rPr lang="en-US" dirty="0">
                <a:solidFill>
                  <a:srgbClr val="FFFFFF"/>
                </a:solidFill>
              </a:rPr>
              <a:t>!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Ne </a:t>
            </a:r>
            <a:r>
              <a:rPr lang="en-US" dirty="0" err="1">
                <a:solidFill>
                  <a:srgbClr val="FFFFFF"/>
                </a:solidFill>
              </a:rPr>
              <a:t>tak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dobré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dělání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rešerší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Brainstorming </a:t>
            </a:r>
            <a:r>
              <a:rPr lang="en-US" dirty="0" err="1">
                <a:solidFill>
                  <a:srgbClr val="FFFFFF"/>
                </a:solidFill>
              </a:rPr>
              <a:t>ano</a:t>
            </a:r>
            <a:r>
              <a:rPr lang="en-US" dirty="0">
                <a:solidFill>
                  <a:srgbClr val="FFFFFF"/>
                </a:solidFill>
              </a:rPr>
              <a:t> ale…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Jaká</a:t>
            </a:r>
            <a:r>
              <a:rPr lang="en-US" dirty="0">
                <a:solidFill>
                  <a:srgbClr val="FFFFFF"/>
                </a:solidFill>
              </a:rPr>
              <a:t> je </a:t>
            </a:r>
            <a:r>
              <a:rPr lang="en-US" dirty="0" err="1">
                <a:solidFill>
                  <a:srgbClr val="FFFFFF"/>
                </a:solidFill>
              </a:rPr>
              <a:t>průměrná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kvalita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obsahu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textů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internetu</a:t>
            </a:r>
            <a:r>
              <a:rPr lang="en-US" dirty="0">
                <a:solidFill>
                  <a:srgbClr val="FFFFFF"/>
                </a:solidFill>
              </a:rPr>
              <a:t>??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Implicitní</a:t>
            </a:r>
            <a:r>
              <a:rPr lang="en-US" dirty="0">
                <a:solidFill>
                  <a:srgbClr val="FFFFFF"/>
                </a:solidFill>
              </a:rPr>
              <a:t> bias v </a:t>
            </a:r>
            <a:r>
              <a:rPr lang="en-US" dirty="0" err="1">
                <a:solidFill>
                  <a:srgbClr val="FFFFFF"/>
                </a:solidFill>
              </a:rPr>
              <a:t>textu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produkovaný</a:t>
            </a:r>
            <a:r>
              <a:rPr lang="en-US" dirty="0">
                <a:solidFill>
                  <a:srgbClr val="FFFFFF"/>
                </a:solidFill>
              </a:rPr>
              <a:t> LLM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AI </a:t>
            </a:r>
            <a:r>
              <a:rPr lang="en-US" dirty="0" err="1">
                <a:solidFill>
                  <a:srgbClr val="FFFFFF"/>
                </a:solidFill>
              </a:rPr>
              <a:t>není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uznána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jako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spoluauotr</a:t>
            </a:r>
            <a:r>
              <a:rPr lang="en-US" dirty="0">
                <a:solidFill>
                  <a:srgbClr val="FFFFFF"/>
                </a:solidFill>
              </a:rPr>
              <a:t> (</a:t>
            </a:r>
            <a:r>
              <a:rPr lang="en-US" dirty="0" err="1">
                <a:solidFill>
                  <a:srgbClr val="FFFFFF"/>
                </a:solidFill>
              </a:rPr>
              <a:t>oddpovědnost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16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číslo, Písmo&#10;&#10;Popis byl vytvořen automaticky">
            <a:extLst>
              <a:ext uri="{FF2B5EF4-FFF2-40B4-BE49-F238E27FC236}">
                <a16:creationId xmlns:a16="http://schemas.microsoft.com/office/drawing/2014/main" id="{A7EBE984-1928-8F7B-7FE6-BD03CC1C6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1750" y="3428999"/>
            <a:ext cx="6046787" cy="2813111"/>
          </a:xfrm>
        </p:spPr>
      </p:pic>
      <p:pic>
        <p:nvPicPr>
          <p:cNvPr id="7" name="Obrázek 6" descr="Obsah obrázku text, snímek obrazovky, číslo, Písmo&#10;&#10;Popis byl vytvořen automaticky">
            <a:extLst>
              <a:ext uri="{FF2B5EF4-FFF2-40B4-BE49-F238E27FC236}">
                <a16:creationId xmlns:a16="http://schemas.microsoft.com/office/drawing/2014/main" id="{5A72B9B3-9B07-6662-A6BD-509807508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1"/>
            <a:ext cx="6668118" cy="2813112"/>
          </a:xfrm>
          <a:prstGeom prst="rect">
            <a:avLst/>
          </a:prstGeom>
        </p:spPr>
      </p:pic>
      <p:pic>
        <p:nvPicPr>
          <p:cNvPr id="9" name="Obrázek 8" descr="Obsah obrázku text, snímek obrazovky, číslo, Písmo&#10;&#10;Popis byl vytvořen automaticky">
            <a:extLst>
              <a:ext uri="{FF2B5EF4-FFF2-40B4-BE49-F238E27FC236}">
                <a16:creationId xmlns:a16="http://schemas.microsoft.com/office/drawing/2014/main" id="{444109CE-0925-2C11-C703-6C047432B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18"/>
            <a:ext cx="6929438" cy="295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863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43B849-1B76-B59A-8DF4-0E25BFD1A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AI se také cituje:</a:t>
            </a:r>
          </a:p>
        </p:txBody>
      </p:sp>
      <p:pic>
        <p:nvPicPr>
          <p:cNvPr id="4" name="Zástupný obsah 3" descr="Obsah obrázku text, Písmo, algebra&#10;&#10;Popis byl vytvořen automaticky">
            <a:extLst>
              <a:ext uri="{FF2B5EF4-FFF2-40B4-BE49-F238E27FC236}">
                <a16:creationId xmlns:a16="http://schemas.microsoft.com/office/drawing/2014/main" id="{DDE3BED6-B097-542A-29B7-84CB1DC00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850" y="2394744"/>
            <a:ext cx="100203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78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DB14C2-C159-FE47-EE9D-FA0BF9680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dobře psát?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5B10A4-EA0C-8DBF-7CC9-DECDA26E0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Practice</a:t>
            </a:r>
            <a:r>
              <a:rPr lang="cs-CZ" dirty="0"/>
              <a:t> </a:t>
            </a:r>
            <a:r>
              <a:rPr lang="cs-CZ" dirty="0" err="1"/>
              <a:t>makes</a:t>
            </a:r>
            <a:r>
              <a:rPr lang="cs-CZ" dirty="0"/>
              <a:t> </a:t>
            </a:r>
            <a:r>
              <a:rPr lang="cs-CZ" dirty="0" err="1"/>
              <a:t>perfect</a:t>
            </a:r>
            <a:r>
              <a:rPr lang="cs-CZ" dirty="0"/>
              <a:t>!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hlinkClick r:id="rId2"/>
              </a:rPr>
              <a:t>https://explorationsofstyle.com/</a:t>
            </a:r>
            <a:endParaRPr lang="cs-CZ" dirty="0"/>
          </a:p>
          <a:p>
            <a:r>
              <a:rPr lang="cs-CZ" dirty="0">
                <a:hlinkClick r:id="rId3"/>
              </a:rPr>
              <a:t>https://issuu.com/sbtswritingcenter/docs/brandon.brown_how_to_write_captivat?utm_medium=referral&amp;utm_source=sbtswriting.squarespace.com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5415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ložité matematické vzorce na černé tabuli">
            <a:extLst>
              <a:ext uri="{FF2B5EF4-FFF2-40B4-BE49-F238E27FC236}">
                <a16:creationId xmlns:a16="http://schemas.microsoft.com/office/drawing/2014/main" id="{7EBE7FFF-3DC3-E6A3-7D2A-FA6E22BC0B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t="18208" b="473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B72303C-482B-4AF5-1F18-F68477A9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cs-CZ" sz="5000">
                <a:solidFill>
                  <a:schemeClr val="bg1"/>
                </a:solidFill>
              </a:rPr>
              <a:t>Co přesně je akademické psaní?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D99DA4-E120-D9EC-4B61-3F4FEA82B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cs-CZ" sz="1700">
                <a:solidFill>
                  <a:schemeClr val="bg1"/>
                </a:solidFill>
              </a:rPr>
              <a:t>Komunikace myšlenek, poznání</a:t>
            </a:r>
          </a:p>
          <a:p>
            <a:endParaRPr lang="cs-CZ" sz="1700">
              <a:solidFill>
                <a:schemeClr val="bg1"/>
              </a:solidFill>
            </a:endParaRPr>
          </a:p>
          <a:p>
            <a:r>
              <a:rPr lang="cs-CZ" sz="1700" b="1">
                <a:solidFill>
                  <a:schemeClr val="bg1"/>
                </a:solidFill>
              </a:rPr>
              <a:t>Velmi formální </a:t>
            </a:r>
            <a:r>
              <a:rPr lang="cs-CZ" sz="1700">
                <a:solidFill>
                  <a:schemeClr val="bg1"/>
                </a:solidFill>
              </a:rPr>
              <a:t>styl psaného textu</a:t>
            </a:r>
          </a:p>
          <a:p>
            <a:r>
              <a:rPr lang="cs-CZ" sz="1700">
                <a:solidFill>
                  <a:schemeClr val="bg1"/>
                </a:solidFill>
              </a:rPr>
              <a:t>Komunikace komplexních myšlenek</a:t>
            </a:r>
          </a:p>
          <a:p>
            <a:r>
              <a:rPr lang="cs-CZ" sz="1700">
                <a:solidFill>
                  <a:schemeClr val="bg1"/>
                </a:solidFill>
              </a:rPr>
              <a:t>Cílem je přínos poznání/literatuře</a:t>
            </a:r>
          </a:p>
          <a:p>
            <a:endParaRPr lang="cs-CZ" sz="1700">
              <a:solidFill>
                <a:schemeClr val="bg1"/>
              </a:solidFill>
            </a:endParaRPr>
          </a:p>
          <a:p>
            <a:r>
              <a:rPr lang="cs-CZ" sz="1700">
                <a:solidFill>
                  <a:schemeClr val="bg1"/>
                </a:solidFill>
              </a:rPr>
              <a:t>Řada dílčích skills: čtení, syntéza textu, analýza, prezentace dat, interpretace…</a:t>
            </a:r>
          </a:p>
        </p:txBody>
      </p:sp>
    </p:spTree>
    <p:extLst>
      <p:ext uri="{BB962C8B-B14F-4D97-AF65-F5344CB8AC3E}">
        <p14:creationId xmlns:p14="http://schemas.microsoft.com/office/powerpoint/2010/main" val="583254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interiér, kancelářské potřeby, dopis&#10;&#10;Popis byl vytvořen automaticky">
            <a:extLst>
              <a:ext uri="{FF2B5EF4-FFF2-40B4-BE49-F238E27FC236}">
                <a16:creationId xmlns:a16="http://schemas.microsoft.com/office/drawing/2014/main" id="{5A221D23-684B-3FDC-3AD1-20C1603FA7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b="174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A243004-4D8E-CAD4-BFCD-5627F959F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cs-CZ" sz="8000">
                <a:ln w="22225">
                  <a:solidFill>
                    <a:srgbClr val="FFFFFF"/>
                  </a:solidFill>
                </a:ln>
                <a:noFill/>
              </a:rPr>
              <a:t>Čím se vyznačuje?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0FDC2D-2763-DCFA-4AA2-7F176308E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41" y="1065862"/>
            <a:ext cx="3860002" cy="4726276"/>
          </a:xfrm>
        </p:spPr>
        <p:txBody>
          <a:bodyPr anchor="ctr">
            <a:normAutofit/>
          </a:bodyPr>
          <a:lstStyle/>
          <a:p>
            <a:r>
              <a:rPr lang="cs-CZ" sz="2000" kern="1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Formálnost </a:t>
            </a:r>
          </a:p>
          <a:p>
            <a:r>
              <a:rPr lang="cs-CZ" sz="2000" kern="1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Evidence</a:t>
            </a:r>
          </a:p>
          <a:p>
            <a:r>
              <a:rPr lang="cs-CZ" sz="2000" kern="1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Přesnost </a:t>
            </a:r>
          </a:p>
          <a:p>
            <a:r>
              <a:rPr lang="cs-CZ" sz="2000" kern="1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Struktura</a:t>
            </a:r>
          </a:p>
          <a:p>
            <a:r>
              <a:rPr lang="cs-CZ" sz="2000" kern="1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Publikum </a:t>
            </a:r>
          </a:p>
          <a:p>
            <a:r>
              <a:rPr lang="cs-CZ" sz="2000" kern="1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Citace</a:t>
            </a:r>
            <a:endParaRPr lang="cs-CZ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27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7CEEA0-2FB1-385E-2335-4DD99C2E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41710"/>
            <a:ext cx="5524499" cy="486088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Proč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důraz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citace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Kumulativní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povaha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procesu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Předchozí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znalost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Orientace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tématu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Budování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argumentu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Uznání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práce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autorů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(plus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evaluace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Pozor</a:t>
            </a: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to, </a:t>
            </a:r>
            <a:r>
              <a:rPr lang="en-US" sz="2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koho</a:t>
            </a: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sami</a:t>
            </a: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(ne)</a:t>
            </a:r>
            <a:r>
              <a:rPr lang="en-US" sz="2700" dirty="0" err="1"/>
              <a:t>citujeme</a:t>
            </a:r>
            <a:r>
              <a:rPr lang="en-US" sz="2700" dirty="0"/>
              <a:t> (je to </a:t>
            </a:r>
            <a:r>
              <a:rPr lang="en-US" sz="2700" dirty="0" err="1"/>
              <a:t>politické</a:t>
            </a:r>
            <a:r>
              <a:rPr lang="en-US" sz="2700" dirty="0"/>
              <a:t>? </a:t>
            </a:r>
            <a:r>
              <a:rPr lang="en-US" sz="2700" dirty="0">
                <a:sym typeface="Wingdings" pitchFamily="2" charset="2"/>
              </a:rPr>
              <a:t> )</a:t>
            </a:r>
            <a:endParaRPr lang="en-US" sz="2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CEDC75FE-9A66-2BA9-EF91-118C851DD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9116" y="969323"/>
            <a:ext cx="5255029" cy="4059509"/>
          </a:xfrm>
          <a:prstGeom prst="rect">
            <a:avLst/>
          </a:prstGeom>
        </p:spPr>
      </p:pic>
      <p:pic>
        <p:nvPicPr>
          <p:cNvPr id="6" name="Obrázek 5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F88B4B44-7E30-B2BF-252D-8634C338AC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92" y="5452346"/>
            <a:ext cx="6525353" cy="110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5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69A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, Písmo, snímek obrazovky&#10;&#10;Popis byl vytvořen automaticky">
            <a:extLst>
              <a:ext uri="{FF2B5EF4-FFF2-40B4-BE49-F238E27FC236}">
                <a16:creationId xmlns:a16="http://schemas.microsoft.com/office/drawing/2014/main" id="{0680A21A-D3F7-0EB4-E6A7-682BF888C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1062118"/>
            <a:ext cx="3854945" cy="16383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69A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text, Písmo, snímek obrazovky, řada/pruh&#10;&#10;Popis byl vytvořen automaticky">
            <a:extLst>
              <a:ext uri="{FF2B5EF4-FFF2-40B4-BE49-F238E27FC236}">
                <a16:creationId xmlns:a16="http://schemas.microsoft.com/office/drawing/2014/main" id="{F0ABD1A5-757D-A949-011E-4E83BF085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251570"/>
            <a:ext cx="3854945" cy="146487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63A87715-483D-1D23-40BB-24675295B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44764" y="2001774"/>
            <a:ext cx="6410084" cy="286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4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rukopis, kancelářské potřeby, text, Kancelářské nástroje&#10;&#10;Popis byl vytvořen automaticky">
            <a:extLst>
              <a:ext uri="{FF2B5EF4-FFF2-40B4-BE49-F238E27FC236}">
                <a16:creationId xmlns:a16="http://schemas.microsoft.com/office/drawing/2014/main" id="{1E8EE986-7D80-A6E7-6321-692CECEC4D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3111" r="1" b="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333CEED-7A6B-44F0-41DD-22515284D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cs-CZ" sz="5000">
                <a:solidFill>
                  <a:schemeClr val="bg1"/>
                </a:solidFill>
              </a:rPr>
              <a:t>Jak má vypadat struktura textu??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109623-7149-D416-D270-F20066D93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Úvod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Hlavní</a:t>
            </a:r>
            <a:r>
              <a:rPr lang="en-US" sz="2000" dirty="0">
                <a:solidFill>
                  <a:schemeClr val="bg1"/>
                </a:solidFill>
              </a:rPr>
              <a:t> text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Závěr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56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rukopis, kancelářské potřeby, text, Kancelářské nástroje&#10;&#10;Popis byl vytvořen automaticky">
            <a:extLst>
              <a:ext uri="{FF2B5EF4-FFF2-40B4-BE49-F238E27FC236}">
                <a16:creationId xmlns:a16="http://schemas.microsoft.com/office/drawing/2014/main" id="{A63BAEDF-3C3C-14CF-0F03-1D47B49ED1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20E612-5F20-315F-30E2-E18E1A3CF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5818" y="1"/>
            <a:ext cx="4952010" cy="985651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FFFFFF"/>
                </a:solidFill>
              </a:rPr>
              <a:t>Five-Paragraph</a:t>
            </a:r>
            <a:r>
              <a:rPr lang="cs-CZ" sz="3600" dirty="0">
                <a:solidFill>
                  <a:srgbClr val="FFFFFF"/>
                </a:solidFill>
              </a:rPr>
              <a:t> </a:t>
            </a:r>
            <a:r>
              <a:rPr lang="cs-CZ" sz="3600" dirty="0" err="1">
                <a:solidFill>
                  <a:srgbClr val="FFFFFF"/>
                </a:solidFill>
              </a:rPr>
              <a:t>Essay</a:t>
            </a:r>
            <a:endParaRPr lang="cs-CZ" sz="3600" dirty="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EF4376-1150-8C85-698F-84149C64C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016" y="362197"/>
            <a:ext cx="10783784" cy="614548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4200" b="1" dirty="0" err="1">
                <a:solidFill>
                  <a:srgbClr val="FFFFFF"/>
                </a:solidFill>
              </a:rPr>
              <a:t>Úvod</a:t>
            </a:r>
            <a:endParaRPr lang="en-US" sz="4200" b="1" dirty="0">
              <a:solidFill>
                <a:srgbClr val="FFFFFF"/>
              </a:solidFill>
            </a:endParaRPr>
          </a:p>
          <a:p>
            <a:pPr lvl="1"/>
            <a:r>
              <a:rPr lang="cs-CZ" sz="4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Pře</a:t>
            </a:r>
            <a:r>
              <a:rPr lang="cs-CZ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dstavit téma a upoutat pozornost</a:t>
            </a:r>
          </a:p>
          <a:p>
            <a:pPr lvl="1"/>
            <a:r>
              <a:rPr lang="cs-CZ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Background k tématu</a:t>
            </a:r>
          </a:p>
          <a:p>
            <a:pPr lvl="1"/>
            <a:r>
              <a:rPr lang="cs-CZ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Thesis </a:t>
            </a:r>
            <a:r>
              <a:rPr lang="cs-CZ" sz="35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statement</a:t>
            </a:r>
            <a:r>
              <a:rPr lang="cs-CZ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(argument)</a:t>
            </a:r>
            <a:endParaRPr lang="en-US" sz="3500" dirty="0">
              <a:solidFill>
                <a:srgbClr val="FFFFFF"/>
              </a:solidFill>
            </a:endParaRPr>
          </a:p>
          <a:p>
            <a:pPr marL="514350" indent="-514350">
              <a:buAutoNum type="arabicPeriod"/>
            </a:pPr>
            <a:r>
              <a:rPr lang="en-US" sz="4200" b="1" dirty="0" err="1">
                <a:solidFill>
                  <a:srgbClr val="FFFFFF"/>
                </a:solidFill>
              </a:rPr>
              <a:t>Odstavec</a:t>
            </a:r>
            <a:r>
              <a:rPr lang="en-US" sz="4200" b="1" dirty="0">
                <a:solidFill>
                  <a:srgbClr val="FFFFFF"/>
                </a:solidFill>
              </a:rPr>
              <a:t> </a:t>
            </a:r>
            <a:r>
              <a:rPr lang="en-US" sz="4200" b="1" dirty="0" err="1">
                <a:solidFill>
                  <a:srgbClr val="FFFFFF"/>
                </a:solidFill>
              </a:rPr>
              <a:t>hlavního</a:t>
            </a:r>
            <a:r>
              <a:rPr lang="en-US" sz="4200" b="1" dirty="0">
                <a:solidFill>
                  <a:srgbClr val="FFFFFF"/>
                </a:solidFill>
              </a:rPr>
              <a:t> </a:t>
            </a:r>
            <a:r>
              <a:rPr lang="en-US" sz="4200" b="1" dirty="0" err="1">
                <a:solidFill>
                  <a:srgbClr val="FFFFFF"/>
                </a:solidFill>
              </a:rPr>
              <a:t>textu</a:t>
            </a:r>
            <a:endParaRPr lang="en-US" sz="4200" b="1" dirty="0">
              <a:solidFill>
                <a:srgbClr val="FFFFFF"/>
              </a:solidFill>
            </a:endParaRPr>
          </a:p>
          <a:p>
            <a:pPr lvl="1"/>
            <a:r>
              <a:rPr lang="cs-CZ" sz="35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Topic</a:t>
            </a:r>
            <a:r>
              <a:rPr lang="cs-CZ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sentence (tematická věta)</a:t>
            </a:r>
          </a:p>
          <a:p>
            <a:pPr lvl="1"/>
            <a:r>
              <a:rPr lang="cs-CZ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Podpůrná evidence</a:t>
            </a:r>
          </a:p>
          <a:p>
            <a:pPr lvl="1"/>
            <a:r>
              <a:rPr lang="cs-CZ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Analýza</a:t>
            </a:r>
          </a:p>
          <a:p>
            <a:pPr lvl="1"/>
            <a:r>
              <a:rPr lang="cs-CZ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Přechod do dalšího odstavce</a:t>
            </a:r>
            <a:endParaRPr lang="en-US" sz="3500" dirty="0">
              <a:solidFill>
                <a:srgbClr val="FFFFFF"/>
              </a:solidFill>
            </a:endParaRPr>
          </a:p>
          <a:p>
            <a:pPr marL="514350" indent="-514350">
              <a:buAutoNum type="arabicPeriod"/>
            </a:pPr>
            <a:r>
              <a:rPr lang="en-US" sz="4200" b="1" dirty="0" err="1">
                <a:solidFill>
                  <a:srgbClr val="FFFFFF"/>
                </a:solidFill>
              </a:rPr>
              <a:t>Odstavec</a:t>
            </a:r>
            <a:r>
              <a:rPr lang="en-US" sz="4200" b="1" dirty="0">
                <a:solidFill>
                  <a:srgbClr val="FFFFFF"/>
                </a:solidFill>
              </a:rPr>
              <a:t> </a:t>
            </a:r>
            <a:r>
              <a:rPr lang="en-US" sz="4200" b="1" dirty="0" err="1">
                <a:solidFill>
                  <a:srgbClr val="FFFFFF"/>
                </a:solidFill>
              </a:rPr>
              <a:t>hlavního</a:t>
            </a:r>
            <a:r>
              <a:rPr lang="en-US" sz="4200" b="1" dirty="0">
                <a:solidFill>
                  <a:srgbClr val="FFFFFF"/>
                </a:solidFill>
              </a:rPr>
              <a:t> </a:t>
            </a:r>
            <a:r>
              <a:rPr lang="en-US" sz="4200" b="1" dirty="0" err="1">
                <a:solidFill>
                  <a:srgbClr val="FFFFFF"/>
                </a:solidFill>
              </a:rPr>
              <a:t>textu</a:t>
            </a:r>
            <a:endParaRPr lang="en-US" sz="4200" b="1" dirty="0">
              <a:solidFill>
                <a:srgbClr val="FFFFFF"/>
              </a:solidFill>
            </a:endParaRPr>
          </a:p>
          <a:p>
            <a:pPr lvl="1"/>
            <a:r>
              <a:rPr lang="cs-CZ" sz="35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Topic</a:t>
            </a:r>
            <a:r>
              <a:rPr lang="cs-CZ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sentence (tematická věta)</a:t>
            </a:r>
          </a:p>
          <a:p>
            <a:pPr lvl="1"/>
            <a:r>
              <a:rPr lang="cs-CZ" sz="3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Podpůrná  evidence</a:t>
            </a:r>
            <a:endParaRPr lang="cs-CZ" sz="35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Analýza</a:t>
            </a:r>
          </a:p>
          <a:p>
            <a:pPr lvl="1"/>
            <a:r>
              <a:rPr lang="cs-CZ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Přechod do dalšího odstavce</a:t>
            </a:r>
            <a:endParaRPr lang="en-US" sz="3500" dirty="0">
              <a:solidFill>
                <a:srgbClr val="FFFFFF"/>
              </a:solidFill>
            </a:endParaRPr>
          </a:p>
          <a:p>
            <a:pPr marL="514350" indent="-514350">
              <a:buAutoNum type="arabicPeriod"/>
            </a:pPr>
            <a:r>
              <a:rPr lang="en-US" sz="4200" b="1" dirty="0" err="1">
                <a:solidFill>
                  <a:srgbClr val="FFFFFF"/>
                </a:solidFill>
              </a:rPr>
              <a:t>Odstavec</a:t>
            </a:r>
            <a:r>
              <a:rPr lang="en-US" sz="4200" b="1" dirty="0">
                <a:solidFill>
                  <a:srgbClr val="FFFFFF"/>
                </a:solidFill>
              </a:rPr>
              <a:t> </a:t>
            </a:r>
            <a:r>
              <a:rPr lang="en-US" sz="4200" b="1" dirty="0" err="1">
                <a:solidFill>
                  <a:srgbClr val="FFFFFF"/>
                </a:solidFill>
              </a:rPr>
              <a:t>hlavního</a:t>
            </a:r>
            <a:r>
              <a:rPr lang="en-US" sz="4200" b="1" dirty="0">
                <a:solidFill>
                  <a:srgbClr val="FFFFFF"/>
                </a:solidFill>
              </a:rPr>
              <a:t> </a:t>
            </a:r>
            <a:r>
              <a:rPr lang="en-US" sz="4200" b="1" dirty="0" err="1">
                <a:solidFill>
                  <a:srgbClr val="FFFFFF"/>
                </a:solidFill>
              </a:rPr>
              <a:t>textu</a:t>
            </a:r>
            <a:endParaRPr lang="en-US" sz="4200" b="1" dirty="0">
              <a:solidFill>
                <a:srgbClr val="FFFFFF"/>
              </a:solidFill>
            </a:endParaRPr>
          </a:p>
          <a:p>
            <a:pPr lvl="1"/>
            <a:r>
              <a:rPr lang="cs-CZ" sz="35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Topic</a:t>
            </a:r>
            <a:r>
              <a:rPr lang="cs-CZ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sentence (tematická věta)</a:t>
            </a:r>
          </a:p>
          <a:p>
            <a:pPr lvl="1"/>
            <a:r>
              <a:rPr lang="cs-CZ" sz="3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Podpůrná  evidence</a:t>
            </a:r>
            <a:endParaRPr lang="cs-CZ" sz="35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Analýza</a:t>
            </a:r>
          </a:p>
          <a:p>
            <a:pPr lvl="1"/>
            <a:r>
              <a:rPr lang="cs-CZ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Přechod do závěru</a:t>
            </a:r>
            <a:endParaRPr lang="en-US" sz="35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4200" b="1" dirty="0" err="1">
                <a:solidFill>
                  <a:srgbClr val="FFFFFF"/>
                </a:solidFill>
              </a:rPr>
              <a:t>Závěr</a:t>
            </a:r>
            <a:endParaRPr lang="en-US" sz="4200" b="1" dirty="0">
              <a:solidFill>
                <a:srgbClr val="FFFFFF"/>
              </a:solidFill>
            </a:endParaRPr>
          </a:p>
          <a:p>
            <a:pPr lvl="1"/>
            <a:r>
              <a:rPr lang="cs-CZ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Zopakuj tezi</a:t>
            </a:r>
          </a:p>
          <a:p>
            <a:pPr lvl="1"/>
            <a:r>
              <a:rPr lang="cs-CZ" sz="3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Sumarizuj hlavní body</a:t>
            </a:r>
          </a:p>
          <a:p>
            <a:pPr lvl="1"/>
            <a:r>
              <a:rPr lang="cs-CZ" sz="3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Závěrečné myšlenky</a:t>
            </a:r>
            <a:endParaRPr lang="en-US" sz="3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48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891</Words>
  <Application>Microsoft Office PowerPoint</Application>
  <PresentationFormat>Širokoúhlá obrazovka</PresentationFormat>
  <Paragraphs>173</Paragraphs>
  <Slides>36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Motiv Office</vt:lpstr>
      <vt:lpstr>Akademické psaní (základní principy a tipy) </vt:lpstr>
      <vt:lpstr>Academic writing</vt:lpstr>
      <vt:lpstr>Prezentace aplikace PowerPoint</vt:lpstr>
      <vt:lpstr>Co přesně je akademické psaní?</vt:lpstr>
      <vt:lpstr>Čím se vyznačuje?</vt:lpstr>
      <vt:lpstr>Proč důraz na citace?  - Kumulativní povaha procesu - Předchozí znalost - Orientace v tématu - Budování argumentu  - Uznání práce autorů (plus evaluace)  Pozor na to, koho sami (ne)citujeme (je to politické?  )</vt:lpstr>
      <vt:lpstr>Prezentace aplikace PowerPoint</vt:lpstr>
      <vt:lpstr>Jak má vypadat struktura textu??</vt:lpstr>
      <vt:lpstr>Five-Paragraph Essay</vt:lpstr>
      <vt:lpstr>Standardní struktura politologických prací</vt:lpstr>
      <vt:lpstr>Úvod</vt:lpstr>
      <vt:lpstr>Literature review/Teoretický rámec</vt:lpstr>
      <vt:lpstr>Metody</vt:lpstr>
      <vt:lpstr>Výsledky</vt:lpstr>
      <vt:lpstr>Diskuse/závěr</vt:lpstr>
      <vt:lpstr>Prezentace aplikace PowerPoint</vt:lpstr>
      <vt:lpstr>Jak napsat odstavec?  PEEL model</vt:lpstr>
      <vt:lpstr>Literature review</vt:lpstr>
      <vt:lpstr>Citace</vt:lpstr>
      <vt:lpstr>Seznam literatury (reference list)</vt:lpstr>
      <vt:lpstr>Citační styly</vt:lpstr>
      <vt:lpstr>Chicago (author-date)</vt:lpstr>
      <vt:lpstr>Chicago (notes and bibliography)</vt:lpstr>
      <vt:lpstr>APA style</vt:lpstr>
      <vt:lpstr>Citace v závorkách vs. v textu</vt:lpstr>
      <vt:lpstr>Co a jak citovat?</vt:lpstr>
      <vt:lpstr>Co citovat?</vt:lpstr>
      <vt:lpstr>Přímé citace vs. parafráze</vt:lpstr>
      <vt:lpstr>Přímé citace vs. parafráze</vt:lpstr>
      <vt:lpstr>Prezentace aplikace PowerPoint</vt:lpstr>
      <vt:lpstr>Plagiarismus</vt:lpstr>
      <vt:lpstr>Citační manažer</vt:lpstr>
      <vt:lpstr>Problém AI</vt:lpstr>
      <vt:lpstr>Prezentace aplikace PowerPoint</vt:lpstr>
      <vt:lpstr> AI se také cituje:</vt:lpstr>
      <vt:lpstr>Jak dobře psát?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Lenka Hrbková</dc:creator>
  <cp:lastModifiedBy>Lenka Hrbková</cp:lastModifiedBy>
  <cp:revision>2</cp:revision>
  <dcterms:created xsi:type="dcterms:W3CDTF">2024-10-06T09:49:57Z</dcterms:created>
  <dcterms:modified xsi:type="dcterms:W3CDTF">2024-10-10T20:44:37Z</dcterms:modified>
</cp:coreProperties>
</file>