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9" r:id="rId2"/>
    <p:sldMasterId id="2147483660" r:id="rId3"/>
  </p:sldMasterIdLst>
  <p:notesMasterIdLst>
    <p:notesMasterId r:id="rId32"/>
  </p:notesMasterIdLst>
  <p:handoutMasterIdLst>
    <p:handoutMasterId r:id="rId33"/>
  </p:handoutMasterIdLst>
  <p:sldIdLst>
    <p:sldId id="322" r:id="rId4"/>
    <p:sldId id="283" r:id="rId5"/>
    <p:sldId id="377" r:id="rId6"/>
    <p:sldId id="378" r:id="rId7"/>
    <p:sldId id="425" r:id="rId8"/>
    <p:sldId id="426" r:id="rId9"/>
    <p:sldId id="427" r:id="rId10"/>
    <p:sldId id="428" r:id="rId11"/>
    <p:sldId id="429" r:id="rId12"/>
    <p:sldId id="430" r:id="rId13"/>
    <p:sldId id="432" r:id="rId14"/>
    <p:sldId id="431" r:id="rId15"/>
    <p:sldId id="433" r:id="rId16"/>
    <p:sldId id="434" r:id="rId17"/>
    <p:sldId id="435" r:id="rId18"/>
    <p:sldId id="436" r:id="rId19"/>
    <p:sldId id="438" r:id="rId20"/>
    <p:sldId id="439" r:id="rId21"/>
    <p:sldId id="440" r:id="rId22"/>
    <p:sldId id="441" r:id="rId23"/>
    <p:sldId id="442" r:id="rId24"/>
    <p:sldId id="444" r:id="rId25"/>
    <p:sldId id="445" r:id="rId26"/>
    <p:sldId id="443" r:id="rId27"/>
    <p:sldId id="447" r:id="rId28"/>
    <p:sldId id="451" r:id="rId29"/>
    <p:sldId id="452" r:id="rId30"/>
    <p:sldId id="453" r:id="rId31"/>
  </p:sldIdLst>
  <p:sldSz cx="9144000" cy="6858000" type="screen4x3"/>
  <p:notesSz cx="9866313" cy="67357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0AC24"/>
    <a:srgbClr val="FED216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5" autoAdjust="0"/>
    <p:restoredTop sz="94638" autoAdjust="0"/>
  </p:normalViewPr>
  <p:slideViewPr>
    <p:cSldViewPr snapToGrid="0">
      <p:cViewPr varScale="1">
        <p:scale>
          <a:sx n="85" d="100"/>
          <a:sy n="85" d="100"/>
        </p:scale>
        <p:origin x="154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21" Type="http://schemas.openxmlformats.org/officeDocument/2006/relationships/slide" Target="slides/slide18.xml"/><Relationship Id="rId34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viewProps" Target="viewProps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0911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398975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0911" y="6398975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CD861AA7-C822-45F9-8643-6046D18D01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58827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628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49613" y="504825"/>
            <a:ext cx="3367087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6632" y="3199488"/>
            <a:ext cx="7893050" cy="3031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397806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628" y="6397806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4F2CB291-B229-4257-B3E9-744322C74C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44561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94215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67273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66128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33806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745848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066913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82708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74318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547061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577402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85369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865241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177894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428795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026710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133028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006527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723071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307930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43465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54932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93666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17203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04022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35383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09937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42449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" name="Rectangle 19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" name="Rectangle 21"/>
            <p:cNvSpPr>
              <a:spLocks noChangeArrowheads="1"/>
            </p:cNvSpPr>
            <p:nvPr/>
          </p:nvSpPr>
          <p:spPr bwMode="auto">
            <a:xfrm>
              <a:off x="0" y="0"/>
              <a:ext cx="5760" cy="1477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cs-CZ">
                <a:latin typeface="Arial" charset="0"/>
              </a:endParaRPr>
            </a:p>
          </p:txBody>
        </p:sp>
        <p:pic>
          <p:nvPicPr>
            <p:cNvPr id="6" name="Picture 22" descr="titl CZ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2506663" y="2565400"/>
            <a:ext cx="5688012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1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443896D-F740-4D56-930D-397DDEE4FF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CC295D-580B-48E7-B766-CA55CF4D55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500697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50069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29FD61-5C95-4060-AE5F-9367F16118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4986B1-8290-4FDB-8686-EC8C46D10A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F2FB82-C61B-45A3-8C5A-9A05D25409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A0F8A1-C082-4427-A312-20A08E9313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3C65AE-1458-47B2-AD24-2B9608A5F3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565197-D1B3-444E-A400-109BD1F160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D427AA-E56C-491C-B13D-0E8C7AB86F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A5C48B-1801-4791-8788-E1EDE0B84E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BB5131-3820-430E-B0D4-DF3279E7A9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6FFDF5-FCF9-4BA4-8D0C-7D6ADE5296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66523-7E0A-4A43-B092-BFD3CE0358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E8A1B8-C59C-4974-8CDB-839AD15CDE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FEAF04-0E22-4773-B55D-56F85BD39E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752694-B401-42E1-8A0A-1ECB53FEB69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644BB8-DBD6-4725-AAA7-6C36BC8DCB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E828F9-BFE7-40BE-8619-0703D66EC1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20950" y="1125538"/>
            <a:ext cx="31400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813425" y="1125538"/>
            <a:ext cx="3141663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8605C2-C0CA-48ED-A190-6FAF6BD890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DDEBD2-4186-4ABE-B873-ADC526F55D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61930-5AC4-48EE-A807-9EE5C5021FD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9D4176-74F5-4E6C-BA93-1B222C671B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B705AA-C910-44C2-8995-60759B9FA7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F2F975-536C-438F-8030-85254203AE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3C8F53-7228-4129-B599-4EFE1F9A6C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EE8C2-FCAD-4789-83FD-5E84440319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9699A2-AD3A-4CD3-8ECB-AFC22B5CA3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F34403-BF45-4A47-9623-4436F0ADB9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3DA507-5693-4C38-8AC0-EEFF718E04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4BDC3-D570-4466-A3A2-A2EF38278B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4B2D8D-FA97-42E2-B5F2-06DD9DC66E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1938C9-286F-4ECA-BE90-47E81DB54CD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92E642-BE95-44D1-8303-F1404E9D7D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64532" name="Rectangle 20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4531" name="Rectangle 19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1033" name="Picture 21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2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AB51CA67-8434-41D0-B6E5-F070A3ECD7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85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8548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2056" name="Picture 5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0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85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1085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39528002-99D1-43D2-8177-1CE66E1BE0C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1059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0596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3080" name="Picture 5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075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20950" y="1125538"/>
            <a:ext cx="6434138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1106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BF22CD85-5EDA-42E0-952A-F099614CE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xfrm>
            <a:off x="2506663" y="2565400"/>
            <a:ext cx="5600107" cy="3248546"/>
          </a:xfrm>
        </p:spPr>
        <p:txBody>
          <a:bodyPr/>
          <a:lstStyle/>
          <a:p>
            <a:pPr algn="ctr"/>
            <a:br>
              <a:rPr lang="cs-CZ" dirty="0">
                <a:solidFill>
                  <a:schemeClr val="tx1"/>
                </a:solidFill>
              </a:rPr>
            </a:br>
            <a:r>
              <a:rPr lang="cs-CZ" dirty="0" err="1">
                <a:solidFill>
                  <a:schemeClr val="tx1"/>
                </a:solidFill>
              </a:rPr>
              <a:t>Montesquieu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a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Rousseau</a:t>
            </a:r>
            <a:br>
              <a:rPr lang="cs-CZ" dirty="0">
                <a:solidFill>
                  <a:schemeClr val="tx1"/>
                </a:solidFill>
              </a:rPr>
            </a:br>
            <a:br>
              <a:rPr lang="cs-CZ" dirty="0">
                <a:solidFill>
                  <a:schemeClr val="tx1"/>
                </a:solidFill>
              </a:rPr>
            </a:br>
            <a:br>
              <a:rPr lang="cs-CZ" dirty="0">
                <a:solidFill>
                  <a:schemeClr val="tx1"/>
                </a:solidFill>
              </a:rPr>
            </a:br>
            <a:r>
              <a:rPr lang="cs-CZ" sz="1800" dirty="0">
                <a:solidFill>
                  <a:schemeClr val="tx1"/>
                </a:solidFill>
              </a:rPr>
              <a:t>Jiří Baroš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Dějiny politických idejí (POL 103)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6FFDF5-FCF9-4BA4-8D0C-7D6ADE52960E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0305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3"/>
            <a:ext cx="7869808" cy="736978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Formy vlády 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Dějiny politických idejí (POL 103)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099" y="1978926"/>
            <a:ext cx="7680331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atin typeface="Sylfaen"/>
                <a:ea typeface="Calibri"/>
                <a:cs typeface="Times New Roman"/>
              </a:rPr>
              <a:t>Demokratická republika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participace ve volbách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ctnost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malé městské státy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r>
              <a:rPr lang="cs-CZ" altLang="cs-CZ" sz="3000" b="1" dirty="0">
                <a:latin typeface="Sylfaen"/>
                <a:cs typeface="Times New Roman"/>
              </a:rPr>
              <a:t>Aristokratická republika</a:t>
            </a:r>
          </a:p>
          <a:p>
            <a:pPr>
              <a:buFont typeface="Wingdings" pitchFamily="2" charset="2"/>
              <a:buChar char="§"/>
            </a:pPr>
            <a:r>
              <a:rPr lang="cs-CZ" sz="3000" b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urození a lid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duch umírněnosti u urozených</a:t>
            </a:r>
          </a:p>
          <a:p>
            <a:endParaRPr lang="cs-CZ" altLang="cs-CZ" sz="3000" b="1" dirty="0">
              <a:latin typeface="Sylfaen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altLang="cs-CZ" sz="3000" dirty="0">
              <a:latin typeface="Sylfaen" panose="010A05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34377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3"/>
            <a:ext cx="7869808" cy="736978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Formy vlády II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Dějiny politických idejí (POL 103)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099" y="1978926"/>
            <a:ext cx="768033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atin typeface="Sylfaen"/>
                <a:ea typeface="Calibri"/>
                <a:cs typeface="Times New Roman"/>
              </a:rPr>
              <a:t>Monarchie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panovník a zprostředkující struktury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čest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velké teritorium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r>
              <a:rPr lang="cs-CZ" altLang="cs-CZ" sz="3000" b="1" dirty="0">
                <a:latin typeface="Sylfaen"/>
                <a:cs typeface="Times New Roman"/>
              </a:rPr>
              <a:t>Despotismus</a:t>
            </a:r>
          </a:p>
          <a:p>
            <a:pPr>
              <a:buFont typeface="Wingdings" pitchFamily="2" charset="2"/>
              <a:buChar char="§"/>
            </a:pPr>
            <a:r>
              <a:rPr lang="cs-CZ" sz="3000" b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obrovská populace na obrovském území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/>
                <a:cs typeface="Times New Roman"/>
              </a:rPr>
              <a:t> strach a libovůle vládce</a:t>
            </a:r>
            <a:endParaRPr lang="cs-CZ" altLang="cs-CZ" sz="3000" dirty="0">
              <a:latin typeface="Sylfaen" panose="010A05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39191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869808" cy="1037229"/>
          </a:xfrm>
        </p:spPr>
        <p:txBody>
          <a:bodyPr/>
          <a:lstStyle/>
          <a:p>
            <a:pPr algn="ctr"/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Montesquieu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Dějiny politických idejí (POL 103)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099" y="3002280"/>
            <a:ext cx="799946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 panose="010A0502050306030303" pitchFamily="18" charset="0"/>
              </a:rPr>
              <a:t>Duch zákonů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Principy vlády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Formy vlády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</a:t>
            </a:r>
            <a:r>
              <a:rPr lang="cs-CZ" altLang="cs-CZ" sz="3000" dirty="0">
                <a:solidFill>
                  <a:srgbClr val="FF0000"/>
                </a:solidFill>
                <a:latin typeface="Sylfaen" panose="010A0502050306030303" pitchFamily="18" charset="0"/>
              </a:rPr>
              <a:t>Anglické zřízení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Obchod</a:t>
            </a:r>
          </a:p>
          <a:p>
            <a:pPr>
              <a:buFont typeface="Wingdings" pitchFamily="2" charset="2"/>
              <a:buChar char="§"/>
            </a:pPr>
            <a:endParaRPr lang="cs-CZ" altLang="cs-CZ" sz="3000" dirty="0">
              <a:latin typeface="Sylfaen" panose="010A05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81060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3"/>
            <a:ext cx="7869808" cy="750626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Anglické zřízení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Dějiny politických idejí (POL 103)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099" y="2306472"/>
            <a:ext cx="799946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principem svoboda (dělat to, co zákony 	dovolují)</a:t>
            </a:r>
          </a:p>
          <a:p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/>
                <a:cs typeface="Times New Roman"/>
              </a:rPr>
              <a:t> vyvážená ústava a pocit (právního) bezpečí</a:t>
            </a:r>
          </a:p>
          <a:p>
            <a:endParaRPr lang="cs-CZ" altLang="cs-CZ" sz="3000" dirty="0">
              <a:latin typeface="Sylfaen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/>
                <a:cs typeface="Times New Roman"/>
              </a:rPr>
              <a:t> oddělení mocí (Z, V, S)</a:t>
            </a:r>
          </a:p>
          <a:p>
            <a:endParaRPr lang="cs-CZ" altLang="cs-CZ" sz="3000" dirty="0">
              <a:latin typeface="Sylfaen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/>
                <a:cs typeface="Times New Roman"/>
              </a:rPr>
              <a:t> obchodní republikou: kapitalismus</a:t>
            </a:r>
            <a:endParaRPr lang="cs-CZ" altLang="cs-CZ" sz="3000" dirty="0">
              <a:latin typeface="Sylfaen" panose="010A05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90030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869808" cy="1037229"/>
          </a:xfrm>
        </p:spPr>
        <p:txBody>
          <a:bodyPr/>
          <a:lstStyle/>
          <a:p>
            <a:pPr algn="ctr"/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Montesquieu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Dějiny politických idejí (POL 103)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099" y="3002280"/>
            <a:ext cx="799946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 panose="010A0502050306030303" pitchFamily="18" charset="0"/>
              </a:rPr>
              <a:t>Duch zákonů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Principy vlády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Formy vlády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Anglické zřízení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</a:t>
            </a:r>
            <a:r>
              <a:rPr lang="cs-CZ" altLang="cs-CZ" sz="3000" dirty="0">
                <a:solidFill>
                  <a:srgbClr val="FF0000"/>
                </a:solidFill>
                <a:latin typeface="Sylfaen" panose="010A0502050306030303" pitchFamily="18" charset="0"/>
              </a:rPr>
              <a:t>Obchod</a:t>
            </a:r>
          </a:p>
          <a:p>
            <a:pPr>
              <a:buFont typeface="Wingdings" pitchFamily="2" charset="2"/>
              <a:buChar char="§"/>
            </a:pPr>
            <a:endParaRPr lang="cs-CZ" altLang="cs-CZ" sz="3000" dirty="0">
              <a:latin typeface="Sylfaen" panose="010A05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11536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3"/>
            <a:ext cx="7824088" cy="822618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Role obchodu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Dějiny politických idejí (POL 103)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90214" y="2292824"/>
            <a:ext cx="757114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 panose="010A0502050306030303" pitchFamily="18" charset="0"/>
              </a:rPr>
              <a:t>zcivilizování člověka: předpokladem je 	komunikace mezi národy</a:t>
            </a:r>
          </a:p>
          <a:p>
            <a:pPr defTabSz="288000">
              <a:buFont typeface="Wingdings" pitchFamily="2" charset="2"/>
              <a:buChar char="§"/>
            </a:pPr>
            <a:endParaRPr lang="cs-CZ" altLang="cs-CZ" sz="3000" dirty="0">
              <a:latin typeface="Sylfaen" panose="010A0502050306030303" pitchFamily="18" charset="0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zjemnění mravů: paradoxním důsledkem 	sobeckosti obchodníků</a:t>
            </a:r>
          </a:p>
          <a:p>
            <a:pPr defTabSz="288000">
              <a:buFont typeface="Wingdings" pitchFamily="2" charset="2"/>
              <a:buChar char="§"/>
            </a:pPr>
            <a:endParaRPr lang="cs-CZ" altLang="cs-CZ" sz="3000" dirty="0">
              <a:latin typeface="Sylfaen" panose="010A0502050306030303" pitchFamily="18" charset="0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obchod a filosofie: proti utopiím klasických 	filosofů</a:t>
            </a:r>
          </a:p>
        </p:txBody>
      </p:sp>
    </p:spTree>
    <p:extLst>
      <p:ext uri="{BB962C8B-B14F-4D97-AF65-F5344CB8AC3E}">
        <p14:creationId xmlns:p14="http://schemas.microsoft.com/office/powerpoint/2010/main" val="11823838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869808" cy="1037229"/>
          </a:xfrm>
        </p:spPr>
        <p:txBody>
          <a:bodyPr/>
          <a:lstStyle/>
          <a:p>
            <a:pPr algn="ctr"/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Federalisté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Dějiny politických idejí (POL 103)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00501" y="2429301"/>
            <a:ext cx="8071059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 panose="010A0502050306030303" pitchFamily="18" charset="0"/>
              </a:rPr>
              <a:t>Hamilton</a:t>
            </a:r>
            <a:r>
              <a:rPr lang="cs-CZ" sz="3000" dirty="0">
                <a:latin typeface="Sylfaen" panose="010A0502050306030303" pitchFamily="18" charset="0"/>
              </a:rPr>
              <a:t>, </a:t>
            </a:r>
            <a:r>
              <a:rPr lang="cs-CZ" sz="3000" dirty="0" err="1">
                <a:latin typeface="Sylfaen" panose="010A0502050306030303" pitchFamily="18" charset="0"/>
              </a:rPr>
              <a:t>Madison</a:t>
            </a:r>
            <a:r>
              <a:rPr lang="cs-CZ" sz="3000" dirty="0">
                <a:latin typeface="Sylfaen" panose="010A0502050306030303" pitchFamily="18" charset="0"/>
              </a:rPr>
              <a:t>, </a:t>
            </a:r>
            <a:r>
              <a:rPr lang="cs-CZ" sz="3000" dirty="0" err="1">
                <a:latin typeface="Sylfaen" panose="010A0502050306030303" pitchFamily="18" charset="0"/>
              </a:rPr>
              <a:t>Jay</a:t>
            </a:r>
            <a:endParaRPr lang="cs-CZ" sz="3000" dirty="0">
              <a:latin typeface="Sylfaen" panose="010A0502050306030303" pitchFamily="18" charset="0"/>
            </a:endParaRPr>
          </a:p>
          <a:p>
            <a:endParaRPr lang="cs-CZ" sz="3000" dirty="0">
              <a:latin typeface="Sylfaen" panose="010A0502050306030303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</a:rPr>
              <a:t> demokracie možná jen kvůli velkým dimenzím</a:t>
            </a:r>
          </a:p>
          <a:p>
            <a:endParaRPr lang="cs-CZ" sz="3000" dirty="0">
              <a:latin typeface="Sylfaen" panose="010A0502050306030303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</a:rPr>
              <a:t> soudní moc jako nejméně nebezpečná moc</a:t>
            </a:r>
          </a:p>
          <a:p>
            <a:endParaRPr lang="cs-CZ" sz="3000" dirty="0">
              <a:latin typeface="Sylfaen" panose="010A0502050306030303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</a:rPr>
              <a:t> nadřazenost ústavy</a:t>
            </a:r>
            <a:endParaRPr lang="cs-CZ" altLang="cs-CZ" sz="3000" dirty="0">
              <a:latin typeface="Sylfaen" panose="010A05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83048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869808" cy="1037229"/>
          </a:xfrm>
        </p:spPr>
        <p:txBody>
          <a:bodyPr/>
          <a:lstStyle/>
          <a:p>
            <a:pPr algn="ctr"/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Rousseau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Dějiny politických idejí (POL 103)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100" y="2511188"/>
            <a:ext cx="785775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 panose="010A0502050306030303" pitchFamily="18" charset="0"/>
              </a:rPr>
              <a:t>První rozprava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</a:rPr>
              <a:t> Druhá rozprava</a:t>
            </a:r>
          </a:p>
          <a:p>
            <a:endParaRPr lang="cs-CZ" sz="3000" dirty="0">
              <a:latin typeface="Sylfaen" panose="010A0502050306030303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</a:rPr>
              <a:t> O společenské smlouvě</a:t>
            </a:r>
            <a:endParaRPr lang="cs-CZ" altLang="cs-CZ" sz="3000" dirty="0">
              <a:latin typeface="Sylfaen" panose="010A05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97483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869808" cy="1037229"/>
          </a:xfrm>
        </p:spPr>
        <p:txBody>
          <a:bodyPr/>
          <a:lstStyle/>
          <a:p>
            <a:pPr algn="ctr"/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Rousseau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Dějiny politických idejí (POL 103)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100" y="2511188"/>
            <a:ext cx="785775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solidFill>
                  <a:srgbClr val="FF0000"/>
                </a:solidFill>
                <a:latin typeface="Sylfaen" panose="010A0502050306030303" pitchFamily="18" charset="0"/>
              </a:rPr>
              <a:t>První rozprava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</a:rPr>
              <a:t> Druhá rozprava</a:t>
            </a:r>
          </a:p>
          <a:p>
            <a:endParaRPr lang="cs-CZ" sz="3000" dirty="0">
              <a:latin typeface="Sylfaen" panose="010A0502050306030303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</a:rPr>
              <a:t> O společenské smlouvě</a:t>
            </a:r>
            <a:endParaRPr lang="cs-CZ" altLang="cs-CZ" sz="3000" dirty="0">
              <a:latin typeface="Sylfaen" panose="010A05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86387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850929" cy="914399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První rozprava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Dějiny politických idejí (POL 103)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100" y="2511188"/>
            <a:ext cx="785775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 panose="010A0502050306030303" pitchFamily="18" charset="0"/>
              </a:rPr>
              <a:t>obnova věd a umění nepřispěla k očistě mravů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</a:rPr>
              <a:t> otroky názorů ostatních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</a:rPr>
              <a:t> věda vděčí za vznik nectnostem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</a:rPr>
              <a:t> umění a publikum</a:t>
            </a:r>
            <a:endParaRPr lang="cs-CZ" altLang="cs-CZ" sz="3000" dirty="0">
              <a:latin typeface="Sylfaen" panose="010A05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586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Hlavní témata přednášky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Dějiny politických idejí (POL 103)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85747" y="2524835"/>
            <a:ext cx="7885047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Osvícenství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 panose="010A0502050306030303" pitchFamily="18" charset="0"/>
                <a:ea typeface="Calibri"/>
                <a:cs typeface="Times New Roman"/>
              </a:rPr>
              <a:t>Montesquieu</a:t>
            </a: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Federalisté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Rousseau</a:t>
            </a:r>
          </a:p>
        </p:txBody>
      </p:sp>
    </p:spTree>
    <p:extLst>
      <p:ext uri="{BB962C8B-B14F-4D97-AF65-F5344CB8AC3E}">
        <p14:creationId xmlns:p14="http://schemas.microsoft.com/office/powerpoint/2010/main" val="42690155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869808" cy="1037229"/>
          </a:xfrm>
        </p:spPr>
        <p:txBody>
          <a:bodyPr/>
          <a:lstStyle/>
          <a:p>
            <a:pPr algn="ctr"/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Rousseau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Dějiny politických idejí (POL 103)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100" y="2511188"/>
            <a:ext cx="785775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 panose="010A0502050306030303" pitchFamily="18" charset="0"/>
              </a:rPr>
              <a:t>První rozprava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</a:rPr>
              <a:t> </a:t>
            </a:r>
            <a:r>
              <a:rPr lang="cs-CZ" sz="3000" dirty="0">
                <a:solidFill>
                  <a:srgbClr val="FF0000"/>
                </a:solidFill>
                <a:latin typeface="Sylfaen" panose="010A0502050306030303" pitchFamily="18" charset="0"/>
              </a:rPr>
              <a:t>Druhá rozprava</a:t>
            </a:r>
          </a:p>
          <a:p>
            <a:endParaRPr lang="cs-CZ" sz="3000" dirty="0">
              <a:latin typeface="Sylfaen" panose="010A0502050306030303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</a:rPr>
              <a:t> O společenské smlouvě</a:t>
            </a:r>
            <a:endParaRPr lang="cs-CZ" altLang="cs-CZ" sz="3000" dirty="0">
              <a:latin typeface="Sylfaen" panose="010A05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28935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3"/>
            <a:ext cx="7728100" cy="873456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Druhá rozprava 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Dějiny politických idejí (POL 103)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100" y="2511188"/>
            <a:ext cx="785775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dirty="0">
                <a:latin typeface="Sylfaen"/>
                <a:ea typeface="Calibri"/>
                <a:cs typeface="Times New Roman"/>
              </a:rPr>
              <a:t>(1.) </a:t>
            </a:r>
            <a:r>
              <a:rPr lang="cs-CZ" sz="3000" dirty="0">
                <a:latin typeface="Sylfaen" panose="010A0502050306030303" pitchFamily="18" charset="0"/>
              </a:rPr>
              <a:t>přirozený stav </a:t>
            </a:r>
          </a:p>
          <a:p>
            <a:pPr>
              <a:buFont typeface="Wingdings" pitchFamily="2" charset="2"/>
              <a:buChar char="§"/>
            </a:pPr>
            <a:endParaRPr lang="cs-CZ" altLang="cs-CZ" sz="3000" dirty="0">
              <a:latin typeface="Sylfaen" panose="010A0502050306030303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přirozená svoboda a rovnost</a:t>
            </a:r>
          </a:p>
          <a:p>
            <a:pPr>
              <a:buFont typeface="Wingdings" pitchFamily="2" charset="2"/>
              <a:buChar char="§"/>
            </a:pPr>
            <a:endParaRPr lang="cs-CZ" altLang="cs-CZ" sz="3000" dirty="0">
              <a:latin typeface="Sylfaen" panose="010A0502050306030303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animální člověk (nespolečenský)</a:t>
            </a:r>
          </a:p>
          <a:p>
            <a:pPr>
              <a:buFont typeface="Wingdings" pitchFamily="2" charset="2"/>
              <a:buChar char="§"/>
            </a:pPr>
            <a:endParaRPr lang="cs-CZ" altLang="cs-CZ" sz="3000" dirty="0">
              <a:latin typeface="Sylfaen" panose="010A0502050306030303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neegoistická sebeláska (</a:t>
            </a:r>
            <a:r>
              <a:rPr lang="cs-CZ" altLang="cs-CZ" sz="3000" i="1" dirty="0" err="1">
                <a:latin typeface="Sylfaen" panose="010A0502050306030303" pitchFamily="18" charset="0"/>
              </a:rPr>
              <a:t>amour</a:t>
            </a:r>
            <a:r>
              <a:rPr lang="cs-CZ" altLang="cs-CZ" sz="3000" i="1" dirty="0">
                <a:latin typeface="Sylfaen" panose="010A0502050306030303" pitchFamily="18" charset="0"/>
              </a:rPr>
              <a:t> de </a:t>
            </a:r>
            <a:r>
              <a:rPr lang="cs-CZ" altLang="cs-CZ" sz="3000" i="1" dirty="0" err="1">
                <a:latin typeface="Sylfaen" panose="010A0502050306030303" pitchFamily="18" charset="0"/>
              </a:rPr>
              <a:t>soi</a:t>
            </a:r>
            <a:r>
              <a:rPr lang="cs-CZ" altLang="cs-CZ" sz="3000" dirty="0">
                <a:latin typeface="Sylfaen" panose="010A0502050306030303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399073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3"/>
            <a:ext cx="7728100" cy="873456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Druhá rozprava II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Dějiny politických idejí (POL 103)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100" y="2511188"/>
            <a:ext cx="80909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3000" dirty="0">
                <a:latin typeface="Sylfaen" panose="010A0502050306030303" pitchFamily="18" charset="0"/>
              </a:rPr>
              <a:t>(2.) stadium divochů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</a:rPr>
              <a:t> zdokonalitelnost (schopnost se učit, měnit se)</a:t>
            </a:r>
          </a:p>
          <a:p>
            <a:pPr>
              <a:buFont typeface="Wingdings" pitchFamily="2" charset="2"/>
              <a:buChar char="§"/>
            </a:pPr>
            <a:endParaRPr lang="cs-CZ" altLang="cs-CZ" sz="3000" dirty="0">
              <a:latin typeface="Sylfaen" panose="010A0502050306030303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rozum a řeč (závisí na sociálním životě)</a:t>
            </a:r>
          </a:p>
          <a:p>
            <a:pPr>
              <a:buFont typeface="Wingdings" pitchFamily="2" charset="2"/>
              <a:buChar char="§"/>
            </a:pPr>
            <a:endParaRPr lang="cs-CZ" altLang="cs-CZ" sz="3000" dirty="0">
              <a:latin typeface="Sylfaen" panose="010A0502050306030303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egoistická sebeláska (</a:t>
            </a:r>
            <a:r>
              <a:rPr lang="cs-CZ" altLang="cs-CZ" sz="3000" i="1" dirty="0" err="1">
                <a:latin typeface="Sylfaen" panose="010A0502050306030303" pitchFamily="18" charset="0"/>
              </a:rPr>
              <a:t>amour</a:t>
            </a:r>
            <a:r>
              <a:rPr lang="cs-CZ" altLang="cs-CZ" sz="3000" i="1" dirty="0">
                <a:latin typeface="Sylfaen" panose="010A0502050306030303" pitchFamily="18" charset="0"/>
              </a:rPr>
              <a:t> </a:t>
            </a:r>
            <a:r>
              <a:rPr lang="cs-CZ" altLang="cs-CZ" sz="3000" i="1" dirty="0" err="1">
                <a:latin typeface="Sylfaen" panose="010A0502050306030303" pitchFamily="18" charset="0"/>
              </a:rPr>
              <a:t>propre</a:t>
            </a:r>
            <a:r>
              <a:rPr lang="cs-CZ" altLang="cs-CZ" sz="3000" dirty="0">
                <a:latin typeface="Sylfaen" panose="010A0502050306030303" pitchFamily="18" charset="0"/>
              </a:rPr>
              <a:t>): srovnávání</a:t>
            </a:r>
          </a:p>
        </p:txBody>
      </p:sp>
    </p:spTree>
    <p:extLst>
      <p:ext uri="{BB962C8B-B14F-4D97-AF65-F5344CB8AC3E}">
        <p14:creationId xmlns:p14="http://schemas.microsoft.com/office/powerpoint/2010/main" val="15293913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3"/>
            <a:ext cx="7728100" cy="873456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Druhá rozprava III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Dějiny politických idejí (POL 103)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100" y="2511188"/>
            <a:ext cx="785775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3000" dirty="0">
                <a:latin typeface="Sylfaen" panose="010A0502050306030303" pitchFamily="18" charset="0"/>
              </a:rPr>
              <a:t>(3.) válečný stav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</a:rPr>
              <a:t> touha po majetku (vznik vlastnického práva)</a:t>
            </a:r>
          </a:p>
          <a:p>
            <a:endParaRPr lang="cs-CZ" altLang="cs-CZ" sz="3000" dirty="0">
              <a:latin typeface="Sylfaen" panose="010A0502050306030303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společenská smlouva (chudí a bohatí)</a:t>
            </a:r>
          </a:p>
          <a:p>
            <a:pPr>
              <a:buFont typeface="Wingdings" pitchFamily="2" charset="2"/>
              <a:buChar char="§"/>
            </a:pPr>
            <a:endParaRPr lang="cs-CZ" altLang="cs-CZ" sz="3000" dirty="0">
              <a:latin typeface="Sylfaen" panose="010A0502050306030303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jak založit legitimní politickou autoritu?</a:t>
            </a:r>
          </a:p>
          <a:p>
            <a:endParaRPr lang="cs-CZ" altLang="cs-CZ" sz="3000" dirty="0">
              <a:latin typeface="Sylfaen" panose="010A0502050306030303" pitchFamily="18" charset="0"/>
            </a:endParaRPr>
          </a:p>
          <a:p>
            <a:r>
              <a:rPr lang="cs-CZ" altLang="cs-CZ" sz="3000" dirty="0">
                <a:latin typeface="Sylfaen" panose="010A0502050306030303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733092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869808" cy="1037229"/>
          </a:xfrm>
        </p:spPr>
        <p:txBody>
          <a:bodyPr/>
          <a:lstStyle/>
          <a:p>
            <a:pPr algn="ctr"/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Rousseau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Dějiny politických idejí (POL 103)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100" y="2511188"/>
            <a:ext cx="785775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 panose="010A0502050306030303" pitchFamily="18" charset="0"/>
              </a:rPr>
              <a:t>První rozprava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</a:rPr>
              <a:t> Druhá rozprava</a:t>
            </a:r>
          </a:p>
          <a:p>
            <a:endParaRPr lang="cs-CZ" sz="3000" dirty="0">
              <a:latin typeface="Sylfaen" panose="010A0502050306030303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</a:rPr>
              <a:t> </a:t>
            </a:r>
            <a:r>
              <a:rPr lang="cs-CZ" sz="3000" dirty="0">
                <a:solidFill>
                  <a:srgbClr val="FF0000"/>
                </a:solidFill>
                <a:latin typeface="Sylfaen" panose="010A0502050306030303" pitchFamily="18" charset="0"/>
              </a:rPr>
              <a:t>O společenské smlouvě</a:t>
            </a:r>
            <a:endParaRPr lang="cs-CZ" altLang="cs-CZ" sz="3000" dirty="0">
              <a:solidFill>
                <a:srgbClr val="FF0000"/>
              </a:solidFill>
              <a:latin typeface="Sylfaen" panose="010A05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20230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864576" cy="818865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O společenské smlouvě 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Dějiny politických idejí (POL 103)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25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100" y="1665027"/>
            <a:ext cx="799422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 panose="010A0502050306030303" pitchFamily="18" charset="0"/>
              </a:rPr>
              <a:t>člověk se narodil svobodný, všude je v 	okovech: hledání principů politického práva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</a:rPr>
              <a:t> co je účelem společenské smlouvy?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</a:rPr>
              <a:t> smíření liberální svobody a politické svobody 	jakožto veřejné autonomie</a:t>
            </a:r>
          </a:p>
          <a:p>
            <a:endParaRPr lang="cs-CZ" sz="3000" dirty="0">
              <a:latin typeface="Sylfaen" panose="010A0502050306030303" pitchFamily="18" charset="0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</a:rPr>
              <a:t> člověk při přechodu do občanského stavu 	mnohé výhody ztrácí, ale jiné získává</a:t>
            </a:r>
          </a:p>
        </p:txBody>
      </p:sp>
    </p:spTree>
    <p:extLst>
      <p:ext uri="{BB962C8B-B14F-4D97-AF65-F5344CB8AC3E}">
        <p14:creationId xmlns:p14="http://schemas.microsoft.com/office/powerpoint/2010/main" val="25826011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864576" cy="818865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O společenské smlouvě II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Dějiny politických idejí (POL 103)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26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477672" y="1951630"/>
            <a:ext cx="838768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</a:rPr>
              <a:t> stát, suverén a mocnost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</a:rPr>
              <a:t> suverenita je (1.) neomezená: pojem obecné vůle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</a:rPr>
              <a:t> suverenita je (2.) nezcizitelná (x reprezentace)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</a:rPr>
              <a:t> suverenita je (3.) nedělitelná (vůlí celku)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</a:rPr>
              <a:t> suverenita je (4.) neomezená: X pojem vůle všech</a:t>
            </a:r>
          </a:p>
        </p:txBody>
      </p:sp>
    </p:spTree>
    <p:extLst>
      <p:ext uri="{BB962C8B-B14F-4D97-AF65-F5344CB8AC3E}">
        <p14:creationId xmlns:p14="http://schemas.microsoft.com/office/powerpoint/2010/main" val="15015108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864576" cy="818865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O společenské smlouvě III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Dějiny politických idejí (POL 103)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27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55093" y="2115404"/>
            <a:ext cx="8107907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role a význam zákona: obecnost zákona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pojem zákonodárce: co je jeho úkolem?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Rousseau v.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Sieyès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(1.): konstitutivní a 	konstituovaná moc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Rousseau v.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Sieyès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(2.): reprezentace (řádná a 	mimořádná)</a:t>
            </a:r>
          </a:p>
          <a:p>
            <a:endParaRPr lang="cs-CZ" sz="3000" dirty="0">
              <a:latin typeface="Sylfaen" panose="010A05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808260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864576" cy="818865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O společenské smlouvě IV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Dějiny politických idejí (POL 103)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28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42870" y="2292616"/>
            <a:ext cx="818234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Rousseau v.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Sieyès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(3.): hrozba uzurpace 	národní suverenity X pozitivní sankce lidu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periodická shromáždění lidu: delegovaná 	politika s přímou ratifikací zákonů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uskutečnitelnost v podmínkách moderní 	společnosti?</a:t>
            </a:r>
          </a:p>
        </p:txBody>
      </p:sp>
    </p:spTree>
    <p:extLst>
      <p:ext uri="{BB962C8B-B14F-4D97-AF65-F5344CB8AC3E}">
        <p14:creationId xmlns:p14="http://schemas.microsoft.com/office/powerpoint/2010/main" val="332855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869808" cy="1009934"/>
          </a:xfrm>
        </p:spPr>
        <p:txBody>
          <a:bodyPr/>
          <a:lstStyle/>
          <a:p>
            <a:pPr algn="ctr"/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Osvícenství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Dějiny politických idejí (POL 103)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101" y="2565779"/>
            <a:ext cx="781680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co je osvícenství?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</a:t>
            </a:r>
            <a:r>
              <a:rPr lang="cs-CZ" sz="3000" i="1" dirty="0" err="1">
                <a:latin typeface="Sylfaen"/>
                <a:cs typeface="Times New Roman"/>
              </a:rPr>
              <a:t>philosophes</a:t>
            </a:r>
            <a:r>
              <a:rPr lang="cs-CZ" sz="3000" dirty="0">
                <a:latin typeface="Sylfaen"/>
                <a:cs typeface="Times New Roman"/>
              </a:rPr>
              <a:t> a Encyklopedie</a:t>
            </a:r>
          </a:p>
          <a:p>
            <a:endParaRPr lang="cs-CZ" sz="3000" dirty="0">
              <a:latin typeface="Sylfaen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různá osvícenství…</a:t>
            </a:r>
            <a:endParaRPr lang="cs-CZ" altLang="cs-CZ" sz="3000" dirty="0">
              <a:latin typeface="Sylfaen" panose="010A05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0820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869808" cy="1037229"/>
          </a:xfrm>
        </p:spPr>
        <p:txBody>
          <a:bodyPr/>
          <a:lstStyle/>
          <a:p>
            <a:pPr algn="ctr"/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Montesquieu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Dějiny politických idejí (POL 103)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099" y="3002280"/>
            <a:ext cx="799946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 panose="010A0502050306030303" pitchFamily="18" charset="0"/>
              </a:rPr>
              <a:t>Duch zákonů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Principy vlády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Formy vlády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Anglické zřízení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Obchod</a:t>
            </a:r>
          </a:p>
          <a:p>
            <a:pPr>
              <a:buFont typeface="Wingdings" pitchFamily="2" charset="2"/>
              <a:buChar char="§"/>
            </a:pPr>
            <a:endParaRPr lang="cs-CZ" altLang="cs-CZ" sz="3000" dirty="0">
              <a:latin typeface="Sylfaen" panose="010A05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192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869808" cy="1037229"/>
          </a:xfrm>
        </p:spPr>
        <p:txBody>
          <a:bodyPr/>
          <a:lstStyle/>
          <a:p>
            <a:pPr algn="ctr"/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Montesquieu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Dějiny politických idejí (POL 103)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099" y="3002280"/>
            <a:ext cx="799946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solidFill>
                  <a:srgbClr val="FF0000"/>
                </a:solidFill>
                <a:latin typeface="Sylfaen" panose="010A0502050306030303" pitchFamily="18" charset="0"/>
              </a:rPr>
              <a:t>Duch zákonů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Principy vlády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Formy vlády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Anglické zřízení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Obchod</a:t>
            </a:r>
          </a:p>
          <a:p>
            <a:pPr>
              <a:buFont typeface="Wingdings" pitchFamily="2" charset="2"/>
              <a:buChar char="§"/>
            </a:pPr>
            <a:endParaRPr lang="cs-CZ" altLang="cs-CZ" sz="3000" dirty="0">
              <a:latin typeface="Sylfaen" panose="010A05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86542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3"/>
            <a:ext cx="7869808" cy="846160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Duch zákonů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Dějiny politických idejí (POL 103)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45910" y="2224585"/>
            <a:ext cx="801123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co je zákon? Nutný vztah vyplývající z 	přirozenosti věcí</a:t>
            </a:r>
          </a:p>
          <a:p>
            <a:pPr defTabSz="288000">
              <a:buFont typeface="Wingdings" pitchFamily="2" charset="2"/>
              <a:buChar char="§"/>
            </a:pPr>
            <a:endParaRPr lang="cs-CZ" altLang="cs-CZ" sz="3000" dirty="0">
              <a:latin typeface="Sylfaen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altLang="cs-CZ" sz="3000" dirty="0">
                <a:latin typeface="Sylfaen"/>
                <a:cs typeface="Times New Roman"/>
              </a:rPr>
              <a:t> různé působení zákonů: člověk vždy jedná v 	určitých přírodních a sociálních podmínkách</a:t>
            </a:r>
          </a:p>
          <a:p>
            <a:pPr defTabSz="288000">
              <a:buFont typeface="Wingdings" pitchFamily="2" charset="2"/>
              <a:buChar char="§"/>
            </a:pPr>
            <a:endParaRPr lang="cs-CZ" altLang="cs-CZ" sz="3000" dirty="0">
              <a:latin typeface="Sylfaen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altLang="cs-CZ" sz="3000" dirty="0">
                <a:latin typeface="Sylfaen"/>
                <a:cs typeface="Times New Roman"/>
              </a:rPr>
              <a:t> </a:t>
            </a:r>
            <a:r>
              <a:rPr lang="cs-CZ" altLang="cs-CZ" sz="3000" dirty="0" err="1">
                <a:latin typeface="Sylfaen"/>
                <a:cs typeface="Times New Roman"/>
              </a:rPr>
              <a:t>Montesquieu</a:t>
            </a:r>
            <a:r>
              <a:rPr lang="cs-CZ" altLang="cs-CZ" sz="3000" dirty="0">
                <a:latin typeface="Sylfaen"/>
                <a:cs typeface="Times New Roman"/>
              </a:rPr>
              <a:t> </a:t>
            </a:r>
            <a:r>
              <a:rPr lang="cs-CZ" altLang="cs-CZ" sz="3000" dirty="0" err="1">
                <a:latin typeface="Sylfaen"/>
                <a:cs typeface="Times New Roman"/>
              </a:rPr>
              <a:t>kvazisociologem</a:t>
            </a:r>
            <a:r>
              <a:rPr lang="cs-CZ" altLang="cs-CZ" sz="3000" dirty="0">
                <a:latin typeface="Sylfaen"/>
                <a:cs typeface="Times New Roman"/>
              </a:rPr>
              <a:t>: zákony působí 	v různých prostředích různým způsobem</a:t>
            </a:r>
            <a:endParaRPr lang="cs-CZ" altLang="cs-CZ" sz="3000" dirty="0">
              <a:latin typeface="Sylfaen" panose="010A05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8818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869808" cy="1037229"/>
          </a:xfrm>
        </p:spPr>
        <p:txBody>
          <a:bodyPr/>
          <a:lstStyle/>
          <a:p>
            <a:pPr algn="ctr"/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Montesquieu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Dějiny politických idejí (POL 103)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099" y="3002280"/>
            <a:ext cx="799946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 panose="010A0502050306030303" pitchFamily="18" charset="0"/>
              </a:rPr>
              <a:t>Duch zákonů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</a:t>
            </a:r>
            <a:r>
              <a:rPr lang="cs-CZ" altLang="cs-CZ" sz="3000" dirty="0">
                <a:solidFill>
                  <a:srgbClr val="FF0000"/>
                </a:solidFill>
                <a:latin typeface="Sylfaen" panose="010A0502050306030303" pitchFamily="18" charset="0"/>
              </a:rPr>
              <a:t>Principy vlády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Formy vlády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Anglické zřízení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Obchod</a:t>
            </a:r>
          </a:p>
          <a:p>
            <a:pPr>
              <a:buFont typeface="Wingdings" pitchFamily="2" charset="2"/>
              <a:buChar char="§"/>
            </a:pPr>
            <a:endParaRPr lang="cs-CZ" altLang="cs-CZ" sz="3000" dirty="0">
              <a:latin typeface="Sylfaen" panose="010A05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83570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3"/>
            <a:ext cx="7869808" cy="764274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Principy vlády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Dějiny politických idejí (POL 103)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100" y="2292823"/>
            <a:ext cx="774856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 panose="010A0502050306030303" pitchFamily="18" charset="0"/>
              </a:rPr>
              <a:t>o vášních určujících pohyb vlády</a:t>
            </a:r>
          </a:p>
          <a:p>
            <a:endParaRPr lang="cs-CZ" sz="3000" dirty="0">
              <a:latin typeface="Sylfaen" panose="010A0502050306030303" pitchFamily="18" charset="0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</a:rPr>
              <a:t> motivace udržující mechanismus vlády v 	chodu</a:t>
            </a:r>
          </a:p>
          <a:p>
            <a:pPr defTabSz="288000"/>
            <a:endParaRPr lang="cs-CZ" sz="3000" dirty="0">
              <a:latin typeface="Sylfaen" panose="010A0502050306030303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</a:rPr>
              <a:t> srovnání s Aristotelem</a:t>
            </a:r>
            <a:endParaRPr lang="cs-CZ" altLang="cs-CZ" sz="3000" dirty="0">
              <a:latin typeface="Sylfaen" panose="010A05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16678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869808" cy="1037229"/>
          </a:xfrm>
        </p:spPr>
        <p:txBody>
          <a:bodyPr/>
          <a:lstStyle/>
          <a:p>
            <a:pPr algn="ctr"/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Montesquieu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Dějiny politických idejí (POL 103)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099" y="3002280"/>
            <a:ext cx="799946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 panose="010A0502050306030303" pitchFamily="18" charset="0"/>
              </a:rPr>
              <a:t>Duch zákonů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Principy vlády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</a:t>
            </a:r>
            <a:r>
              <a:rPr lang="cs-CZ" altLang="cs-CZ" sz="3000" dirty="0">
                <a:solidFill>
                  <a:srgbClr val="FF0000"/>
                </a:solidFill>
                <a:latin typeface="Sylfaen" panose="010A0502050306030303" pitchFamily="18" charset="0"/>
              </a:rPr>
              <a:t>Formy vlády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Anglické zřízení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Obchod</a:t>
            </a:r>
          </a:p>
          <a:p>
            <a:pPr>
              <a:buFont typeface="Wingdings" pitchFamily="2" charset="2"/>
              <a:buChar char="§"/>
            </a:pPr>
            <a:endParaRPr lang="cs-CZ" altLang="cs-CZ" sz="3000" dirty="0">
              <a:latin typeface="Sylfaen" panose="010A05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162555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měsi">
  <a:themeElements>
    <a:clrScheme name="1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Směsi">
  <a:themeElements>
    <a:clrScheme name="2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2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2497</TotalTime>
  <Words>946</Words>
  <Application>Microsoft Office PowerPoint</Application>
  <PresentationFormat>Předvádění na obrazovce (4:3)</PresentationFormat>
  <Paragraphs>276</Paragraphs>
  <Slides>28</Slides>
  <Notes>27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28</vt:i4>
      </vt:variant>
    </vt:vector>
  </HeadingPairs>
  <TitlesOfParts>
    <vt:vector size="37" baseType="lpstr">
      <vt:lpstr>Arial</vt:lpstr>
      <vt:lpstr>Calibri</vt:lpstr>
      <vt:lpstr>Sylfaen</vt:lpstr>
      <vt:lpstr>Tahoma</vt:lpstr>
      <vt:lpstr>Times New Roman</vt:lpstr>
      <vt:lpstr>Wingdings</vt:lpstr>
      <vt:lpstr>Prezentace_MU_CZ</vt:lpstr>
      <vt:lpstr>1_Směsi</vt:lpstr>
      <vt:lpstr>2_Směsi</vt:lpstr>
      <vt:lpstr> Montesquieu a Rousseau   Jiří Baroš</vt:lpstr>
      <vt:lpstr>Hlavní témata přednášky</vt:lpstr>
      <vt:lpstr>Osvícenství</vt:lpstr>
      <vt:lpstr>Montesquieu</vt:lpstr>
      <vt:lpstr>Montesquieu</vt:lpstr>
      <vt:lpstr>Duch zákonů</vt:lpstr>
      <vt:lpstr>Montesquieu</vt:lpstr>
      <vt:lpstr>Principy vlády</vt:lpstr>
      <vt:lpstr>Montesquieu</vt:lpstr>
      <vt:lpstr>Formy vlády I</vt:lpstr>
      <vt:lpstr>Formy vlády II</vt:lpstr>
      <vt:lpstr>Montesquieu</vt:lpstr>
      <vt:lpstr>Anglické zřízení</vt:lpstr>
      <vt:lpstr>Montesquieu</vt:lpstr>
      <vt:lpstr>Role obchodu</vt:lpstr>
      <vt:lpstr>Federalisté</vt:lpstr>
      <vt:lpstr>Rousseau</vt:lpstr>
      <vt:lpstr>Rousseau</vt:lpstr>
      <vt:lpstr>První rozprava</vt:lpstr>
      <vt:lpstr>Rousseau</vt:lpstr>
      <vt:lpstr>Druhá rozprava I</vt:lpstr>
      <vt:lpstr>Druhá rozprava II</vt:lpstr>
      <vt:lpstr>Druhá rozprava III</vt:lpstr>
      <vt:lpstr>Rousseau</vt:lpstr>
      <vt:lpstr>O společenské smlouvě I</vt:lpstr>
      <vt:lpstr>O společenské smlouvě II</vt:lpstr>
      <vt:lpstr>O společenské smlouvě III</vt:lpstr>
      <vt:lpstr>O společenské smlouvě IV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Vybrané  nedostatky  zákonodárného  procesu z pohledu teorie zákonodárství a judikatury Ústavního soudu ČR   Prezentace návrhu obsahové struktury dizertační práce   Marian Kokeš</dc:title>
  <dc:creator>PC;Jiří Baroš</dc:creator>
  <cp:lastModifiedBy>Jiří Baroš</cp:lastModifiedBy>
  <cp:revision>160</cp:revision>
  <cp:lastPrinted>2014-10-15T14:35:53Z</cp:lastPrinted>
  <dcterms:created xsi:type="dcterms:W3CDTF">2013-12-10T20:26:31Z</dcterms:created>
  <dcterms:modified xsi:type="dcterms:W3CDTF">2020-11-19T10:18:46Z</dcterms:modified>
</cp:coreProperties>
</file>