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75" r:id="rId8"/>
    <p:sldId id="272" r:id="rId9"/>
    <p:sldId id="273" r:id="rId10"/>
    <p:sldId id="274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9" autoAdjust="0"/>
    <p:restoredTop sz="94660"/>
  </p:normalViewPr>
  <p:slideViewPr>
    <p:cSldViewPr>
      <p:cViewPr varScale="1">
        <p:scale>
          <a:sx n="104" d="100"/>
          <a:sy n="104" d="100"/>
        </p:scale>
        <p:origin x="12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Index reprezentace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Podrobný návod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Také pozor na větší rozptyl AR u malých stran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Zejména v zemích umožňujících minimální zastoupení (1-2 mandáty) je větší rozdíl v AR nejmenších stran</a:t>
            </a:r>
          </a:p>
          <a:p>
            <a:pPr lvl="1"/>
            <a:r>
              <a:rPr lang="cs-CZ" dirty="0"/>
              <a:t>strana X „těsně“ získala 1 mandát a má vysoké AR, často nejvyšší ze všech stran</a:t>
            </a:r>
          </a:p>
          <a:p>
            <a:pPr lvl="1"/>
            <a:r>
              <a:rPr lang="cs-CZ" dirty="0"/>
              <a:t>straně Y „o pár hlasů“ unikl druhý mandát a má proto nízké AR, nejmenší ze všech</a:t>
            </a:r>
          </a:p>
          <a:p>
            <a:pPr lvl="1"/>
            <a:r>
              <a:rPr lang="cs-CZ" dirty="0"/>
              <a:t>příklad: v zemi se stočlenným parlamentem strana získala strana X (0,51 %) 1 mandát, v následujících volbách získala 1 mandát strana Y (1,49 %); AR</a:t>
            </a:r>
            <a:r>
              <a:rPr lang="cs-CZ" baseline="-25000" dirty="0"/>
              <a:t>X </a:t>
            </a:r>
            <a:r>
              <a:rPr lang="cs-CZ" dirty="0"/>
              <a:t>= 1,96, AR</a:t>
            </a:r>
            <a:r>
              <a:rPr lang="cs-CZ" baseline="-25000" dirty="0"/>
              <a:t>Y </a:t>
            </a:r>
            <a:r>
              <a:rPr lang="cs-CZ" dirty="0"/>
              <a:t>= 0,67; pokud by byly sledovány jen jedny volby a v nich nebyla jiná velmi malá strana, získáme zkreslenou informaci</a:t>
            </a:r>
          </a:p>
          <a:p>
            <a:r>
              <a:rPr lang="cs-CZ" dirty="0"/>
              <a:t>Proto lze-li, je vhodné sledovat více voleb a pak posuzovat strany určité velikosti pomocí mediánu AR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850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 nákupu indexu druhý index zdarma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800" dirty="0"/>
              <a:t>Výpočet I (AR) je základem pro výpočet </a:t>
            </a:r>
            <a:r>
              <a:rPr lang="cs-CZ" sz="3800" dirty="0" err="1"/>
              <a:t>D´Hondtova</a:t>
            </a:r>
            <a:r>
              <a:rPr lang="cs-CZ" sz="3800" dirty="0"/>
              <a:t> indexu (H)</a:t>
            </a:r>
          </a:p>
          <a:p>
            <a:r>
              <a:rPr lang="cs-CZ" sz="3800" dirty="0"/>
              <a:t>H = max. s</a:t>
            </a:r>
            <a:r>
              <a:rPr lang="cs-CZ" sz="3800" baseline="-25000" dirty="0"/>
              <a:t>i</a:t>
            </a:r>
            <a:r>
              <a:rPr lang="cs-CZ" sz="3800" dirty="0"/>
              <a:t>/</a:t>
            </a:r>
            <a:r>
              <a:rPr lang="cs-CZ" sz="3800" dirty="0" err="1"/>
              <a:t>v</a:t>
            </a:r>
            <a:r>
              <a:rPr lang="cs-CZ" sz="3800" baseline="-25000" dirty="0" err="1"/>
              <a:t>i</a:t>
            </a:r>
            <a:endParaRPr lang="cs-CZ" sz="3800" dirty="0"/>
          </a:p>
          <a:p>
            <a:pPr lvl="1"/>
            <a:r>
              <a:rPr lang="cs-CZ" dirty="0"/>
              <a:t>Měří </a:t>
            </a:r>
            <a:r>
              <a:rPr lang="cs-CZ" dirty="0" err="1"/>
              <a:t>nadreprezentaci</a:t>
            </a:r>
            <a:r>
              <a:rPr lang="cs-CZ" dirty="0"/>
              <a:t> nejvíce </a:t>
            </a:r>
            <a:r>
              <a:rPr lang="cs-CZ" dirty="0" err="1"/>
              <a:t>nadreprezentované</a:t>
            </a:r>
            <a:r>
              <a:rPr lang="cs-CZ" dirty="0"/>
              <a:t> strany v daných volbách</a:t>
            </a:r>
          </a:p>
          <a:p>
            <a:pPr lvl="1"/>
            <a:r>
              <a:rPr lang="cs-CZ" dirty="0"/>
              <a:t>Výsledky se hypoteticky pohybují v rozmezí 1 (všechny strany reprezentovány zcela poměrně) - ∞, v praxi výjimečně překročí hranici H = 2</a:t>
            </a:r>
          </a:p>
          <a:p>
            <a:r>
              <a:rPr lang="cs-CZ" sz="3800" dirty="0"/>
              <a:t>Nedostatkem citlivost na </a:t>
            </a:r>
            <a:r>
              <a:rPr lang="cs-CZ" sz="3800" dirty="0" err="1"/>
              <a:t>nadreprezentaci</a:t>
            </a:r>
            <a:r>
              <a:rPr lang="cs-CZ" sz="3800" dirty="0"/>
              <a:t> malých stran (částečně viz výše)</a:t>
            </a:r>
          </a:p>
          <a:p>
            <a:pPr lvl="1"/>
            <a:r>
              <a:rPr lang="cs-CZ" dirty="0"/>
              <a:t>H jako velmi nepoměrný hodnotí volební systém, kde je významně </a:t>
            </a:r>
            <a:r>
              <a:rPr lang="cs-CZ" dirty="0" err="1"/>
              <a:t>nadreprezentovaná</a:t>
            </a:r>
            <a:r>
              <a:rPr lang="cs-CZ" dirty="0"/>
              <a:t> malá strana, reálně s jediným mandátem</a:t>
            </a:r>
          </a:p>
          <a:p>
            <a:pPr lvl="1"/>
            <a:r>
              <a:rPr lang="cs-CZ" dirty="0"/>
              <a:t>např. Norsko v roce 1989 – H = 1,84 kvůli straně, která za 0,33 % hlasů získala 1 mandát (tj. 0,61 % mandátů), AR druhé nejvíce </a:t>
            </a:r>
            <a:r>
              <a:rPr lang="cs-CZ" dirty="0" err="1"/>
              <a:t>nadreprezentované</a:t>
            </a:r>
            <a:r>
              <a:rPr lang="cs-CZ" dirty="0"/>
              <a:t> strany bylo 1,11, H tehdejšího norského systému bylo max. 1,16 (neuspěla-li žádná malá regionální strana)</a:t>
            </a:r>
          </a:p>
          <a:p>
            <a:pPr lvl="1"/>
            <a:r>
              <a:rPr lang="cs-CZ" dirty="0"/>
              <a:t>Pro srovnání – H volebního systému v ČR </a:t>
            </a:r>
            <a:r>
              <a:rPr lang="cs-CZ"/>
              <a:t>z let 2002-17 </a:t>
            </a:r>
            <a:r>
              <a:rPr lang="cs-CZ" dirty="0"/>
              <a:t>se pohybuje v intervalu 1,14 </a:t>
            </a:r>
            <a:r>
              <a:rPr lang="cs-CZ"/>
              <a:t>– 1,32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9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 = s</a:t>
            </a:r>
            <a:r>
              <a:rPr lang="cs-CZ" baseline="-25000" dirty="0"/>
              <a:t>i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i</a:t>
            </a:r>
            <a:endParaRPr lang="cs-CZ" dirty="0"/>
          </a:p>
          <a:p>
            <a:r>
              <a:rPr lang="cs-CZ" dirty="0"/>
              <a:t>s</a:t>
            </a:r>
            <a:r>
              <a:rPr lang="cs-CZ" baseline="-25000" dirty="0"/>
              <a:t>i </a:t>
            </a:r>
            <a:r>
              <a:rPr lang="cs-CZ" dirty="0"/>
              <a:t>– podíl mandátů dané strany (v %)</a:t>
            </a:r>
          </a:p>
          <a:p>
            <a:r>
              <a:rPr lang="cs-CZ" dirty="0" err="1"/>
              <a:t>v</a:t>
            </a:r>
            <a:r>
              <a:rPr lang="cs-CZ" baseline="-25000" dirty="0" err="1"/>
              <a:t>i</a:t>
            </a:r>
            <a:r>
              <a:rPr lang="cs-CZ" baseline="-25000" dirty="0"/>
              <a:t> </a:t>
            </a:r>
            <a:r>
              <a:rPr lang="cs-CZ" dirty="0"/>
              <a:t>– podíl hlasů dané strany (v %)</a:t>
            </a:r>
          </a:p>
          <a:p>
            <a:r>
              <a:rPr lang="cs-CZ" dirty="0"/>
              <a:t>Používá se i zkratka AR (</a:t>
            </a:r>
            <a:r>
              <a:rPr lang="cs-CZ" dirty="0" err="1"/>
              <a:t>advantage</a:t>
            </a:r>
            <a:r>
              <a:rPr lang="cs-CZ"/>
              <a:t> ratio)</a:t>
            </a:r>
            <a:endParaRPr lang="cs-CZ" dirty="0"/>
          </a:p>
          <a:p>
            <a:r>
              <a:rPr lang="cs-CZ" dirty="0"/>
              <a:t>Počítá se tedy pro každou stranu zvlášť</a:t>
            </a:r>
          </a:p>
          <a:p>
            <a:r>
              <a:rPr lang="cs-CZ" dirty="0"/>
              <a:t>Interval od 0 (žádný mandát) do ∞ (max. mandátů za min. hlasů), reálně index jen výjimečně překročí 2, v mnoha zemích Evropy všechny strany v rozmezí do 1,4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Výsledky voleb a výpočet indexu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8241047"/>
              </p:ext>
            </p:extLst>
          </p:nvPr>
        </p:nvGraphicFramePr>
        <p:xfrm>
          <a:off x="457200" y="1600200"/>
          <a:ext cx="40386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936">
                  <a:extLst>
                    <a:ext uri="{9D8B030D-6E8A-4147-A177-3AD203B41FA5}">
                      <a16:colId xmlns:a16="http://schemas.microsoft.com/office/drawing/2014/main" val="2067407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576737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Převést mandáty na procenta</a:t>
            </a:r>
          </a:p>
          <a:p>
            <a:pPr lvl="1"/>
            <a:r>
              <a:rPr lang="cs-CZ" dirty="0"/>
              <a:t>A – 80/200x100 = 40 %</a:t>
            </a:r>
          </a:p>
          <a:p>
            <a:pPr lvl="1"/>
            <a:r>
              <a:rPr lang="cs-CZ" dirty="0"/>
              <a:t>B – 60/200x100 = 30 %</a:t>
            </a:r>
          </a:p>
          <a:p>
            <a:pPr lvl="1"/>
            <a:r>
              <a:rPr lang="cs-CZ" dirty="0"/>
              <a:t>C – 40/200x100 = 20 %</a:t>
            </a:r>
          </a:p>
          <a:p>
            <a:pPr lvl="1"/>
            <a:r>
              <a:rPr lang="cs-CZ" dirty="0"/>
              <a:t>D – 20/200x100 = 10 %</a:t>
            </a:r>
          </a:p>
          <a:p>
            <a:r>
              <a:rPr lang="cs-CZ" dirty="0"/>
              <a:t>Podíl mandátů se dělí podílem hlasů</a:t>
            </a:r>
          </a:p>
          <a:p>
            <a:pPr lvl="1"/>
            <a:r>
              <a:rPr lang="cs-CZ" dirty="0"/>
              <a:t>A – 40/35=1,14</a:t>
            </a:r>
          </a:p>
          <a:p>
            <a:pPr lvl="1"/>
            <a:r>
              <a:rPr lang="cs-CZ" dirty="0"/>
              <a:t>B – 30/25=1,2</a:t>
            </a:r>
          </a:p>
          <a:p>
            <a:pPr lvl="1"/>
            <a:r>
              <a:rPr lang="cs-CZ" dirty="0"/>
              <a:t>C – 20/20=1</a:t>
            </a:r>
          </a:p>
          <a:p>
            <a:pPr lvl="1"/>
            <a:r>
              <a:rPr lang="cs-CZ" dirty="0"/>
              <a:t>D – 10/20=0,5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Konkrétní příklad – index reprezentace v parlamentních volbách ČR 2017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282613"/>
              </p:ext>
            </p:extLst>
          </p:nvPr>
        </p:nvGraphicFramePr>
        <p:xfrm>
          <a:off x="457200" y="1600200"/>
          <a:ext cx="403860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966">
                  <a:extLst>
                    <a:ext uri="{9D8B030D-6E8A-4147-A177-3AD203B41FA5}">
                      <a16:colId xmlns:a16="http://schemas.microsoft.com/office/drawing/2014/main" val="1770694041"/>
                    </a:ext>
                  </a:extLst>
                </a:gridCol>
                <a:gridCol w="15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78 (39 %)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29,64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 (12,5 %)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 (11 %)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10,79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 (11 %)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KSČM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(7,5 %)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(7,5 %)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KDU-ČSL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(5 %)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TOP09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(3,5 %)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44412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212605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ANO</a:t>
            </a:r>
            <a:r>
              <a:rPr lang="cs-CZ" dirty="0"/>
              <a:t> = </a:t>
            </a:r>
            <a:r>
              <a:rPr lang="cs-CZ" dirty="0" err="1"/>
              <a:t>s</a:t>
            </a:r>
            <a:r>
              <a:rPr lang="cs-CZ" baseline="-25000" dirty="0" err="1"/>
              <a:t>ANO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ANO</a:t>
            </a:r>
            <a:r>
              <a:rPr lang="cs-CZ" dirty="0"/>
              <a:t> = 39/29,64 = </a:t>
            </a:r>
            <a:r>
              <a:rPr lang="cs-CZ" u="sng" dirty="0"/>
              <a:t>1,32</a:t>
            </a:r>
          </a:p>
          <a:p>
            <a:pPr marL="0" indent="0">
              <a:buNone/>
            </a:pPr>
            <a:r>
              <a:rPr lang="cs-CZ" dirty="0"/>
              <a:t>Analogicky (např.):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ODS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ODS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ODS</a:t>
            </a:r>
            <a:r>
              <a:rPr lang="cs-CZ" dirty="0"/>
              <a:t> = 12,5/11,32 = 1,10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KSČM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KSČM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KSČM</a:t>
            </a:r>
            <a:r>
              <a:rPr lang="cs-CZ" dirty="0"/>
              <a:t> = 7,5/7,76 = 0,97</a:t>
            </a:r>
          </a:p>
          <a:p>
            <a:pPr marL="0" indent="0">
              <a:buNone/>
            </a:pPr>
            <a:r>
              <a:rPr lang="cs-CZ" dirty="0"/>
              <a:t>AR</a:t>
            </a:r>
            <a:r>
              <a:rPr lang="cs-CZ" baseline="-25000" dirty="0"/>
              <a:t>STAN </a:t>
            </a:r>
            <a:r>
              <a:rPr lang="cs-CZ" dirty="0"/>
              <a:t>= </a:t>
            </a:r>
            <a:r>
              <a:rPr lang="cs-CZ" dirty="0" err="1"/>
              <a:t>s</a:t>
            </a:r>
            <a:r>
              <a:rPr lang="cs-CZ" baseline="-25000" dirty="0" err="1"/>
              <a:t>STAN</a:t>
            </a:r>
            <a:r>
              <a:rPr lang="cs-CZ" dirty="0"/>
              <a:t>/</a:t>
            </a:r>
            <a:r>
              <a:rPr lang="cs-CZ" dirty="0" err="1"/>
              <a:t>v</a:t>
            </a:r>
            <a:r>
              <a:rPr lang="cs-CZ" baseline="-25000" dirty="0" err="1"/>
              <a:t>STAN</a:t>
            </a:r>
            <a:r>
              <a:rPr lang="cs-CZ" dirty="0"/>
              <a:t> = 3/5,18 = 0,58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Interpretace jednotlivých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AR &gt; 1 – </a:t>
            </a:r>
            <a:r>
              <a:rPr lang="cs-CZ" dirty="0" err="1"/>
              <a:t>nadreprezentace</a:t>
            </a:r>
            <a:r>
              <a:rPr lang="cs-CZ" dirty="0"/>
              <a:t> (% mandátů jsou vyšší než % hlasů, volební systém straně pomáhá)</a:t>
            </a:r>
          </a:p>
          <a:p>
            <a:r>
              <a:rPr lang="cs-CZ" dirty="0"/>
              <a:t>AR = 1 – dokonale poměrná reprezentace (% mandátů a hlasů jsou zcela totožná, systém je ke straně neutrální)</a:t>
            </a:r>
          </a:p>
          <a:p>
            <a:r>
              <a:rPr lang="cs-CZ" dirty="0"/>
              <a:t>AR &lt; 1 – </a:t>
            </a:r>
            <a:r>
              <a:rPr lang="cs-CZ" dirty="0" err="1"/>
              <a:t>podreprezentace</a:t>
            </a:r>
            <a:r>
              <a:rPr lang="cs-CZ" dirty="0"/>
              <a:t> (% mandátů jsou nižší než % hlasů, volební systém stranu oslabuje)</a:t>
            </a:r>
          </a:p>
          <a:p>
            <a:r>
              <a:rPr lang="cs-CZ" dirty="0"/>
              <a:t>AR = 0 – strana nezískala žádný mandát (volební systém ji eliminuje)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to užitečné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Umožňuje porovnání toho, jak volební systém působí na strany v závislosti na jejich velikosti (vhodné zejména pokud se opakovaně konají volby s různými výsledky dle stejných pravidel; jediné volby mohou být zkreslující – viz níže)</a:t>
            </a:r>
          </a:p>
          <a:p>
            <a:r>
              <a:rPr lang="cs-CZ" dirty="0"/>
              <a:t>Podklad pro tvorbu profilů proporcionality (graf závislosti AR na v)</a:t>
            </a:r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Profil proporcionality (z knihy </a:t>
            </a:r>
            <a:r>
              <a:rPr lang="cs-CZ" dirty="0" err="1"/>
              <a:t>Seats</a:t>
            </a:r>
            <a:r>
              <a:rPr lang="cs-CZ" dirty="0"/>
              <a:t> and </a:t>
            </a:r>
            <a:r>
              <a:rPr lang="cs-CZ" dirty="0" err="1"/>
              <a:t>Votes</a:t>
            </a:r>
            <a:r>
              <a:rPr lang="cs-CZ" dirty="0"/>
              <a:t> </a:t>
            </a:r>
            <a:r>
              <a:rPr lang="cs-CZ" dirty="0" err="1"/>
              <a:t>Taagepery</a:t>
            </a:r>
            <a:r>
              <a:rPr lang="cs-CZ" dirty="0"/>
              <a:t> a </a:t>
            </a:r>
            <a:r>
              <a:rPr lang="cs-CZ"/>
              <a:t>Shugarta)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7004" y="1600200"/>
            <a:ext cx="372999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7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Pozor na vliv podílu propadlých hlasů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Vyšší podíl propadlých hlasů zvyšuje hodnoty AR</a:t>
            </a:r>
          </a:p>
          <a:p>
            <a:r>
              <a:rPr lang="cs-CZ" dirty="0"/>
              <a:t>Příklad: polský volební systém 1993-7 výrazně zvýhodňoval velké strany před malými</a:t>
            </a:r>
          </a:p>
          <a:p>
            <a:pPr lvl="1"/>
            <a:r>
              <a:rPr lang="cs-CZ" dirty="0"/>
              <a:t>1993 měl vítěz AR = 1,82 a nejmenší parlamentní strana AR = 0,64, v roce 1997 vítěz AR = 1,29, nejmenší 0,23</a:t>
            </a:r>
          </a:p>
          <a:p>
            <a:pPr lvl="1"/>
            <a:r>
              <a:rPr lang="cs-CZ" dirty="0"/>
              <a:t>Pokud bychom ale mechanicky porovnali vítěze 1997 (33,83 % hlasů, AR = 1,29) s třetí stranou 1993 (10,59 % hlasů, AR = 1,52), můžeme nabýt dojmu, že systém pomáhal hlavně středně velkým stranám</a:t>
            </a:r>
          </a:p>
          <a:p>
            <a:pPr lvl="1"/>
            <a:r>
              <a:rPr lang="cs-CZ" dirty="0"/>
              <a:t>Skutečným důvodem je podíl propadlých hlasů (1993 34,51 %; 1997 12,41 %)</a:t>
            </a:r>
          </a:p>
          <a:p>
            <a:pPr lvl="1"/>
            <a:r>
              <a:rPr lang="cs-CZ" dirty="0"/>
              <a:t>Při odděleném posouzení obou voleb je jasně viditelná klesající tendence AR (1993 řada od největší strany 1,82; 1,86; 1,52; 1,22; 0,83; 0,64, v roce 1997 1,29; 1,31; 0,97; 0,80; 0,23)</a:t>
            </a:r>
          </a:p>
        </p:txBody>
      </p:sp>
    </p:spTree>
    <p:extLst>
      <p:ext uri="{BB962C8B-B14F-4D97-AF65-F5344CB8AC3E}">
        <p14:creationId xmlns:p14="http://schemas.microsoft.com/office/powerpoint/2010/main" val="273455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problému propadlých hlasů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(v grafech) sledovat co nejvíce voleb dle stejných pravidel, čímž se zmírní/setře rozdíl způsobený jedním (mimořádným) výsledkem</a:t>
            </a:r>
          </a:p>
          <a:p>
            <a:r>
              <a:rPr lang="cs-CZ" dirty="0"/>
              <a:t>(v tabulkách) sledovat primárně tendenci, nejen mechanicky srovnávat čísla z různých voleb</a:t>
            </a:r>
          </a:p>
          <a:p>
            <a:pPr lvl="1"/>
            <a:r>
              <a:rPr lang="cs-CZ" dirty="0"/>
              <a:t>jsou hodnoty pro různě velké strany přibližně stejné, nebo mají určitou tendenci – např. lepší skóre u větších stran?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806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904</Words>
  <Application>Microsoft Office PowerPoint</Application>
  <PresentationFormat>Předvádění na obrazovce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Index reprezentace</vt:lpstr>
      <vt:lpstr>Vzorec</vt:lpstr>
      <vt:lpstr>Výsledky voleb a výpočet indexu</vt:lpstr>
      <vt:lpstr>Konkrétní příklad – index reprezentace v parlamentních volbách ČR 2017</vt:lpstr>
      <vt:lpstr>Interpretace jednotlivých údajů</vt:lpstr>
      <vt:lpstr>K čemu je to užitečné</vt:lpstr>
      <vt:lpstr>Profil proporcionality (z knihy Seats and Votes Taagepery a Shugarta)</vt:lpstr>
      <vt:lpstr>Pozor na vliv podílu propadlých hlasů</vt:lpstr>
      <vt:lpstr>Řešení problému propadlých hlasů</vt:lpstr>
      <vt:lpstr>Také pozor na větší rozptyl AR u malých stran </vt:lpstr>
      <vt:lpstr>Při nákupu indexu druhý index zdarma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Jakub Šedo</cp:lastModifiedBy>
  <cp:revision>38</cp:revision>
  <dcterms:created xsi:type="dcterms:W3CDTF">2017-10-10T20:50:28Z</dcterms:created>
  <dcterms:modified xsi:type="dcterms:W3CDTF">2024-10-14T07:30:26Z</dcterms:modified>
</cp:coreProperties>
</file>