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23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54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3478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855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3953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938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673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42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14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08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61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1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55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25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45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6D010-635B-4843-9509-FF181BEFBB26}" type="datetimeFigureOut">
              <a:rPr lang="cs-CZ" smtClean="0"/>
              <a:t>7. 10. 2024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40A8F9-714C-44D7-8AE2-2981CD1C9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48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C652D-A488-4D3B-8313-4E58162870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zákony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C171AF-5307-4164-B772-6C31B64960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3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0A127E-88B7-4A06-9A03-5BF23E05A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cs-CZ" dirty="0"/>
              <a:t>Maurice </a:t>
            </a:r>
            <a:r>
              <a:rPr lang="cs-CZ" dirty="0" err="1"/>
              <a:t>Duverger</a:t>
            </a:r>
            <a:r>
              <a:rPr lang="cs-CZ" dirty="0"/>
              <a:t> (1951)</a:t>
            </a:r>
            <a:endParaRPr lang="cs-C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B2D6F1-8422-4612-8D95-726CF2F7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Systém proporčního zastoupení podporuje systém více (než dvou) stran, které jsou rigidní, nezávislé a stabilní.</a:t>
            </a:r>
            <a:endParaRPr lang="cs-CZ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Dvojkolový většinový systém podporuje systém více než dvou, závislých, pružných a relativně stabilních stran.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b="1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ednokolový většinový systém (systém prvního v cíli) vede k bipartismu a alternaci vlády mezi oběma nezávislými stranami.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02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420EDE1-3505-445A-B2FD-B456DA757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cs-CZ" dirty="0"/>
              <a:t>Kritika „zákonů“</a:t>
            </a:r>
            <a:endParaRPr lang="cs-C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0D76B-6D90-4A0E-8212-AAC744961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r>
              <a:rPr lang="cs-CZ" dirty="0"/>
              <a:t>Platí vztah volební systém → systém politických stran, nebo systém politických stran → volební systém?</a:t>
            </a:r>
          </a:p>
          <a:p>
            <a:r>
              <a:rPr lang="cs-CZ" dirty="0"/>
              <a:t>Štěpení společnosti jako lepší vysvětlení podoby systému politických stran (</a:t>
            </a:r>
            <a:r>
              <a:rPr lang="cs-CZ" dirty="0" err="1"/>
              <a:t>Rokkan</a:t>
            </a:r>
            <a:r>
              <a:rPr lang="cs-CZ" dirty="0"/>
              <a:t>)</a:t>
            </a:r>
          </a:p>
          <a:p>
            <a:r>
              <a:rPr lang="cs-CZ" dirty="0"/>
              <a:t>Dieter </a:t>
            </a:r>
            <a:r>
              <a:rPr lang="cs-CZ" dirty="0" err="1"/>
              <a:t>Nohlen</a:t>
            </a:r>
            <a:endParaRPr lang="cs-CZ" dirty="0"/>
          </a:p>
          <a:p>
            <a:pPr lvl="1"/>
            <a:r>
              <a:rPr lang="cs-CZ" dirty="0"/>
              <a:t>Empiricky – řada výjimek</a:t>
            </a:r>
          </a:p>
          <a:p>
            <a:pPr lvl="1"/>
            <a:r>
              <a:rPr lang="cs-CZ" dirty="0"/>
              <a:t>Teoreticky – chybí upřesnění, za jakých podmínek budou fungovat</a:t>
            </a:r>
          </a:p>
          <a:p>
            <a:pPr lvl="1"/>
            <a:r>
              <a:rPr lang="cs-CZ" dirty="0"/>
              <a:t>Metodicky – poměrný volební systém má řadu podob s různými (potenciálními) výsledky</a:t>
            </a:r>
          </a:p>
        </p:txBody>
      </p:sp>
    </p:spTree>
    <p:extLst>
      <p:ext uri="{BB962C8B-B14F-4D97-AF65-F5344CB8AC3E}">
        <p14:creationId xmlns:p14="http://schemas.microsoft.com/office/powerpoint/2010/main" val="12233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08ED74B-06F2-4BD5-838F-1AAD0033E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CE5E10-7AAA-BC40-18D1-0B76D25DE8A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9F586E1-75B5-49B8-9A21-DD14CA0F6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ECF1231-6B06-42A7-9653-F6A738AAC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D0D424C-4930-4745-B075-4AF5691E3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CD110D4-7970-4333-ACA2-F5A0DFCE9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4C2DE85-6DF9-48B6-AC63-963A5224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B527314-243D-423D-9285-A30290D1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57798C9-0A62-400E-B105-429ABFC4D7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0E214F1-D642-41FF-8FBB-F1484108E9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4EBEFE9-8F4F-41C2-9022-FF9730C4E0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89BEA2F-6457-431A-941E-840A670CA1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32D9258-EB54-414B-A2D5-458339569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95967EF-C4BF-4A5F-90E5-A603A6654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53675EB-03CE-4B59-BEBD-4D0D98710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E8D4F3F-009D-4278-A0DD-5472D8617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cs-CZ" dirty="0"/>
              <a:t>Maurice </a:t>
            </a:r>
            <a:r>
              <a:rPr lang="cs-CZ" dirty="0" err="1"/>
              <a:t>Duverger</a:t>
            </a:r>
            <a:r>
              <a:rPr lang="cs-CZ" dirty="0"/>
              <a:t> (80. léta)</a:t>
            </a:r>
            <a:endParaRPr lang="cs-CZ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CAF6A1-77C7-4ABC-9E4A-E74A8DB16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6B3F65AF-943F-4D0E-B890-AA058F48B3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660B5807-5995-44AD-9E16-10337DC83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E80AC2A9-A86D-45A4-B218-B52F22B3E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2DB7D344-D8A0-46BE-8BD4-70DEC451E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90B7E18B-6B64-4711-94DE-715DE0CB7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7CCF1B9C-A47F-4AC1-8164-F13CD4288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A7694E0F-733F-4E78-A250-B7840DA06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7DE4B38A-BCE4-48FC-9109-41F73413B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36605C57-20A9-46A2-A6DB-2EA83ADC9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23EFA4B2-9313-4409-9BAE-FC04D2AF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C8A794CC-8846-4A65-8227-1001468DB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87046215-2C6C-4EFD-9689-6EBF98CA9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CC9387DA-2D8E-4E5D-BD65-274370B65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18BFC65B-9706-4EE1-8B75-FEEC1C530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193F23-87CB-4B69-A6CB-48036B1C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b="1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Duvergerův</a:t>
            </a:r>
            <a:r>
              <a:rPr lang="cs-CZ" b="1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zákon</a:t>
            </a:r>
            <a:r>
              <a:rPr lang="cs-CZ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Jednokolový většinový systém (systém prvního v cíli) podporuje systém dvou stran.</a:t>
            </a:r>
            <a:endParaRPr lang="cs-CZ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cs-CZ" b="1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Duvergerova</a:t>
            </a:r>
            <a:r>
              <a:rPr lang="cs-CZ" b="1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hypotéza</a:t>
            </a:r>
            <a:r>
              <a:rPr lang="cs-CZ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Dvojkolový systém a systém poměrného zastoupení podporují multipartismus.   </a:t>
            </a:r>
            <a:endParaRPr lang="cs-CZ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54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0A829-D452-4CB8-9935-366F6F696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Sartoriho</a:t>
            </a:r>
            <a:r>
              <a:rPr lang="cs-CZ" dirty="0"/>
              <a:t> mřížka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084B1A3-1ECF-4D92-9912-98B7545CB8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12760"/>
              </p:ext>
            </p:extLst>
          </p:nvPr>
        </p:nvGraphicFramePr>
        <p:xfrm>
          <a:off x="838200" y="1797330"/>
          <a:ext cx="10662501" cy="32317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07292">
                  <a:extLst>
                    <a:ext uri="{9D8B030D-6E8A-4147-A177-3AD203B41FA5}">
                      <a16:colId xmlns:a16="http://schemas.microsoft.com/office/drawing/2014/main" val="3252453980"/>
                    </a:ext>
                  </a:extLst>
                </a:gridCol>
                <a:gridCol w="1512487">
                  <a:extLst>
                    <a:ext uri="{9D8B030D-6E8A-4147-A177-3AD203B41FA5}">
                      <a16:colId xmlns:a16="http://schemas.microsoft.com/office/drawing/2014/main" val="1165197495"/>
                    </a:ext>
                  </a:extLst>
                </a:gridCol>
                <a:gridCol w="3996965">
                  <a:extLst>
                    <a:ext uri="{9D8B030D-6E8A-4147-A177-3AD203B41FA5}">
                      <a16:colId xmlns:a16="http://schemas.microsoft.com/office/drawing/2014/main" val="2116823550"/>
                    </a:ext>
                  </a:extLst>
                </a:gridCol>
                <a:gridCol w="4345757">
                  <a:extLst>
                    <a:ext uri="{9D8B030D-6E8A-4147-A177-3AD203B41FA5}">
                      <a16:colId xmlns:a16="http://schemas.microsoft.com/office/drawing/2014/main" val="1782349209"/>
                    </a:ext>
                  </a:extLst>
                </a:gridCol>
              </a:tblGrid>
              <a:tr h="199156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Volební systém (VS)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 vert="vert27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400" b="1" dirty="0">
                          <a:effectLst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b="1">
                          <a:effectLst/>
                        </a:rPr>
                        <a:t>Systém politických stran (SPS)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571707"/>
                  </a:ext>
                </a:extLst>
              </a:tr>
              <a:tr h="5169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b="1" dirty="0">
                          <a:effectLst/>
                        </a:rPr>
                        <a:t>Silný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b="1">
                          <a:effectLst/>
                        </a:rPr>
                        <a:t>Slabý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extLst>
                  <a:ext uri="{0D108BD9-81ED-4DB2-BD59-A6C34878D82A}">
                    <a16:rowId xmlns:a16="http://schemas.microsoft.com/office/drawing/2014/main" val="2446394060"/>
                  </a:ext>
                </a:extLst>
              </a:tr>
              <a:tr h="120211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b="1" dirty="0">
                          <a:effectLst/>
                        </a:rPr>
                        <a:t>Silný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b="1" dirty="0">
                          <a:effectLst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Reduktivní účinek VS na SPS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Omezující (reduktivní) účinek VS ve volebním obvodu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416509"/>
                  </a:ext>
                </a:extLst>
              </a:tr>
              <a:tr h="7848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b="1" dirty="0">
                          <a:effectLst/>
                        </a:rPr>
                        <a:t>Slabý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400" b="1" dirty="0">
                          <a:effectLst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Vyvažující (blokující) účinek SPS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Žádný účinek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60" marR="19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767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05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F0845-FAB4-4D89-A585-98BF68251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Sartoriho</a:t>
            </a:r>
            <a:r>
              <a:rPr lang="cs-CZ" dirty="0"/>
              <a:t> zákony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0C26A-FF33-456A-A59C-67A361F3F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862"/>
            <a:ext cx="11001866" cy="509047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Zákon 1: 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Existují-li systémová strukturace a voličský rozptyl (jako nezbytné spojené podmínky), systém prvního v cíli vede k 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dvoustranickému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formátu.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1.1 :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Anebo je obzvlášť silná systémová strukturace sama o sobě nutnou a zároveň náhradní postačující podmínkou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dvoustranického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formátu.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Zákon 2: 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Existuje-li systémová strukturace, nikoliv však voličský rozptyl, systém prvního v cíli vede k eliminaci stran, které ani v jednom obvodu nezískají většinu, nemůže však eliminovat – takže dovoluje – existenci tolika stran nad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dvoustranický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formát, kolik jich umožňují dostatečně velké koncentrace jejich voličů.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Zákon 3: 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Existuje-li systémová strukturace, poměrné zastoupení získává reduktivní účinek, zapříčiněný (jako postačující podmínkou) jeho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neproporcionalitou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Čím větší vstupní náklady pro menší strany, tím větší reduktivní účinek a naopak.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3.1: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Anebo je obzvlášť silná systémová strukturace nezbytnou a postačující podmínkou zachování jakéhokoliv stranického systému, který předcházel zavedení systému poměrného zastoupení.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Zákon 4: 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Chybí-li systémová strukturace a předpokládáme-li téměř čisté poměrné zastoupení, tj. rovné vstupní náklady, stran bude tolik, kolik umožní kvóta.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701935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FD406-4048-40C4-A1EA-B74FAA67B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err="1"/>
              <a:t>Sartoriho</a:t>
            </a:r>
            <a:r>
              <a:rPr lang="cs-CZ" sz="4000" dirty="0"/>
              <a:t> pohled na dvoukolový většinový systém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029F0EB-C15F-4626-B79E-C4AE60756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341650"/>
              </p:ext>
            </p:extLst>
          </p:nvPr>
        </p:nvGraphicFramePr>
        <p:xfrm>
          <a:off x="1165860" y="2057400"/>
          <a:ext cx="10515601" cy="52540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04439">
                  <a:extLst>
                    <a:ext uri="{9D8B030D-6E8A-4147-A177-3AD203B41FA5}">
                      <a16:colId xmlns:a16="http://schemas.microsoft.com/office/drawing/2014/main" val="2568500595"/>
                    </a:ext>
                  </a:extLst>
                </a:gridCol>
                <a:gridCol w="3505581">
                  <a:extLst>
                    <a:ext uri="{9D8B030D-6E8A-4147-A177-3AD203B41FA5}">
                      <a16:colId xmlns:a16="http://schemas.microsoft.com/office/drawing/2014/main" val="649079576"/>
                    </a:ext>
                  </a:extLst>
                </a:gridCol>
                <a:gridCol w="3505581">
                  <a:extLst>
                    <a:ext uri="{9D8B030D-6E8A-4147-A177-3AD203B41FA5}">
                      <a16:colId xmlns:a16="http://schemas.microsoft.com/office/drawing/2014/main" val="3596090889"/>
                    </a:ext>
                  </a:extLst>
                </a:gridCol>
              </a:tblGrid>
              <a:tr h="692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Dvoukolový systém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Antisystémové strany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Třetí rozptýlené strany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0856433"/>
                  </a:ext>
                </a:extLst>
              </a:tr>
              <a:tr h="692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Silný (uzavřené 2. kolo)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Vyřadí za hranici relevance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Významná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</a:rPr>
                        <a:t>podreprezentace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48942"/>
                  </a:ext>
                </a:extLst>
              </a:tr>
              <a:tr h="692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 dirty="0">
                          <a:effectLst/>
                        </a:rPr>
                        <a:t>Spíše silný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Vyřadí za hranici relevance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Část si vyjedná relevanci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613834"/>
                  </a:ext>
                </a:extLst>
              </a:tr>
              <a:tr h="14686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Spíše slabý (cca. 5 – 6 % práh pro 2. kolo)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Jsou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</a:rPr>
                        <a:t>podreprezentovány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 (mohou být relevantní)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612686"/>
                  </a:ext>
                </a:extLst>
              </a:tr>
              <a:tr h="692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>
                          <a:effectLst/>
                        </a:rPr>
                        <a:t>Slabý (otevřené 2. kolo)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</a:rPr>
                        <a:t>Menší reduktivní účinek než spíše slabý dvoukolový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444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8644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463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Stébla</vt:lpstr>
      <vt:lpstr>Volební zákony</vt:lpstr>
      <vt:lpstr>Maurice Duverger (1951)</vt:lpstr>
      <vt:lpstr>Kritika „zákonů“</vt:lpstr>
      <vt:lpstr>Maurice Duverger (80. léta)</vt:lpstr>
      <vt:lpstr>Sartoriho mřížka</vt:lpstr>
      <vt:lpstr>Sartoriho zákony</vt:lpstr>
      <vt:lpstr>Sartoriho pohled na dvoukolový většinový systém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zákony</dc:title>
  <dc:creator>Jakub Šedo</dc:creator>
  <cp:lastModifiedBy>Jakub Šedo</cp:lastModifiedBy>
  <cp:revision>3</cp:revision>
  <dcterms:created xsi:type="dcterms:W3CDTF">2021-09-26T21:05:51Z</dcterms:created>
  <dcterms:modified xsi:type="dcterms:W3CDTF">2024-10-07T17:35:45Z</dcterms:modified>
</cp:coreProperties>
</file>