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257" r:id="rId3"/>
    <p:sldId id="258" r:id="rId4"/>
    <p:sldId id="330" r:id="rId5"/>
    <p:sldId id="331" r:id="rId6"/>
    <p:sldId id="259" r:id="rId7"/>
    <p:sldId id="260" r:id="rId8"/>
    <p:sldId id="301" r:id="rId9"/>
    <p:sldId id="290" r:id="rId10"/>
    <p:sldId id="263" r:id="rId11"/>
    <p:sldId id="326" r:id="rId12"/>
    <p:sldId id="287" r:id="rId13"/>
    <p:sldId id="320" r:id="rId14"/>
    <p:sldId id="327" r:id="rId15"/>
    <p:sldId id="303" r:id="rId16"/>
    <p:sldId id="304" r:id="rId17"/>
    <p:sldId id="328" r:id="rId18"/>
    <p:sldId id="311" r:id="rId19"/>
    <p:sldId id="308" r:id="rId20"/>
    <p:sldId id="291" r:id="rId21"/>
    <p:sldId id="309" r:id="rId22"/>
    <p:sldId id="329" r:id="rId23"/>
    <p:sldId id="317" r:id="rId24"/>
    <p:sldId id="295" r:id="rId25"/>
    <p:sldId id="296" r:id="rId26"/>
    <p:sldId id="297" r:id="rId27"/>
    <p:sldId id="321" r:id="rId28"/>
    <p:sldId id="322" r:id="rId29"/>
    <p:sldId id="323" r:id="rId30"/>
    <p:sldId id="324" r:id="rId31"/>
    <p:sldId id="325" r:id="rId32"/>
    <p:sldId id="305" r:id="rId33"/>
    <p:sldId id="310" r:id="rId34"/>
    <p:sldId id="306" r:id="rId35"/>
    <p:sldId id="307" r:id="rId36"/>
    <p:sldId id="315" r:id="rId37"/>
    <p:sldId id="293" r:id="rId38"/>
    <p:sldId id="318" r:id="rId39"/>
    <p:sldId id="294" r:id="rId40"/>
    <p:sldId id="316" r:id="rId41"/>
    <p:sldId id="312" r:id="rId42"/>
    <p:sldId id="319" r:id="rId43"/>
    <p:sldId id="313" r:id="rId44"/>
    <p:sldId id="314" r:id="rId4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0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Book5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Sheet1!$AG$45</c:f>
              <c:strCache>
                <c:ptCount val="1"/>
                <c:pt idx="0">
                  <c:v>odhad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3E3-4AAD-85FC-3C95330729E5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3E3-4AAD-85FC-3C95330729E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3E3-4AAD-85FC-3C95330729E5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3E3-4AAD-85FC-3C95330729E5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3E3-4AAD-85FC-3C95330729E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3E3-4AAD-85FC-3C95330729E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3E3-4AAD-85FC-3C95330729E5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3E3-4AAD-85FC-3C95330729E5}"/>
              </c:ext>
            </c:extLst>
          </c:dPt>
          <c:errBars>
            <c:errBarType val="both"/>
            <c:errValType val="cust"/>
            <c:noEndCap val="0"/>
            <c:plus>
              <c:numRef>
                <c:f>Sheet1!$AK$46:$AK$54</c:f>
                <c:numCache>
                  <c:formatCode>General</c:formatCode>
                  <c:ptCount val="9"/>
                  <c:pt idx="0">
                    <c:v>3.3788535329218732</c:v>
                  </c:pt>
                  <c:pt idx="1">
                    <c:v>2.7293246455216753</c:v>
                  </c:pt>
                  <c:pt idx="2">
                    <c:v>1.689121158116671</c:v>
                  </c:pt>
                  <c:pt idx="3">
                    <c:v>1.4491361708015802</c:v>
                  </c:pt>
                  <c:pt idx="4">
                    <c:v>1.6899803204475887</c:v>
                  </c:pt>
                  <c:pt idx="5">
                    <c:v>1.3310319456799879</c:v>
                  </c:pt>
                  <c:pt idx="6">
                    <c:v>1.3169050073249693</c:v>
                  </c:pt>
                  <c:pt idx="7">
                    <c:v>1.1419540142321081</c:v>
                  </c:pt>
                  <c:pt idx="8">
                    <c:v>1.1419540142321081</c:v>
                  </c:pt>
                </c:numCache>
              </c:numRef>
            </c:plus>
            <c:minus>
              <c:numRef>
                <c:f>Sheet1!$AJ$46:$AJ$54</c:f>
                <c:numCache>
                  <c:formatCode>General</c:formatCode>
                  <c:ptCount val="9"/>
                  <c:pt idx="0">
                    <c:v>-3.3788535329218732</c:v>
                  </c:pt>
                  <c:pt idx="1">
                    <c:v>-2.7293246455216753</c:v>
                  </c:pt>
                  <c:pt idx="2">
                    <c:v>-1.689121158116671</c:v>
                  </c:pt>
                  <c:pt idx="3">
                    <c:v>-1.4491361708015802</c:v>
                  </c:pt>
                  <c:pt idx="4">
                    <c:v>-1.6899803204475887</c:v>
                  </c:pt>
                  <c:pt idx="5">
                    <c:v>-1.3310319456799879</c:v>
                  </c:pt>
                  <c:pt idx="6">
                    <c:v>-1.3169050073249693</c:v>
                  </c:pt>
                  <c:pt idx="7">
                    <c:v>-1.1419540142321083</c:v>
                  </c:pt>
                  <c:pt idx="8">
                    <c:v>-1.1419540142321083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Sheet1!$AF$46:$AF$54</c:f>
              <c:strCache>
                <c:ptCount val="9"/>
                <c:pt idx="0">
                  <c:v>Spolu</c:v>
                </c:pt>
                <c:pt idx="1">
                  <c:v>ANO2011</c:v>
                </c:pt>
                <c:pt idx="2">
                  <c:v>SPD</c:v>
                </c:pt>
                <c:pt idx="3">
                  <c:v>Stačilo!</c:v>
                </c:pt>
                <c:pt idx="4">
                  <c:v>Piráti</c:v>
                </c:pt>
                <c:pt idx="5">
                  <c:v>Přísaha</c:v>
                </c:pt>
                <c:pt idx="6">
                  <c:v>STAN</c:v>
                </c:pt>
                <c:pt idx="7">
                  <c:v>Hlas</c:v>
                </c:pt>
                <c:pt idx="8">
                  <c:v>SocDem</c:v>
                </c:pt>
              </c:strCache>
            </c:strRef>
          </c:cat>
          <c:val>
            <c:numRef>
              <c:f>Sheet1!$AG$46:$AG$54</c:f>
              <c:numCache>
                <c:formatCode>General</c:formatCode>
                <c:ptCount val="9"/>
                <c:pt idx="0">
                  <c:v>46.657839161951507</c:v>
                </c:pt>
                <c:pt idx="1">
                  <c:v>20.401493931317042</c:v>
                </c:pt>
                <c:pt idx="2">
                  <c:v>6.6638996046233254</c:v>
                </c:pt>
                <c:pt idx="3">
                  <c:v>4.8092824780636123</c:v>
                </c:pt>
                <c:pt idx="4">
                  <c:v>6.6712024099794505</c:v>
                </c:pt>
                <c:pt idx="5">
                  <c:v>4.0241241172253774</c:v>
                </c:pt>
                <c:pt idx="6">
                  <c:v>3.9355240780189904</c:v>
                </c:pt>
                <c:pt idx="7">
                  <c:v>3.2840883382607182</c:v>
                </c:pt>
                <c:pt idx="8">
                  <c:v>2.3088824044968224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3E3-4AAD-85FC-3C95330729E5}"/>
            </c:ext>
          </c:extLst>
        </c:ser>
        <c:ser>
          <c:idx val="1"/>
          <c:order val="1"/>
          <c:tx>
            <c:strRef>
              <c:f>Sheet1!$AH$45</c:f>
              <c:strCache>
                <c:ptCount val="1"/>
                <c:pt idx="0">
                  <c:v>realita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Sheet1!$AF$46:$AF$54</c:f>
              <c:strCache>
                <c:ptCount val="9"/>
                <c:pt idx="0">
                  <c:v>Spolu</c:v>
                </c:pt>
                <c:pt idx="1">
                  <c:v>ANO2011</c:v>
                </c:pt>
                <c:pt idx="2">
                  <c:v>SPD</c:v>
                </c:pt>
                <c:pt idx="3">
                  <c:v>Stačilo!</c:v>
                </c:pt>
                <c:pt idx="4">
                  <c:v>Piráti</c:v>
                </c:pt>
                <c:pt idx="5">
                  <c:v>Přísaha</c:v>
                </c:pt>
                <c:pt idx="6">
                  <c:v>STAN</c:v>
                </c:pt>
                <c:pt idx="7">
                  <c:v>Hlas</c:v>
                </c:pt>
                <c:pt idx="8">
                  <c:v>SocDem</c:v>
                </c:pt>
              </c:strCache>
            </c:strRef>
          </c:cat>
          <c:val>
            <c:numRef>
              <c:f>Sheet1!$AH$46:$AH$54</c:f>
              <c:numCache>
                <c:formatCode>General</c:formatCode>
                <c:ptCount val="9"/>
                <c:pt idx="0">
                  <c:v>45.56</c:v>
                </c:pt>
                <c:pt idx="1">
                  <c:v>22.03</c:v>
                </c:pt>
                <c:pt idx="2">
                  <c:v>5.73</c:v>
                </c:pt>
                <c:pt idx="3">
                  <c:v>4.5999999999999996</c:v>
                </c:pt>
                <c:pt idx="4">
                  <c:v>5.14</c:v>
                </c:pt>
                <c:pt idx="5">
                  <c:v>3.71</c:v>
                </c:pt>
                <c:pt idx="6">
                  <c:v>5.04</c:v>
                </c:pt>
                <c:pt idx="7">
                  <c:v>3.08</c:v>
                </c:pt>
                <c:pt idx="8">
                  <c:v>2.4500000000000002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3E3-4AAD-85FC-3C95330729E5}"/>
            </c:ext>
          </c:extLst>
        </c:ser>
        <c:ser>
          <c:idx val="2"/>
          <c:order val="2"/>
          <c:tx>
            <c:strRef>
              <c:f>Sheet1!$AI$45</c:f>
              <c:strCache>
                <c:ptCount val="1"/>
                <c:pt idx="0">
                  <c:v>surová data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Sheet1!$AF$46:$AF$54</c:f>
              <c:strCache>
                <c:ptCount val="9"/>
                <c:pt idx="0">
                  <c:v>Spolu</c:v>
                </c:pt>
                <c:pt idx="1">
                  <c:v>ANO2011</c:v>
                </c:pt>
                <c:pt idx="2">
                  <c:v>SPD</c:v>
                </c:pt>
                <c:pt idx="3">
                  <c:v>Stačilo!</c:v>
                </c:pt>
                <c:pt idx="4">
                  <c:v>Piráti</c:v>
                </c:pt>
                <c:pt idx="5">
                  <c:v>Přísaha</c:v>
                </c:pt>
                <c:pt idx="6">
                  <c:v>STAN</c:v>
                </c:pt>
                <c:pt idx="7">
                  <c:v>Hlas</c:v>
                </c:pt>
                <c:pt idx="8">
                  <c:v>SocDem</c:v>
                </c:pt>
              </c:strCache>
            </c:strRef>
          </c:cat>
          <c:val>
            <c:numRef>
              <c:f>Sheet1!$AI$46:$AI$54</c:f>
              <c:numCache>
                <c:formatCode>General</c:formatCode>
                <c:ptCount val="9"/>
                <c:pt idx="0">
                  <c:v>57.618567103935412</c:v>
                </c:pt>
                <c:pt idx="1">
                  <c:v>11.402623612512613</c:v>
                </c:pt>
                <c:pt idx="2">
                  <c:v>4.2381432896064579</c:v>
                </c:pt>
                <c:pt idx="3">
                  <c:v>2.5227043390514634</c:v>
                </c:pt>
                <c:pt idx="4">
                  <c:v>8.2744702320887988</c:v>
                </c:pt>
                <c:pt idx="5">
                  <c:v>2.5227043390514634</c:v>
                </c:pt>
                <c:pt idx="6">
                  <c:v>3.6326942482341069</c:v>
                </c:pt>
                <c:pt idx="7">
                  <c:v>3.8345105953582239</c:v>
                </c:pt>
                <c:pt idx="8">
                  <c:v>2.4217961654894045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3E3-4AAD-85FC-3C95330729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0682719"/>
        <c:axId val="420695199"/>
      </c:barChart>
      <c:catAx>
        <c:axId val="4206827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20695199"/>
        <c:crosses val="autoZero"/>
        <c:auto val="1"/>
        <c:lblAlgn val="ctr"/>
        <c:lblOffset val="100"/>
        <c:noMultiLvlLbl val="0"/>
      </c:catAx>
      <c:valAx>
        <c:axId val="420695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20682719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75109-AECB-CC40-DBE8-B406F448E9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1A49-555B-8823-F4EC-9F53C3042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52EC5-B146-336F-DDB4-FF2375183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4AD3-1558-498F-8A11-C45B766ECFEB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41136-340B-8A95-5558-DE26023FA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959F8-6CB6-567A-7728-0033E3079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EBD8-7D71-4ECB-A2F5-35661B4870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5052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8F6A8-1A1E-2FBA-2D06-649F3D3AF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4796D5-AD90-9FAE-95A4-72BC2D7749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A5F8A-15EF-F907-3A3D-A6AB5B3CE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4AD3-1558-498F-8A11-C45B766ECFEB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AE8A7-204F-5A2F-3C91-9A2395E12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E1AD6-A381-AE44-4412-E2410B676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EBD8-7D71-4ECB-A2F5-35661B4870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6559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D9E693-1C81-265F-FDCE-D2C6E819E3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9D20DF-B121-85CF-7D4A-A29949F5C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E998B-A6D0-92FB-EBB0-F33FF8BC9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4AD3-1558-498F-8A11-C45B766ECFEB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57D40-F54F-CCC2-97A3-000E0B9BC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7CE88-7193-AAD4-6B32-BCE45D175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EBD8-7D71-4ECB-A2F5-35661B4870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0625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0C3E5-ABA8-CF05-B51D-BEC640442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D243E-66CB-188B-0A4C-DFFFC58F6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342B4-89B6-D1EA-6BBA-6E752CC33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4AD3-1558-498F-8A11-C45B766ECFEB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C8BCC-DCBE-F294-9EDB-738BE30E6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9558C-5B70-0306-4315-AA59AA0C2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EBD8-7D71-4ECB-A2F5-35661B4870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5613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FF1DF-6A7B-1C30-8C4D-2AAD02A7C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122B2-2835-19CE-A091-7EFC731B3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33487-7632-3C3F-C112-B91220898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4AD3-1558-498F-8A11-C45B766ECFEB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1862B-CBA6-4F02-5639-71BCC4CD5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77451-8009-FA3F-B059-849A35610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EBD8-7D71-4ECB-A2F5-35661B4870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2224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2A738-5B59-BED6-3E96-8E2C14C21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4EF29-B058-F77A-D6EB-556D7ABB2E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A22158-5F53-1831-FCFF-8A71E8AEA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EC72B2-34F7-AC88-5405-DFA236768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4AD3-1558-498F-8A11-C45B766ECFEB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AF844-5939-2F71-7692-576CC27CA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D5AA37-C9F6-BCDE-A796-B16338717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EBD8-7D71-4ECB-A2F5-35661B4870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178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F63AA-25B7-40CE-8B8A-51C8445F0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DA6A9A-20CC-0BD5-B6B9-5F121C96B5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05BA00-0BE6-874A-C33F-B8C617E25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0BF1DD-9E7B-B4CF-509C-3CE0E46861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A24A6F-E74C-A58C-6427-DFA78B95F0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55166A-2271-EFB7-9CC8-773664F06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4AD3-1558-498F-8A11-C45B766ECFEB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345432-E73E-A0D7-1ECF-ED5EEA546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8218FD-FB0F-7727-3087-1FACB8F4D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EBD8-7D71-4ECB-A2F5-35661B4870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7755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976F4-EF02-13E1-7F54-62CAADC09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24CDEB-E807-F493-B0BB-47367F37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4AD3-1558-498F-8A11-C45B766ECFEB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4A162-B683-5555-EFBB-6A9F0F7C7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591494-EAC1-9408-2C5E-3C64244AA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EBD8-7D71-4ECB-A2F5-35661B4870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2299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12090F-6121-EFBB-6094-4284BB4E3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4AD3-1558-498F-8A11-C45B766ECFEB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664B22-9EE5-028A-7923-4F144AD1A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AE06D-2A3C-4348-81E4-80443C817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EBD8-7D71-4ECB-A2F5-35661B4870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7531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C394A-67C8-1EFE-3050-61325BA2B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56C2F-FE48-7C8C-C26F-DAC2921EA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7FF3B7-294E-1954-6767-70F81BEB8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B23AFD-E77B-A082-DB21-C6C4C1ADC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4AD3-1558-498F-8A11-C45B766ECFEB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F7FAFC-6A3A-3564-1512-7803657AD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DDFC1D-B690-865A-CE78-BF4029381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EBD8-7D71-4ECB-A2F5-35661B4870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6545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16259-626E-3044-2387-164235C3B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3BEE37-8475-1574-911D-3D629F6F7C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54FC9B-9AB0-D141-B4B3-8E8D9E04F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820B5F-C9E2-E145-3894-4CD138508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4AD3-1558-498F-8A11-C45B766ECFEB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EFC538-3A75-D878-3A2D-31620A09B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55332B-64FA-172D-F843-145309F0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EBD8-7D71-4ECB-A2F5-35661B4870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965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FB0A5C-8805-58D4-F604-4FD0FB3C0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DDFA3-FD61-DCC2-0AA0-2386E6788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4403F-F699-CA4F-130B-7EAE098F1F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734AD3-1558-498F-8A11-C45B766ECFEB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E81B6-827A-DADE-9711-B2169BEA51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D46AE-094A-2FF5-61A0-CAD2B77B5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6EEBD8-7D71-4ECB-A2F5-35661B4870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2230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F574B-E07F-0DBA-8BFA-161DEC6C0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BE0E5-3D7E-059C-A460-C779020FA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Může jít o grafiku text">
            <a:extLst>
              <a:ext uri="{FF2B5EF4-FFF2-40B4-BE49-F238E27FC236}">
                <a16:creationId xmlns:a16="http://schemas.microsoft.com/office/drawing/2014/main" id="{8E8EAAF5-DF79-5BD0-F5D3-156DA8F77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25"/>
            <a:ext cx="12192000" cy="63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232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CC2FE4-9C9B-B17F-B341-105B3FCD9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Volební rozhodnutí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FF06CAF-2E1D-6992-9880-6F36A9971A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921" y="1215298"/>
            <a:ext cx="10762925" cy="5857855"/>
          </a:xfrm>
        </p:spPr>
      </p:pic>
    </p:spTree>
    <p:extLst>
      <p:ext uri="{BB962C8B-B14F-4D97-AF65-F5344CB8AC3E}">
        <p14:creationId xmlns:p14="http://schemas.microsoft.com/office/powerpoint/2010/main" val="1130833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4FF00-7172-399B-6248-719F3E325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EF86F-BE1A-B41D-7946-3DA21C952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ED2AEE-31B3-C337-8D63-8704B8862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91" y="681037"/>
            <a:ext cx="8617038" cy="304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4835CF-C205-5FEE-441F-94D161799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431" y="2937107"/>
            <a:ext cx="8106906" cy="347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80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BDEA72-EE6E-9969-8F04-915398BC9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5622"/>
            <a:ext cx="10515600" cy="1325563"/>
          </a:xfrm>
        </p:spPr>
        <p:txBody>
          <a:bodyPr/>
          <a:lstStyle/>
          <a:p>
            <a:r>
              <a:rPr lang="cs-CZ" dirty="0"/>
              <a:t>Ideální hejtman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978132E-D330-24B4-F9FD-11BBB33C4E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176" y="878637"/>
            <a:ext cx="11497236" cy="6257512"/>
          </a:xfrm>
        </p:spPr>
      </p:pic>
    </p:spTree>
    <p:extLst>
      <p:ext uri="{BB962C8B-B14F-4D97-AF65-F5344CB8AC3E}">
        <p14:creationId xmlns:p14="http://schemas.microsoft.com/office/powerpoint/2010/main" val="1961657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D2F27-1CAE-0B34-AD85-24BA8D21C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Obrázek z obcí mimo Brno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6337056-F713-9D25-1CF8-79F55313E5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65471" y="1406013"/>
            <a:ext cx="10465589" cy="5762148"/>
          </a:xfrm>
        </p:spPr>
      </p:pic>
    </p:spTree>
    <p:extLst>
      <p:ext uri="{BB962C8B-B14F-4D97-AF65-F5344CB8AC3E}">
        <p14:creationId xmlns:p14="http://schemas.microsoft.com/office/powerpoint/2010/main" val="2672163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2EA4F-7536-765A-50CA-4B49D2E12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FE2878-3AC5-786A-D694-2C512ECFF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7142" y="2819195"/>
            <a:ext cx="6178708" cy="10735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97B1DE-A3FE-DE9A-13B2-ECE2F3DC1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10" y="1105955"/>
            <a:ext cx="5747251" cy="29378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1EB8D6-ADA6-E970-6104-78FA946D5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187" y="1355173"/>
            <a:ext cx="7746377" cy="10936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A2C8692-8BC9-21CB-C8CE-C7C4E24BA6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548" y="137638"/>
            <a:ext cx="9488224" cy="1066949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1E9578C-741D-06CD-F63B-F63A88B93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D83AA47-EAAF-51C1-921B-EAE0753471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36" y="4194433"/>
            <a:ext cx="7220958" cy="142894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F032278-C7ED-4430-CEC6-53082C2B45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4440" y="5152787"/>
            <a:ext cx="7763958" cy="17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71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0806C-A615-AED3-211C-C95A8BD3A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18" y="109631"/>
            <a:ext cx="10515600" cy="1325563"/>
          </a:xfrm>
        </p:spPr>
        <p:txBody>
          <a:bodyPr/>
          <a:lstStyle/>
          <a:p>
            <a:r>
              <a:rPr lang="cs-CZ" dirty="0"/>
              <a:t>Přesuny hlasů z voleb 2021 do EP 24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5FE71CB-B690-1EE6-8644-A691E65DA6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50576"/>
            <a:ext cx="12123171" cy="5862918"/>
          </a:xfrm>
        </p:spPr>
      </p:pic>
    </p:spTree>
    <p:extLst>
      <p:ext uri="{BB962C8B-B14F-4D97-AF65-F5344CB8AC3E}">
        <p14:creationId xmlns:p14="http://schemas.microsoft.com/office/powerpoint/2010/main" val="2301114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0806C-A615-AED3-211C-C95A8BD3A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18" y="109631"/>
            <a:ext cx="10515600" cy="1325563"/>
          </a:xfrm>
        </p:spPr>
        <p:txBody>
          <a:bodyPr/>
          <a:lstStyle/>
          <a:p>
            <a:r>
              <a:rPr lang="cs-CZ" dirty="0"/>
              <a:t>Přesuny hlasů z </a:t>
            </a:r>
            <a:r>
              <a:rPr lang="cs-CZ" dirty="0" err="1"/>
              <a:t>eurovoleb</a:t>
            </a:r>
            <a:r>
              <a:rPr lang="cs-CZ" dirty="0"/>
              <a:t> 2024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3B6CE93-B7C1-FFF9-C686-6084B4E9FA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5117" y="1012814"/>
            <a:ext cx="11225003" cy="6109346"/>
          </a:xfrm>
        </p:spPr>
      </p:pic>
    </p:spTree>
    <p:extLst>
      <p:ext uri="{BB962C8B-B14F-4D97-AF65-F5344CB8AC3E}">
        <p14:creationId xmlns:p14="http://schemas.microsoft.com/office/powerpoint/2010/main" val="742271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240BD4BB-539E-687E-A1EC-7BC1E6971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2509"/>
            <a:ext cx="12192000" cy="813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3F87D-2532-5B4E-C703-F73E7021F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>
                <a:solidFill>
                  <a:schemeClr val="bg1"/>
                </a:solidFill>
              </a:rPr>
              <a:t>Povodně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65287-F4AC-91C8-1D59-7866A7F57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4890" y="6410633"/>
            <a:ext cx="6703142" cy="1034692"/>
          </a:xfrm>
        </p:spPr>
        <p:txBody>
          <a:bodyPr/>
          <a:lstStyle/>
          <a:p>
            <a:r>
              <a:rPr lang="cs-CZ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Foto: David W </a:t>
            </a:r>
            <a:r>
              <a:rPr lang="cs-CZ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Cerny</a:t>
            </a:r>
            <a:r>
              <a:rPr lang="cs-CZ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| Zdroj: Reuters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955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CD5EB-312B-B361-398C-7B5C4E2A3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Protipovodňová opatření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1D9AA-F623-E5AE-2C8B-78E89A2BF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Ministerstvo zemědělství</a:t>
            </a:r>
          </a:p>
          <a:p>
            <a:pPr lvl="1"/>
            <a:r>
              <a:rPr lang="cs-CZ" dirty="0"/>
              <a:t>Řídí jednotlivá Povodí </a:t>
            </a:r>
          </a:p>
          <a:p>
            <a:pPr lvl="1"/>
            <a:r>
              <a:rPr lang="cs-CZ" dirty="0"/>
              <a:t>Financuje „standardní“ opatření</a:t>
            </a:r>
          </a:p>
          <a:p>
            <a:r>
              <a:rPr lang="cs-CZ" dirty="0"/>
              <a:t>Ministerstvo životního prostředí</a:t>
            </a:r>
          </a:p>
          <a:p>
            <a:pPr lvl="1"/>
            <a:r>
              <a:rPr lang="cs-CZ" dirty="0"/>
              <a:t>Financuje přírodě blízká opatření</a:t>
            </a:r>
          </a:p>
          <a:p>
            <a:pPr lvl="1"/>
            <a:r>
              <a:rPr lang="cs-CZ" dirty="0"/>
              <a:t>Je zřizovatelem ČHMÚ</a:t>
            </a:r>
          </a:p>
          <a:p>
            <a:r>
              <a:rPr lang="cs-CZ" dirty="0"/>
              <a:t>Kraj</a:t>
            </a:r>
          </a:p>
          <a:p>
            <a:pPr lvl="1"/>
            <a:r>
              <a:rPr lang="cs-CZ" dirty="0"/>
              <a:t>Zásady územního rozvoje</a:t>
            </a:r>
          </a:p>
          <a:p>
            <a:pPr lvl="1"/>
            <a:r>
              <a:rPr lang="cs-CZ" dirty="0"/>
              <a:t>Plán oblasti povodí</a:t>
            </a:r>
          </a:p>
          <a:p>
            <a:pPr lvl="1"/>
            <a:r>
              <a:rPr lang="cs-CZ" dirty="0"/>
              <a:t>Programy opatření podle plánu hlavních oblastí povodí</a:t>
            </a:r>
          </a:p>
          <a:p>
            <a:r>
              <a:rPr lang="cs-CZ" dirty="0"/>
              <a:t>Obec</a:t>
            </a:r>
          </a:p>
          <a:p>
            <a:pPr lvl="1"/>
            <a:r>
              <a:rPr lang="cs-CZ" dirty="0"/>
              <a:t>Územní plán</a:t>
            </a:r>
          </a:p>
          <a:p>
            <a:pPr lvl="1"/>
            <a:r>
              <a:rPr lang="cs-CZ" dirty="0"/>
              <a:t>Realizace </a:t>
            </a:r>
          </a:p>
          <a:p>
            <a:r>
              <a:rPr lang="cs-CZ" dirty="0"/>
              <a:t>Místní část</a:t>
            </a:r>
          </a:p>
        </p:txBody>
      </p:sp>
    </p:spTree>
    <p:extLst>
      <p:ext uri="{BB962C8B-B14F-4D97-AF65-F5344CB8AC3E}">
        <p14:creationId xmlns:p14="http://schemas.microsoft.com/office/powerpoint/2010/main" val="2316526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EE921-2AA6-6C93-368A-7B6E70EC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Které instituce jsou zodpovědné za budování protipovodňových opatření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E7E9D1-7E2E-9BF2-72BF-624B2A9423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8397" y="1690688"/>
            <a:ext cx="10783603" cy="5429401"/>
          </a:xfrm>
        </p:spPr>
      </p:pic>
    </p:spTree>
    <p:extLst>
      <p:ext uri="{BB962C8B-B14F-4D97-AF65-F5344CB8AC3E}">
        <p14:creationId xmlns:p14="http://schemas.microsoft.com/office/powerpoint/2010/main" val="2284596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B8D787-7AD7-9D67-0BF1-538721210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89493"/>
          </a:xfrm>
        </p:spPr>
        <p:txBody>
          <a:bodyPr>
            <a:normAutofit/>
          </a:bodyPr>
          <a:lstStyle/>
          <a:p>
            <a:r>
              <a:rPr lang="cs-CZ" sz="9600" b="1" dirty="0"/>
              <a:t>Díky za skvěle odvedenou práci!</a:t>
            </a:r>
          </a:p>
        </p:txBody>
      </p:sp>
    </p:spTree>
    <p:extLst>
      <p:ext uri="{BB962C8B-B14F-4D97-AF65-F5344CB8AC3E}">
        <p14:creationId xmlns:p14="http://schemas.microsoft.com/office/powerpoint/2010/main" val="1321715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64486D-BE0E-C429-007F-C27C399EE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Důležitost protipovodňová opatření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BB4548D-7071-96C5-F76C-2252D57383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8396" y="1354060"/>
            <a:ext cx="11452196" cy="5766029"/>
          </a:xfrm>
        </p:spPr>
      </p:pic>
    </p:spTree>
    <p:extLst>
      <p:ext uri="{BB962C8B-B14F-4D97-AF65-F5344CB8AC3E}">
        <p14:creationId xmlns:p14="http://schemas.microsoft.com/office/powerpoint/2010/main" val="668778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EE921-2AA6-6C93-368A-7B6E70EC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Jakou kraj odvedl práci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5CBBAC-A57C-8B74-0460-A38C86D1A5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2688" y="1354060"/>
            <a:ext cx="11476488" cy="5778260"/>
          </a:xfrm>
        </p:spPr>
      </p:pic>
    </p:spTree>
    <p:extLst>
      <p:ext uri="{BB962C8B-B14F-4D97-AF65-F5344CB8AC3E}">
        <p14:creationId xmlns:p14="http://schemas.microsoft.com/office/powerpoint/2010/main" val="1774256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odonín - Tornádo 24.06.2021">
            <a:extLst>
              <a:ext uri="{FF2B5EF4-FFF2-40B4-BE49-F238E27FC236}">
                <a16:creationId xmlns:a16="http://schemas.microsoft.com/office/drawing/2014/main" id="{6A5F0A97-B2D7-159B-0979-32446F53E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D39642-328D-DD72-3857-F94AC91E2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>
                <a:solidFill>
                  <a:schemeClr val="bg1"/>
                </a:solidFill>
              </a:rPr>
              <a:t>Tornádo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53757-85AD-01A7-A5CB-B515E1887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9547" y="6492875"/>
            <a:ext cx="8325465" cy="769221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https://www.youtube.com/watch?v=oHbkGIq_Drg</a:t>
            </a:r>
          </a:p>
        </p:txBody>
      </p:sp>
    </p:spTree>
    <p:extLst>
      <p:ext uri="{BB962C8B-B14F-4D97-AF65-F5344CB8AC3E}">
        <p14:creationId xmlns:p14="http://schemas.microsoft.com/office/powerpoint/2010/main" val="335191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1F8E5-FCDE-3257-7272-B8E7D2E3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594" y="-136320"/>
            <a:ext cx="10515600" cy="1325563"/>
          </a:xfrm>
        </p:spPr>
        <p:txBody>
          <a:bodyPr/>
          <a:lstStyle/>
          <a:p>
            <a:r>
              <a:rPr lang="cs-CZ" dirty="0"/>
              <a:t>Důležitost témat –  tornádo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C58B93-B6CF-E4FA-5204-971894F73A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96720" y="1029770"/>
            <a:ext cx="11828281" cy="5955383"/>
          </a:xfrm>
        </p:spPr>
      </p:pic>
    </p:spTree>
    <p:extLst>
      <p:ext uri="{BB962C8B-B14F-4D97-AF65-F5344CB8AC3E}">
        <p14:creationId xmlns:p14="http://schemas.microsoft.com/office/powerpoint/2010/main" val="2801994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C2FBCA-C4D7-CFDF-B160-BABD1C71A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Odvedená práce – tornádo (Pohled z Brna)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7D46367-1F91-7522-7F18-E4ECF1F4BD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92989" y="1354060"/>
            <a:ext cx="11546789" cy="5813655"/>
          </a:xfrm>
        </p:spPr>
      </p:pic>
    </p:spTree>
    <p:extLst>
      <p:ext uri="{BB962C8B-B14F-4D97-AF65-F5344CB8AC3E}">
        <p14:creationId xmlns:p14="http://schemas.microsoft.com/office/powerpoint/2010/main" val="33531470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B02DED-A449-A97C-969E-D0186B3D6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7" y="365125"/>
            <a:ext cx="11147323" cy="1325563"/>
          </a:xfrm>
        </p:spPr>
        <p:txBody>
          <a:bodyPr/>
          <a:lstStyle/>
          <a:p>
            <a:r>
              <a:rPr lang="cs-CZ" dirty="0"/>
              <a:t>Nejdůležitější instituce v řešení následků tornáda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3B1CC7E-CAB3-505D-0A67-9BD89C545C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69711" y="1455174"/>
            <a:ext cx="10317303" cy="5680505"/>
          </a:xfrm>
        </p:spPr>
      </p:pic>
    </p:spTree>
    <p:extLst>
      <p:ext uri="{BB962C8B-B14F-4D97-AF65-F5344CB8AC3E}">
        <p14:creationId xmlns:p14="http://schemas.microsoft.com/office/powerpoint/2010/main" val="805435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2C5452-DB39-4D64-E3CE-4E4B58DCB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Nejdůležitější instituce při řešení následků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1636509-1F3D-559A-F74A-CEE1CAE6D8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96645" y="1278195"/>
            <a:ext cx="11407327" cy="5806262"/>
          </a:xfrm>
        </p:spPr>
      </p:pic>
    </p:spTree>
    <p:extLst>
      <p:ext uri="{BB962C8B-B14F-4D97-AF65-F5344CB8AC3E}">
        <p14:creationId xmlns:p14="http://schemas.microsoft.com/office/powerpoint/2010/main" val="11954788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B51F8-B4C8-8763-4EBA-0E0CEB365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Nejdůležitější osoba při řešení následků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D1E3A4-04FB-979B-2808-06C680AFEC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5152" y="1660474"/>
            <a:ext cx="10646003" cy="5418752"/>
          </a:xfrm>
        </p:spPr>
      </p:pic>
    </p:spTree>
    <p:extLst>
      <p:ext uri="{BB962C8B-B14F-4D97-AF65-F5344CB8AC3E}">
        <p14:creationId xmlns:p14="http://schemas.microsoft.com/office/powerpoint/2010/main" val="7627291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88437-C774-F0BF-9A98-436B7F47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odvedl jakou práci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FADA14-0EEE-940C-4A19-F7CFD5577C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490" y="1825625"/>
            <a:ext cx="10281959" cy="5233456"/>
          </a:xfrm>
        </p:spPr>
      </p:pic>
    </p:spTree>
    <p:extLst>
      <p:ext uri="{BB962C8B-B14F-4D97-AF65-F5344CB8AC3E}">
        <p14:creationId xmlns:p14="http://schemas.microsoft.com/office/powerpoint/2010/main" val="38414245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4FC38-0CC1-DD2C-7D92-6ADC0680D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Jakou práci odvedl A. Babiš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30E825-2133-D4AA-A26F-EC331B997A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6990" y="1325105"/>
            <a:ext cx="11420790" cy="5813114"/>
          </a:xfrm>
        </p:spPr>
      </p:pic>
    </p:spTree>
    <p:extLst>
      <p:ext uri="{BB962C8B-B14F-4D97-AF65-F5344CB8AC3E}">
        <p14:creationId xmlns:p14="http://schemas.microsoft.com/office/powerpoint/2010/main" val="3603257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4ECCAE-B141-1DC0-EEFA-07B26B7F2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Stručný popis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FC168C-C3E7-66E4-4BB5-B49FFF189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20 tazatelů v </a:t>
            </a:r>
            <a:r>
              <a:rPr lang="cs-CZ" b="1" dirty="0"/>
              <a:t>Brně</a:t>
            </a:r>
          </a:p>
          <a:p>
            <a:r>
              <a:rPr lang="cs-CZ" dirty="0"/>
              <a:t>11 tazatelů </a:t>
            </a:r>
            <a:r>
              <a:rPr lang="cs-CZ" b="1" dirty="0"/>
              <a:t>Břeclav, Hrušky, Moravská Nová Ves, Mikulčice, Lužice, Hodonín</a:t>
            </a:r>
          </a:p>
          <a:p>
            <a:r>
              <a:rPr lang="cs-CZ" dirty="0"/>
              <a:t>Sběr dat v pátek 14 – 19 hodin</a:t>
            </a:r>
          </a:p>
          <a:p>
            <a:r>
              <a:rPr lang="cs-CZ" b="1" dirty="0"/>
              <a:t>1010 </a:t>
            </a:r>
            <a:r>
              <a:rPr lang="cs-CZ" dirty="0"/>
              <a:t>respondentů Brno</a:t>
            </a:r>
          </a:p>
          <a:p>
            <a:r>
              <a:rPr lang="cs-CZ" b="1" dirty="0"/>
              <a:t>449 </a:t>
            </a:r>
            <a:r>
              <a:rPr lang="cs-CZ" dirty="0"/>
              <a:t>respondentů Břeclav - Hodonín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3891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C98E7-FC2A-7312-A4C0-363BAC0E9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Jakou práci odvedl kraj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923F7E-BC5F-555B-E711-212E46321C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95970" y="1278194"/>
            <a:ext cx="11532270" cy="5869857"/>
          </a:xfrm>
        </p:spPr>
      </p:pic>
    </p:spTree>
    <p:extLst>
      <p:ext uri="{BB962C8B-B14F-4D97-AF65-F5344CB8AC3E}">
        <p14:creationId xmlns:p14="http://schemas.microsoft.com/office/powerpoint/2010/main" val="9319088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C529B-A650-00A1-0E64-4A284246C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Jakou práci odvedla vláda P. Fialy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2BD351-8EBF-9691-42FD-15C1F720D7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65102" y="1690688"/>
            <a:ext cx="10635552" cy="5413433"/>
          </a:xfrm>
        </p:spPr>
      </p:pic>
    </p:spTree>
    <p:extLst>
      <p:ext uri="{BB962C8B-B14F-4D97-AF65-F5344CB8AC3E}">
        <p14:creationId xmlns:p14="http://schemas.microsoft.com/office/powerpoint/2010/main" val="38351513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EE921-2AA6-6C93-368A-7B6E70EC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Vzdělanostní struktura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9100E1-AD7A-BEC2-A693-7DF8BED411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4846" y="1411942"/>
            <a:ext cx="11789504" cy="5701552"/>
          </a:xfrm>
        </p:spPr>
      </p:pic>
    </p:spTree>
    <p:extLst>
      <p:ext uri="{BB962C8B-B14F-4D97-AF65-F5344CB8AC3E}">
        <p14:creationId xmlns:p14="http://schemas.microsoft.com/office/powerpoint/2010/main" val="18466816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EE921-2AA6-6C93-368A-7B6E70EC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Věková struktura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D8F5B2-1BA0-817E-79E5-D308F76B51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29918" y="1223682"/>
            <a:ext cx="12123169" cy="5862917"/>
          </a:xfrm>
        </p:spPr>
      </p:pic>
    </p:spTree>
    <p:extLst>
      <p:ext uri="{BB962C8B-B14F-4D97-AF65-F5344CB8AC3E}">
        <p14:creationId xmlns:p14="http://schemas.microsoft.com/office/powerpoint/2010/main" val="33069706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EE921-2AA6-6C93-368A-7B6E70EC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voličů dle zaměstnání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F3F7F86-9938-36BD-0BE7-2ABA0501C5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3934" y="1264024"/>
            <a:ext cx="12067558" cy="5836023"/>
          </a:xfrm>
        </p:spPr>
      </p:pic>
    </p:spTree>
    <p:extLst>
      <p:ext uri="{BB962C8B-B14F-4D97-AF65-F5344CB8AC3E}">
        <p14:creationId xmlns:p14="http://schemas.microsoft.com/office/powerpoint/2010/main" val="2371964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EE921-2AA6-6C93-368A-7B6E70EC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dle pohlaví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0D5FFE-BF88-9A52-8F02-FDED9C821E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0290" y="1344706"/>
            <a:ext cx="11789505" cy="5701553"/>
          </a:xfrm>
        </p:spPr>
      </p:pic>
    </p:spTree>
    <p:extLst>
      <p:ext uri="{BB962C8B-B14F-4D97-AF65-F5344CB8AC3E}">
        <p14:creationId xmlns:p14="http://schemas.microsoft.com/office/powerpoint/2010/main" val="40397992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36B0F-CF41-10E3-A33A-D1448EBA5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Důležitost témat – covid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F260F1-6F55-F1B0-A3E3-A753740704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4874" y="1179871"/>
            <a:ext cx="11814642" cy="5948516"/>
          </a:xfrm>
        </p:spPr>
      </p:pic>
    </p:spTree>
    <p:extLst>
      <p:ext uri="{BB962C8B-B14F-4D97-AF65-F5344CB8AC3E}">
        <p14:creationId xmlns:p14="http://schemas.microsoft.com/office/powerpoint/2010/main" val="4906663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44F5DF-42F8-A23D-2A99-0C4D00B2D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kraje: covid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5F43F99-34E1-908F-B040-FD97F1A9CD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555" y="1415846"/>
            <a:ext cx="11267847" cy="5673212"/>
          </a:xfrm>
        </p:spPr>
      </p:pic>
    </p:spTree>
    <p:extLst>
      <p:ext uri="{BB962C8B-B14F-4D97-AF65-F5344CB8AC3E}">
        <p14:creationId xmlns:p14="http://schemas.microsoft.com/office/powerpoint/2010/main" val="24882912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0C55F-E658-950F-A79D-F1547F558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Důležitost témat – energetická krize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82352B-02C8-6FE1-5FA0-75AA86178D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37652" y="1297591"/>
            <a:ext cx="11356257" cy="5717725"/>
          </a:xfrm>
        </p:spPr>
      </p:pic>
    </p:spTree>
    <p:extLst>
      <p:ext uri="{BB962C8B-B14F-4D97-AF65-F5344CB8AC3E}">
        <p14:creationId xmlns:p14="http://schemas.microsoft.com/office/powerpoint/2010/main" val="2095246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4A3CEF-897B-D5F2-B5A2-FC22EB58C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Odvedená práce – energetická krize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027F553-62B5-667E-7F77-2115D8D096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70408" y="1825625"/>
            <a:ext cx="10551606" cy="5312594"/>
          </a:xfrm>
        </p:spPr>
      </p:pic>
    </p:spTree>
    <p:extLst>
      <p:ext uri="{BB962C8B-B14F-4D97-AF65-F5344CB8AC3E}">
        <p14:creationId xmlns:p14="http://schemas.microsoft.com/office/powerpoint/2010/main" val="109685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223ED-D284-BD03-C777-5AC0FBBA0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5CBC2-FBE1-96F4-6298-85896ABE9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3AE9C4-FE72-284A-549A-6ADD9576A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75" y="1331"/>
            <a:ext cx="7694966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B969E4-3E8D-8E03-E660-7AF8F94C5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4484" y="5326376"/>
            <a:ext cx="5468113" cy="10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669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1F8E5-FCDE-3257-7272-B8E7D2E3B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Důležitost témat –  ukrajinští uprchlíci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B7C1637-FBD9-4509-0D27-7D9B63FF73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76981" y="1347019"/>
            <a:ext cx="11348259" cy="5713698"/>
          </a:xfrm>
        </p:spPr>
      </p:pic>
    </p:spTree>
    <p:extLst>
      <p:ext uri="{BB962C8B-B14F-4D97-AF65-F5344CB8AC3E}">
        <p14:creationId xmlns:p14="http://schemas.microsoft.com/office/powerpoint/2010/main" val="24828178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F88D1-7C4B-5DC9-D7A5-A1505ACAC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Odvedená práce – ukrajinští uprchlíci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F6888B-D92B-E29A-9480-ACEF8BDBD2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86813" y="1397377"/>
            <a:ext cx="11395587" cy="5737528"/>
          </a:xfrm>
        </p:spPr>
      </p:pic>
    </p:spTree>
    <p:extLst>
      <p:ext uri="{BB962C8B-B14F-4D97-AF65-F5344CB8AC3E}">
        <p14:creationId xmlns:p14="http://schemas.microsoft.com/office/powerpoint/2010/main" val="10099013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AEEC0-DE68-FAB1-87B1-077AC7555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Důležitost témat – místa na SŠ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7121A5-4EC4-FF04-38A2-ADC6D5B244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48265" y="1278224"/>
            <a:ext cx="11602065" cy="5841486"/>
          </a:xfrm>
        </p:spPr>
      </p:pic>
    </p:spTree>
    <p:extLst>
      <p:ext uri="{BB962C8B-B14F-4D97-AF65-F5344CB8AC3E}">
        <p14:creationId xmlns:p14="http://schemas.microsoft.com/office/powerpoint/2010/main" val="23705849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FF5BF-52BB-9151-EEE5-8F7722BF3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Odvedená práce – místa na SŠ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81C5D0-0A93-C9A2-B3F9-3F8C22BDE9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62358" y="1260140"/>
            <a:ext cx="11616158" cy="5848582"/>
          </a:xfrm>
        </p:spPr>
      </p:pic>
    </p:spTree>
    <p:extLst>
      <p:ext uri="{BB962C8B-B14F-4D97-AF65-F5344CB8AC3E}">
        <p14:creationId xmlns:p14="http://schemas.microsoft.com/office/powerpoint/2010/main" val="41821756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6DDA8-9CC2-B459-46AA-919D28E62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Odvedená práce – zajišťování dopravy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7518DF-AA31-02B6-AB10-E86EA9013C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34402" y="1406013"/>
            <a:ext cx="11385018" cy="5732206"/>
          </a:xfrm>
        </p:spPr>
      </p:pic>
    </p:spTree>
    <p:extLst>
      <p:ext uri="{BB962C8B-B14F-4D97-AF65-F5344CB8AC3E}">
        <p14:creationId xmlns:p14="http://schemas.microsoft.com/office/powerpoint/2010/main" val="971195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A98F0-FC1A-8F58-D2F4-4968A84D2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690" y="5532437"/>
            <a:ext cx="10515600" cy="1325563"/>
          </a:xfrm>
        </p:spPr>
        <p:txBody>
          <a:bodyPr>
            <a:normAutofit/>
          </a:bodyPr>
          <a:lstStyle/>
          <a:p>
            <a:r>
              <a:rPr lang="cs-CZ" sz="1600" dirty="0"/>
              <a:t>https://www.stem.cz/volebni-tendence-ceske-verejnosti-zari-2024/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F36B234-9113-2C32-9FCE-8A5565BCFE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522" y="2229396"/>
            <a:ext cx="6134956" cy="354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277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8B727C-3C0F-1E80-EBD2-F9966F547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Odhad ve 14:00</a:t>
            </a:r>
          </a:p>
        </p:txBody>
      </p:sp>
      <p:pic>
        <p:nvPicPr>
          <p:cNvPr id="2052" name="Picture 4" descr="Může jít o grafiku text">
            <a:extLst>
              <a:ext uri="{FF2B5EF4-FFF2-40B4-BE49-F238E27FC236}">
                <a16:creationId xmlns:a16="http://schemas.microsoft.com/office/drawing/2014/main" id="{6BE0FE69-A96A-2813-8389-E468D75446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165" y="1582868"/>
            <a:ext cx="7799533" cy="459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909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AECF71-AAEF-35D1-A06B-40185D9E6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Srovnání odhad - realita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BF0B3714-04B4-D993-6C57-2028189A38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6284000"/>
              </p:ext>
            </p:extLst>
          </p:nvPr>
        </p:nvGraphicFramePr>
        <p:xfrm>
          <a:off x="268941" y="1519518"/>
          <a:ext cx="11819965" cy="5190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8447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2A05D2-B673-4D1B-879B-6A0B4965F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znamená vážený výsledek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8ADE89-1FCC-4038-A09C-FDA91F197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98243"/>
            <a:ext cx="11956774" cy="4351338"/>
          </a:xfrm>
        </p:spPr>
        <p:txBody>
          <a:bodyPr/>
          <a:lstStyle/>
          <a:p>
            <a:r>
              <a:rPr lang="cs-CZ" dirty="0"/>
              <a:t>Zelený sloupec – reálný výsledek v Brně</a:t>
            </a:r>
          </a:p>
          <a:p>
            <a:r>
              <a:rPr lang="cs-CZ" dirty="0"/>
              <a:t>Šedý sloupec – počty voličů stran v datech z </a:t>
            </a:r>
            <a:r>
              <a:rPr lang="cs-CZ" dirty="0" err="1"/>
              <a:t>exitpollu</a:t>
            </a:r>
            <a:endParaRPr lang="cs-CZ" dirty="0"/>
          </a:p>
          <a:p>
            <a:pPr lvl="1"/>
            <a:r>
              <a:rPr lang="cs-CZ" dirty="0"/>
              <a:t>Voliči různých stran jsou různě ochotní dotazník vyplňovat</a:t>
            </a:r>
          </a:p>
          <a:p>
            <a:pPr lvl="1"/>
            <a:r>
              <a:rPr lang="cs-CZ" dirty="0"/>
              <a:t>Málo ochotní: voliči SPD, ANO, KSČM</a:t>
            </a:r>
          </a:p>
          <a:p>
            <a:pPr lvl="1"/>
            <a:r>
              <a:rPr lang="cs-CZ" dirty="0"/>
              <a:t>Hodně </a:t>
            </a:r>
            <a:r>
              <a:rPr lang="cs-CZ" dirty="0" err="1"/>
              <a:t>ocotní</a:t>
            </a:r>
            <a:r>
              <a:rPr lang="cs-CZ" dirty="0"/>
              <a:t>: voliči Spolu, Piráti</a:t>
            </a:r>
          </a:p>
          <a:p>
            <a:pPr lvl="1"/>
            <a:r>
              <a:rPr lang="cs-CZ" dirty="0"/>
              <a:t>Rozdíly je potřeba srovnat =&gt; vážení dat</a:t>
            </a:r>
          </a:p>
          <a:p>
            <a:pPr lvl="1"/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13B2E24-AFF2-4052-B018-961C2E629865}"/>
              </a:ext>
            </a:extLst>
          </p:cNvPr>
          <p:cNvSpPr txBox="1"/>
          <p:nvPr/>
        </p:nvSpPr>
        <p:spPr>
          <a:xfrm>
            <a:off x="5284694" y="4184550"/>
            <a:ext cx="69801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cs-CZ" dirty="0"/>
              <a:t>Z této otázky víme, kolik procent lidí volilo jednotlivé strany ve volbách 2021 a zároveň známe reálný výsledek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cs-CZ" dirty="0"/>
              <a:t>Např. ANO volilo 22 % voličů, ale ve vzorku je voličů ANO jen 11%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cs-CZ" dirty="0"/>
              <a:t>proto musíme s každým voličem počítat, jako by ho bylo o jednoho více, tj. 1 voliče ANO počítáme jako 2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cs-CZ" dirty="0"/>
              <a:t>Naopak SPOLU máme ve vzorku skoro 50 %, ale  v realita byla 35%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cs-CZ" dirty="0"/>
              <a:t>Každé 3 voliče spolu počítáme jako 2</a:t>
            </a:r>
          </a:p>
          <a:p>
            <a:pPr marL="742950" lvl="1" indent="-285750">
              <a:buFont typeface="Symbol" panose="05050102010706020507" pitchFamily="18" charset="2"/>
              <a:buChar char="Þ"/>
            </a:pPr>
            <a:r>
              <a:rPr lang="cs-CZ" dirty="0"/>
              <a:t>Voliči ANO, KSČM a SPD mají větší váhu</a:t>
            </a:r>
          </a:p>
          <a:p>
            <a:pPr marL="742950" lvl="1" indent="-285750">
              <a:buFont typeface="Symbol" panose="05050102010706020507" pitchFamily="18" charset="2"/>
              <a:buChar char="Þ"/>
            </a:pPr>
            <a:r>
              <a:rPr lang="cs-CZ" dirty="0"/>
              <a:t>Voliči Spolu a </a:t>
            </a:r>
            <a:r>
              <a:rPr lang="cs-CZ" dirty="0" err="1"/>
              <a:t>Pirstanu</a:t>
            </a:r>
            <a:r>
              <a:rPr lang="cs-CZ" dirty="0"/>
              <a:t> menší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1ACE819-0FC0-6CFC-0B71-5C1310C70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3853"/>
            <a:ext cx="5538803" cy="180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22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6BA8CB-D524-3A8A-78B6-4C0B64179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Důvěra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D942B4CD-F4BA-DCFE-2D19-D46C268FE5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517" y="1449498"/>
            <a:ext cx="10408023" cy="5664694"/>
          </a:xfrm>
        </p:spPr>
      </p:pic>
    </p:spTree>
    <p:extLst>
      <p:ext uri="{BB962C8B-B14F-4D97-AF65-F5344CB8AC3E}">
        <p14:creationId xmlns:p14="http://schemas.microsoft.com/office/powerpoint/2010/main" val="18655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419</Words>
  <Application>Microsoft Office PowerPoint</Application>
  <PresentationFormat>Widescreen</PresentationFormat>
  <Paragraphs>74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Aptos</vt:lpstr>
      <vt:lpstr>Aptos Display</vt:lpstr>
      <vt:lpstr>Arial</vt:lpstr>
      <vt:lpstr>Symbol</vt:lpstr>
      <vt:lpstr>Office Theme</vt:lpstr>
      <vt:lpstr>PowerPoint Presentation</vt:lpstr>
      <vt:lpstr>Díky za skvěle odvedenou práci!</vt:lpstr>
      <vt:lpstr>Stručný popis</vt:lpstr>
      <vt:lpstr>PowerPoint Presentation</vt:lpstr>
      <vt:lpstr>https://www.stem.cz/volebni-tendence-ceske-verejnosti-zari-2024/</vt:lpstr>
      <vt:lpstr>Odhad ve 14:00</vt:lpstr>
      <vt:lpstr>Srovnání odhad - realita</vt:lpstr>
      <vt:lpstr>Co znamená vážený výsledek</vt:lpstr>
      <vt:lpstr>Důvěra</vt:lpstr>
      <vt:lpstr>Volební rozhodnutí</vt:lpstr>
      <vt:lpstr>PowerPoint Presentation</vt:lpstr>
      <vt:lpstr>Ideální hejtman</vt:lpstr>
      <vt:lpstr>Obrázek z obcí mimo Brno</vt:lpstr>
      <vt:lpstr>PowerPoint Presentation</vt:lpstr>
      <vt:lpstr>Přesuny hlasů z voleb 2021 do EP 24</vt:lpstr>
      <vt:lpstr>Přesuny hlasů z eurovoleb 2024</vt:lpstr>
      <vt:lpstr>Povodně</vt:lpstr>
      <vt:lpstr>Protipovodňová opatření</vt:lpstr>
      <vt:lpstr>Které instituce jsou zodpovědné za budování protipovodňových opatření</vt:lpstr>
      <vt:lpstr>Důležitost protipovodňová opatření</vt:lpstr>
      <vt:lpstr>Jakou kraj odvedl práci</vt:lpstr>
      <vt:lpstr>Tornádo</vt:lpstr>
      <vt:lpstr>Důležitost témat –  tornádo</vt:lpstr>
      <vt:lpstr>Odvedená práce – tornádo (Pohled z Brna)</vt:lpstr>
      <vt:lpstr>Nejdůležitější instituce v řešení následků tornáda</vt:lpstr>
      <vt:lpstr>Nejdůležitější instituce při řešení následků</vt:lpstr>
      <vt:lpstr>Nejdůležitější osoba při řešení následků</vt:lpstr>
      <vt:lpstr>Kdo odvedl jakou práci</vt:lpstr>
      <vt:lpstr>Jakou práci odvedl A. Babiš</vt:lpstr>
      <vt:lpstr>Jakou práci odvedl kraj</vt:lpstr>
      <vt:lpstr>Jakou práci odvedla vláda P. Fialy</vt:lpstr>
      <vt:lpstr>Vzdělanostní struktura</vt:lpstr>
      <vt:lpstr>Věková struktura</vt:lpstr>
      <vt:lpstr>Struktura voličů dle zaměstnání</vt:lpstr>
      <vt:lpstr>Struktura dle pohlaví</vt:lpstr>
      <vt:lpstr>Důležitost témat – covid </vt:lpstr>
      <vt:lpstr>Práce kraje: covid</vt:lpstr>
      <vt:lpstr>Důležitost témat – energetická krize</vt:lpstr>
      <vt:lpstr>Odvedená práce – energetická krize</vt:lpstr>
      <vt:lpstr>Důležitost témat –  ukrajinští uprchlíci</vt:lpstr>
      <vt:lpstr>Odvedená práce – ukrajinští uprchlíci</vt:lpstr>
      <vt:lpstr>Důležitost témat – místa na SŠ</vt:lpstr>
      <vt:lpstr>Odvedená práce – místa na SŠ</vt:lpstr>
      <vt:lpstr>Odvedená práce – zajišťování dopravy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Petr Voda</dc:creator>
  <cp:lastModifiedBy>Petr Voda</cp:lastModifiedBy>
  <cp:revision>1</cp:revision>
  <dcterms:created xsi:type="dcterms:W3CDTF">2024-09-23T08:57:03Z</dcterms:created>
  <dcterms:modified xsi:type="dcterms:W3CDTF">2024-09-23T15:46:02Z</dcterms:modified>
</cp:coreProperties>
</file>