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8" r:id="rId3"/>
    <p:sldId id="287" r:id="rId4"/>
    <p:sldId id="27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6" r:id="rId13"/>
    <p:sldId id="278" r:id="rId14"/>
    <p:sldId id="279" r:id="rId15"/>
    <p:sldId id="257" r:id="rId16"/>
    <p:sldId id="259" r:id="rId17"/>
    <p:sldId id="283" r:id="rId18"/>
    <p:sldId id="284" r:id="rId19"/>
    <p:sldId id="302" r:id="rId20"/>
    <p:sldId id="281" r:id="rId21"/>
    <p:sldId id="282" r:id="rId22"/>
    <p:sldId id="313" r:id="rId23"/>
    <p:sldId id="314" r:id="rId24"/>
    <p:sldId id="315" r:id="rId25"/>
    <p:sldId id="316" r:id="rId26"/>
    <p:sldId id="303" r:id="rId27"/>
    <p:sldId id="290" r:id="rId28"/>
    <p:sldId id="291" r:id="rId29"/>
    <p:sldId id="305" r:id="rId30"/>
    <p:sldId id="306" r:id="rId31"/>
    <p:sldId id="288" r:id="rId32"/>
    <p:sldId id="289" r:id="rId33"/>
    <p:sldId id="307" r:id="rId34"/>
    <p:sldId id="308" r:id="rId35"/>
    <p:sldId id="280" r:id="rId36"/>
    <p:sldId id="309" r:id="rId37"/>
    <p:sldId id="310" r:id="rId38"/>
    <p:sldId id="311" r:id="rId39"/>
    <p:sldId id="312" r:id="rId40"/>
    <p:sldId id="298" r:id="rId41"/>
    <p:sldId id="299" r:id="rId42"/>
    <p:sldId id="318" r:id="rId43"/>
    <p:sldId id="276" r:id="rId44"/>
    <p:sldId id="317" r:id="rId45"/>
    <p:sldId id="322" r:id="rId46"/>
    <p:sldId id="319" r:id="rId47"/>
    <p:sldId id="320" r:id="rId48"/>
    <p:sldId id="321" r:id="rId49"/>
    <p:sldId id="323" r:id="rId50"/>
    <p:sldId id="26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rh\Documents\politologie\mpu\exitpolly\2020\vysledky%20analyz%20krostaby2020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Se&#353;it9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Se&#353;it7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rh\Documents\politologie\mpu\exitpolly\2020\vysledky%20analyz%20krostaby2020.xlsx" TargetMode="External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Se&#353;it7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Se&#353;it7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krostaby%20(version%202)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rh\Documents\politologie\mpu\exitpolly\2020\vysledky%20analyz%20krostaby2020.xlsx" TargetMode="External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h\AppData\Roaming\Microsoft\Excel\Se&#353;it5%20(version%202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rh\Documents\politologie\mpu\exitpolly\2020\vysledky%20analyz%20krostaby2020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rh\Documents\politologie\mpu\exitpolly\2020\vysledky%20analyz%20krostaby2020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e&#353;it7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Podíly hlasů v sesbíraných dotaznících</a:t>
            </a:r>
          </a:p>
        </c:rich>
      </c:tx>
      <c:layout>
        <c:manualLayout>
          <c:xMode val="edge"/>
          <c:yMode val="edge"/>
          <c:x val="0.342201224846894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List1!$G$67</c:f>
              <c:strCache>
                <c:ptCount val="1"/>
                <c:pt idx="0">
                  <c:v>v krabici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List1!$F$68:$F$76</c:f>
              <c:strCache>
                <c:ptCount val="9"/>
                <c:pt idx="0">
                  <c:v>Spolu</c:v>
                </c:pt>
                <c:pt idx="1">
                  <c:v>PirStan</c:v>
                </c:pt>
                <c:pt idx="2">
                  <c:v>ANO</c:v>
                </c:pt>
                <c:pt idx="3">
                  <c:v>Přísaha</c:v>
                </c:pt>
                <c:pt idx="4">
                  <c:v>SPD</c:v>
                </c:pt>
                <c:pt idx="5">
                  <c:v>ostatní</c:v>
                </c:pt>
                <c:pt idx="6">
                  <c:v>ČSSD</c:v>
                </c:pt>
                <c:pt idx="7">
                  <c:v>TSS</c:v>
                </c:pt>
                <c:pt idx="8">
                  <c:v>KSČM</c:v>
                </c:pt>
              </c:strCache>
            </c:strRef>
          </c:cat>
          <c:val>
            <c:numRef>
              <c:f>List1!$G$68:$G$76</c:f>
              <c:numCache>
                <c:formatCode>General</c:formatCode>
                <c:ptCount val="9"/>
                <c:pt idx="0">
                  <c:v>42.431865828092242</c:v>
                </c:pt>
                <c:pt idx="1">
                  <c:v>28.763102725366874</c:v>
                </c:pt>
                <c:pt idx="2">
                  <c:v>10.10482180293501</c:v>
                </c:pt>
                <c:pt idx="3">
                  <c:v>4.2767295597484276</c:v>
                </c:pt>
                <c:pt idx="4">
                  <c:v>4.067085953878407</c:v>
                </c:pt>
                <c:pt idx="5">
                  <c:v>3.7735849056603774</c:v>
                </c:pt>
                <c:pt idx="6">
                  <c:v>3.1027253668763102</c:v>
                </c:pt>
                <c:pt idx="7">
                  <c:v>2.4318658280922429</c:v>
                </c:pt>
                <c:pt idx="8">
                  <c:v>1.0482180293501049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D7F-A548-D4F7F9E98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10272"/>
        <c:axId val="25116096"/>
      </c:barChart>
      <c:catAx>
        <c:axId val="251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116096"/>
        <c:crosses val="autoZero"/>
        <c:auto val="1"/>
        <c:lblAlgn val="ctr"/>
        <c:lblOffset val="100"/>
        <c:noMultiLvlLbl val="0"/>
      </c:catAx>
      <c:valAx>
        <c:axId val="251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1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Zvládnutí pandemie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List1!$AB$301</c:f>
              <c:strCache>
                <c:ptCount val="1"/>
                <c:pt idx="0">
                  <c:v>velmi důležité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List1!$AC$300:$AL$300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List1!$AC$301:$AL$301</c:f>
              <c:numCache>
                <c:formatCode>General</c:formatCode>
                <c:ptCount val="10"/>
                <c:pt idx="0">
                  <c:v>33.052504462313493</c:v>
                </c:pt>
                <c:pt idx="1">
                  <c:v>19.27014048290291</c:v>
                </c:pt>
                <c:pt idx="2">
                  <c:v>2.3765589673286187</c:v>
                </c:pt>
                <c:pt idx="3">
                  <c:v>25.878241951805077</c:v>
                </c:pt>
                <c:pt idx="4">
                  <c:v>23.490345399904662</c:v>
                </c:pt>
                <c:pt idx="5">
                  <c:v>18.323979611015424</c:v>
                </c:pt>
                <c:pt idx="6">
                  <c:v>29.257806782172658</c:v>
                </c:pt>
                <c:pt idx="7">
                  <c:v>19.817726594111353</c:v>
                </c:pt>
                <c:pt idx="8">
                  <c:v>22.590673011946741</c:v>
                </c:pt>
                <c:pt idx="9">
                  <c:v>23.235130384340977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7-404A-9543-D5F261890657}"/>
            </c:ext>
          </c:extLst>
        </c:ser>
        <c:ser>
          <c:idx val="1"/>
          <c:order val="1"/>
          <c:tx>
            <c:strRef>
              <c:f>List1!$AB$302</c:f>
              <c:strCache>
                <c:ptCount val="1"/>
                <c:pt idx="0">
                  <c:v>spíše důležité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List1!$AC$300:$AL$300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List1!$AC$302:$AL$302</c:f>
              <c:numCache>
                <c:formatCode>General</c:formatCode>
                <c:ptCount val="10"/>
                <c:pt idx="0">
                  <c:v>20.309061541983944</c:v>
                </c:pt>
                <c:pt idx="1">
                  <c:v>15.867960870902062</c:v>
                </c:pt>
                <c:pt idx="2">
                  <c:v>7.4406691235374103</c:v>
                </c:pt>
                <c:pt idx="3">
                  <c:v>9.1124661192145524</c:v>
                </c:pt>
                <c:pt idx="4">
                  <c:v>22.178962114038555</c:v>
                </c:pt>
                <c:pt idx="5">
                  <c:v>9.0363979625845303</c:v>
                </c:pt>
                <c:pt idx="6">
                  <c:v>12.121050867299282</c:v>
                </c:pt>
                <c:pt idx="7">
                  <c:v>27.093685001437823</c:v>
                </c:pt>
                <c:pt idx="8">
                  <c:v>20.509829521237414</c:v>
                </c:pt>
                <c:pt idx="9">
                  <c:v>20.808448621290999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7-404A-9543-D5F261890657}"/>
            </c:ext>
          </c:extLst>
        </c:ser>
        <c:ser>
          <c:idx val="2"/>
          <c:order val="2"/>
          <c:tx>
            <c:strRef>
              <c:f>List1!$AB$303</c:f>
              <c:strCache>
                <c:ptCount val="1"/>
                <c:pt idx="0">
                  <c:v>ani důležité, ani nedůležité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List1!$AC$300:$AL$300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List1!$AC$303:$AL$303</c:f>
              <c:numCache>
                <c:formatCode>General</c:formatCode>
                <c:ptCount val="10"/>
                <c:pt idx="0">
                  <c:v>27.241155630018522</c:v>
                </c:pt>
                <c:pt idx="1">
                  <c:v>28.652509422008553</c:v>
                </c:pt>
                <c:pt idx="2">
                  <c:v>38.518112034906437</c:v>
                </c:pt>
                <c:pt idx="3">
                  <c:v>31.667206319567537</c:v>
                </c:pt>
                <c:pt idx="4">
                  <c:v>26.436866505438221</c:v>
                </c:pt>
                <c:pt idx="5">
                  <c:v>35.130968693687265</c:v>
                </c:pt>
                <c:pt idx="6">
                  <c:v>19.638764311347991</c:v>
                </c:pt>
                <c:pt idx="7">
                  <c:v>28.272304754313904</c:v>
                </c:pt>
                <c:pt idx="8">
                  <c:v>18.134682819716382</c:v>
                </c:pt>
                <c:pt idx="9">
                  <c:v>27.37797703307913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7-404A-9543-D5F261890657}"/>
            </c:ext>
          </c:extLst>
        </c:ser>
        <c:ser>
          <c:idx val="3"/>
          <c:order val="3"/>
          <c:tx>
            <c:strRef>
              <c:f>List1!$AB$304</c:f>
              <c:strCache>
                <c:ptCount val="1"/>
                <c:pt idx="0">
                  <c:v>spíše nedůležité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List1!$AC$300:$AL$300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List1!$AC$304:$AL$304</c:f>
              <c:numCache>
                <c:formatCode>General</c:formatCode>
                <c:ptCount val="10"/>
                <c:pt idx="0">
                  <c:v>8.2420879308192845</c:v>
                </c:pt>
                <c:pt idx="1">
                  <c:v>5.0718757783659507</c:v>
                </c:pt>
                <c:pt idx="2">
                  <c:v>12.298737011095568</c:v>
                </c:pt>
                <c:pt idx="3">
                  <c:v>10.776721578774524</c:v>
                </c:pt>
                <c:pt idx="4">
                  <c:v>15.455390139433833</c:v>
                </c:pt>
                <c:pt idx="5">
                  <c:v>23.010429368154352</c:v>
                </c:pt>
                <c:pt idx="6">
                  <c:v>6.949254978340262</c:v>
                </c:pt>
                <c:pt idx="7">
                  <c:v>10.898543694935228</c:v>
                </c:pt>
                <c:pt idx="8">
                  <c:v>4.4468437867780422</c:v>
                </c:pt>
                <c:pt idx="9">
                  <c:v>11.28015857567169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97-404A-9543-D5F261890657}"/>
            </c:ext>
          </c:extLst>
        </c:ser>
        <c:ser>
          <c:idx val="4"/>
          <c:order val="4"/>
          <c:tx>
            <c:strRef>
              <c:f>List1!$AB$305</c:f>
              <c:strCache>
                <c:ptCount val="1"/>
                <c:pt idx="0">
                  <c:v>vůbec ne důležité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List1!$AC$300:$AL$300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List1!$AC$305:$AL$305</c:f>
              <c:numCache>
                <c:formatCode>General</c:formatCode>
                <c:ptCount val="10"/>
                <c:pt idx="0">
                  <c:v>11.155190488270629</c:v>
                </c:pt>
                <c:pt idx="1">
                  <c:v>31.137513217775965</c:v>
                </c:pt>
                <c:pt idx="2">
                  <c:v>39.365922863131978</c:v>
                </c:pt>
                <c:pt idx="3">
                  <c:v>22.56536416462701</c:v>
                </c:pt>
                <c:pt idx="4">
                  <c:v>13.325473113632055</c:v>
                </c:pt>
                <c:pt idx="5">
                  <c:v>14.498224583935334</c:v>
                </c:pt>
                <c:pt idx="6">
                  <c:v>32.033123060839827</c:v>
                </c:pt>
                <c:pt idx="7">
                  <c:v>14.721538477903334</c:v>
                </c:pt>
                <c:pt idx="8">
                  <c:v>34.317971143526933</c:v>
                </c:pt>
                <c:pt idx="9">
                  <c:v>17.298285435315467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7-404A-9543-D5F261890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7623408"/>
        <c:axId val="1847636304"/>
      </c:barChart>
      <c:catAx>
        <c:axId val="18476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7636304"/>
        <c:crosses val="autoZero"/>
        <c:auto val="1"/>
        <c:lblAlgn val="ctr"/>
        <c:lblOffset val="100"/>
        <c:noMultiLvlLbl val="0"/>
      </c:catAx>
      <c:valAx>
        <c:axId val="184763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762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Jak hodnotíte práci, kterou odvedla Vláda ČR v souvislosti s šířením koronaviru</a:t>
            </a:r>
          </a:p>
        </c:rich>
      </c:tx>
      <c:layout>
        <c:manualLayout>
          <c:xMode val="edge"/>
          <c:yMode val="edge"/>
          <c:x val="0.12368225065616797"/>
          <c:y val="1.296296296296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List1!$AB$339</c:f>
              <c:strCache>
                <c:ptCount val="1"/>
                <c:pt idx="0">
                  <c:v>velmi dobře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List1!$AC$338:$AL$338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List1!$AC$339:$AL$339</c:f>
              <c:numCache>
                <c:formatCode>General</c:formatCode>
                <c:ptCount val="10"/>
                <c:pt idx="0">
                  <c:v>30.937579382807783</c:v>
                </c:pt>
                <c:pt idx="1">
                  <c:v>11.90261702084103</c:v>
                </c:pt>
                <c:pt idx="2">
                  <c:v>14.675295978424188</c:v>
                </c:pt>
                <c:pt idx="3">
                  <c:v>10.012693875356012</c:v>
                </c:pt>
                <c:pt idx="4">
                  <c:v>0</c:v>
                </c:pt>
                <c:pt idx="5">
                  <c:v>0</c:v>
                </c:pt>
                <c:pt idx="6">
                  <c:v>3.7085260236456987</c:v>
                </c:pt>
                <c:pt idx="7">
                  <c:v>0.17462457818875396</c:v>
                </c:pt>
                <c:pt idx="8">
                  <c:v>0</c:v>
                </c:pt>
                <c:pt idx="9">
                  <c:v>6.5509839449519891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441E-897F-F9DC5633DC8D}"/>
            </c:ext>
          </c:extLst>
        </c:ser>
        <c:ser>
          <c:idx val="1"/>
          <c:order val="1"/>
          <c:tx>
            <c:strRef>
              <c:f>List1!$AB$340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List1!$AC$338:$AL$338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List1!$AC$340:$AL$340</c:f>
              <c:numCache>
                <c:formatCode>General</c:formatCode>
                <c:ptCount val="10"/>
                <c:pt idx="0">
                  <c:v>35.450944923543396</c:v>
                </c:pt>
                <c:pt idx="1">
                  <c:v>17.612455651291725</c:v>
                </c:pt>
                <c:pt idx="2">
                  <c:v>7.4406691235374103</c:v>
                </c:pt>
                <c:pt idx="3">
                  <c:v>8.3484858477969581</c:v>
                </c:pt>
                <c:pt idx="4">
                  <c:v>7.8408851340207404</c:v>
                </c:pt>
                <c:pt idx="5">
                  <c:v>21.213597950972474</c:v>
                </c:pt>
                <c:pt idx="6">
                  <c:v>16.531476187094736</c:v>
                </c:pt>
                <c:pt idx="7">
                  <c:v>3.3596489544322101</c:v>
                </c:pt>
                <c:pt idx="8">
                  <c:v>2.8320551933119384</c:v>
                </c:pt>
                <c:pt idx="9">
                  <c:v>11.888495548197408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441E-897F-F9DC5633DC8D}"/>
            </c:ext>
          </c:extLst>
        </c:ser>
        <c:ser>
          <c:idx val="2"/>
          <c:order val="2"/>
          <c:tx>
            <c:strRef>
              <c:f>List1!$AB$341</c:f>
              <c:strCache>
                <c:ptCount val="1"/>
                <c:pt idx="0">
                  <c:v>ani dobře, ani špatně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List1!$AC$338:$AL$338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List1!$AC$341:$AL$341</c:f>
              <c:numCache>
                <c:formatCode>General</c:formatCode>
                <c:ptCount val="10"/>
                <c:pt idx="0">
                  <c:v>29.339793630454754</c:v>
                </c:pt>
                <c:pt idx="1">
                  <c:v>39.084009194491919</c:v>
                </c:pt>
                <c:pt idx="2">
                  <c:v>54.88621407364829</c:v>
                </c:pt>
                <c:pt idx="3">
                  <c:v>24.165945914634598</c:v>
                </c:pt>
                <c:pt idx="4">
                  <c:v>18.378759074547563</c:v>
                </c:pt>
                <c:pt idx="5">
                  <c:v>39.639706278828278</c:v>
                </c:pt>
                <c:pt idx="6">
                  <c:v>23.742686779816086</c:v>
                </c:pt>
                <c:pt idx="7">
                  <c:v>24.458108458142025</c:v>
                </c:pt>
                <c:pt idx="8">
                  <c:v>13.486377105090341</c:v>
                </c:pt>
                <c:pt idx="9">
                  <c:v>25.188662436065478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9-441E-897F-F9DC5633DC8D}"/>
            </c:ext>
          </c:extLst>
        </c:ser>
        <c:ser>
          <c:idx val="3"/>
          <c:order val="3"/>
          <c:tx>
            <c:strRef>
              <c:f>List1!$AB$342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List1!$AC$338:$AL$338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List1!$AC$342:$AL$342</c:f>
              <c:numCache>
                <c:formatCode>General</c:formatCode>
                <c:ptCount val="10"/>
                <c:pt idx="0">
                  <c:v>3.7376234383718594</c:v>
                </c:pt>
                <c:pt idx="1">
                  <c:v>15.504964337263674</c:v>
                </c:pt>
                <c:pt idx="2">
                  <c:v>15.557151700852717</c:v>
                </c:pt>
                <c:pt idx="3">
                  <c:v>21.4034161406029</c:v>
                </c:pt>
                <c:pt idx="4">
                  <c:v>35.685754487651423</c:v>
                </c:pt>
                <c:pt idx="5">
                  <c:v>15.140599602360528</c:v>
                </c:pt>
                <c:pt idx="6">
                  <c:v>19.405141786538564</c:v>
                </c:pt>
                <c:pt idx="7">
                  <c:v>37.462511463218071</c:v>
                </c:pt>
                <c:pt idx="8">
                  <c:v>30.340160726438921</c:v>
                </c:pt>
                <c:pt idx="9">
                  <c:v>26.94170179914963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9-441E-897F-F9DC5633DC8D}"/>
            </c:ext>
          </c:extLst>
        </c:ser>
        <c:ser>
          <c:idx val="4"/>
          <c:order val="4"/>
          <c:tx>
            <c:strRef>
              <c:f>List1!$AB$343</c:f>
              <c:strCache>
                <c:ptCount val="1"/>
                <c:pt idx="0">
                  <c:v>velmi špatně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List1!$AC$338:$AL$338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List1!$AC$343:$AL$343</c:f>
              <c:numCache>
                <c:formatCode>General</c:formatCode>
                <c:ptCount val="10"/>
                <c:pt idx="0">
                  <c:v>0.53405862482221933</c:v>
                </c:pt>
                <c:pt idx="1">
                  <c:v>15.895953568067087</c:v>
                </c:pt>
                <c:pt idx="2">
                  <c:v>7.4406691235374103</c:v>
                </c:pt>
                <c:pt idx="3">
                  <c:v>36.069458087620824</c:v>
                </c:pt>
                <c:pt idx="4">
                  <c:v>38.981638576227603</c:v>
                </c:pt>
                <c:pt idx="5">
                  <c:v>24.006096167838734</c:v>
                </c:pt>
                <c:pt idx="6">
                  <c:v>36.612169222904932</c:v>
                </c:pt>
                <c:pt idx="7">
                  <c:v>35.348905068720576</c:v>
                </c:pt>
                <c:pt idx="8">
                  <c:v>53.341407258364313</c:v>
                </c:pt>
                <c:pt idx="9">
                  <c:v>29.430156288201577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9-441E-897F-F9DC5633D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2917440"/>
        <c:axId val="772917856"/>
      </c:barChart>
      <c:catAx>
        <c:axId val="7729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2917856"/>
        <c:crosses val="autoZero"/>
        <c:auto val="1"/>
        <c:lblAlgn val="ctr"/>
        <c:lblOffset val="100"/>
        <c:noMultiLvlLbl val="0"/>
      </c:catAx>
      <c:valAx>
        <c:axId val="7729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29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Ministerstvo zdravotnictví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List1!$AB$316</c:f>
              <c:strCache>
                <c:ptCount val="1"/>
                <c:pt idx="0">
                  <c:v>velmi dobře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List1!$AC$315:$AL$315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List1!$AC$316:$AL$316</c:f>
              <c:numCache>
                <c:formatCode>General</c:formatCode>
                <c:ptCount val="10"/>
                <c:pt idx="0">
                  <c:v>31.203411175564455</c:v>
                </c:pt>
                <c:pt idx="1">
                  <c:v>7.367523462061877</c:v>
                </c:pt>
                <c:pt idx="2">
                  <c:v>9.8172280908660294</c:v>
                </c:pt>
                <c:pt idx="3">
                  <c:v>6.6751293395631421</c:v>
                </c:pt>
                <c:pt idx="4">
                  <c:v>1.4268857892689406</c:v>
                </c:pt>
                <c:pt idx="5">
                  <c:v>6.5415112594387494</c:v>
                </c:pt>
                <c:pt idx="6">
                  <c:v>2.3659262757783766</c:v>
                </c:pt>
                <c:pt idx="7">
                  <c:v>0.68339805672222986</c:v>
                </c:pt>
                <c:pt idx="8">
                  <c:v>1.8269613540552052</c:v>
                </c:pt>
                <c:pt idx="9">
                  <c:v>6.8057428598085723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D-41DD-81C5-08B828B99B4B}"/>
            </c:ext>
          </c:extLst>
        </c:ser>
        <c:ser>
          <c:idx val="1"/>
          <c:order val="1"/>
          <c:tx>
            <c:strRef>
              <c:f>List1!$AB$317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List1!$AC$315:$AL$315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List1!$AC$317:$AL$317</c:f>
              <c:numCache>
                <c:formatCode>General</c:formatCode>
                <c:ptCount val="10"/>
                <c:pt idx="0">
                  <c:v>28.400663715241524</c:v>
                </c:pt>
                <c:pt idx="1">
                  <c:v>26.924416518189325</c:v>
                </c:pt>
                <c:pt idx="2">
                  <c:v>25.273287475969031</c:v>
                </c:pt>
                <c:pt idx="3">
                  <c:v>15.230186910917997</c:v>
                </c:pt>
                <c:pt idx="4">
                  <c:v>14.009876222220949</c:v>
                </c:pt>
                <c:pt idx="5">
                  <c:v>19.193691169960228</c:v>
                </c:pt>
                <c:pt idx="6">
                  <c:v>17.618771987091286</c:v>
                </c:pt>
                <c:pt idx="7">
                  <c:v>10.805243459105366</c:v>
                </c:pt>
                <c:pt idx="8">
                  <c:v>0</c:v>
                </c:pt>
                <c:pt idx="9">
                  <c:v>15.936941676749569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D-41DD-81C5-08B828B99B4B}"/>
            </c:ext>
          </c:extLst>
        </c:ser>
        <c:ser>
          <c:idx val="2"/>
          <c:order val="2"/>
          <c:tx>
            <c:strRef>
              <c:f>List1!$AB$318</c:f>
              <c:strCache>
                <c:ptCount val="1"/>
                <c:pt idx="0">
                  <c:v>ani dobře, ani špatně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List1!$AC$315:$AL$315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List1!$AC$318:$AL$318</c:f>
              <c:numCache>
                <c:formatCode>General</c:formatCode>
                <c:ptCount val="10"/>
                <c:pt idx="0">
                  <c:v>32.796749661531003</c:v>
                </c:pt>
                <c:pt idx="1">
                  <c:v>38.274681121365042</c:v>
                </c:pt>
                <c:pt idx="2">
                  <c:v>39.329062372795569</c:v>
                </c:pt>
                <c:pt idx="3">
                  <c:v>18.462570180736932</c:v>
                </c:pt>
                <c:pt idx="4">
                  <c:v>27.030452416946758</c:v>
                </c:pt>
                <c:pt idx="5">
                  <c:v>32.370408022432059</c:v>
                </c:pt>
                <c:pt idx="6">
                  <c:v>16.967149610768061</c:v>
                </c:pt>
                <c:pt idx="7">
                  <c:v>28.256054105570644</c:v>
                </c:pt>
                <c:pt idx="8">
                  <c:v>15.718094654551612</c:v>
                </c:pt>
                <c:pt idx="9">
                  <c:v>27.556383475229644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D-41DD-81C5-08B828B99B4B}"/>
            </c:ext>
          </c:extLst>
        </c:ser>
        <c:ser>
          <c:idx val="3"/>
          <c:order val="3"/>
          <c:tx>
            <c:strRef>
              <c:f>List1!$AB$319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List1!$AC$315:$AL$315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List1!$AC$319:$AL$319</c:f>
              <c:numCache>
                <c:formatCode>General</c:formatCode>
                <c:ptCount val="10"/>
                <c:pt idx="0">
                  <c:v>4.787151709462111</c:v>
                </c:pt>
                <c:pt idx="1">
                  <c:v>16.579045297354238</c:v>
                </c:pt>
                <c:pt idx="2">
                  <c:v>18.139752936831968</c:v>
                </c:pt>
                <c:pt idx="3">
                  <c:v>24.55854594580358</c:v>
                </c:pt>
                <c:pt idx="4">
                  <c:v>34.763595068907343</c:v>
                </c:pt>
                <c:pt idx="5">
                  <c:v>16.28824522622563</c:v>
                </c:pt>
                <c:pt idx="6">
                  <c:v>20.694864763080709</c:v>
                </c:pt>
                <c:pt idx="7">
                  <c:v>32.725564208810312</c:v>
                </c:pt>
                <c:pt idx="8">
                  <c:v>40.532975171998004</c:v>
                </c:pt>
                <c:pt idx="9">
                  <c:v>25.979684895804173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2D-41DD-81C5-08B828B99B4B}"/>
            </c:ext>
          </c:extLst>
        </c:ser>
        <c:ser>
          <c:idx val="4"/>
          <c:order val="4"/>
          <c:tx>
            <c:strRef>
              <c:f>List1!$AB$320</c:f>
              <c:strCache>
                <c:ptCount val="1"/>
                <c:pt idx="0">
                  <c:v>velmi špatně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List1!$AC$315:$AL$315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List1!$AC$320:$AL$320</c:f>
              <c:numCache>
                <c:formatCode>General</c:formatCode>
                <c:ptCount val="10"/>
                <c:pt idx="0">
                  <c:v>2.8120237916067792</c:v>
                </c:pt>
                <c:pt idx="1">
                  <c:v>10.854333601029515</c:v>
                </c:pt>
                <c:pt idx="2">
                  <c:v>7.4406691235374103</c:v>
                </c:pt>
                <c:pt idx="3">
                  <c:v>35.073567756967044</c:v>
                </c:pt>
                <c:pt idx="4">
                  <c:v>23.656227775103336</c:v>
                </c:pt>
                <c:pt idx="5">
                  <c:v>25.606144541320237</c:v>
                </c:pt>
                <c:pt idx="6">
                  <c:v>42.353287363281581</c:v>
                </c:pt>
                <c:pt idx="7">
                  <c:v>28.333538668674446</c:v>
                </c:pt>
                <c:pt idx="8">
                  <c:v>41.921968819395175</c:v>
                </c:pt>
                <c:pt idx="9">
                  <c:v>23.721247133823262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D-41DD-81C5-08B828B9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9177200"/>
        <c:axId val="314348864"/>
      </c:barChart>
      <c:catAx>
        <c:axId val="21191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348864"/>
        <c:crosses val="autoZero"/>
        <c:auto val="1"/>
        <c:lblAlgn val="ctr"/>
        <c:lblOffset val="100"/>
        <c:noMultiLvlLbl val="0"/>
      </c:catAx>
      <c:valAx>
        <c:axId val="31434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917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Samospráva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List1!$AB$324</c:f>
              <c:strCache>
                <c:ptCount val="1"/>
                <c:pt idx="0">
                  <c:v>velmi dobře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List1!$AC$323:$AL$323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List1!$AC$324:$AL$324</c:f>
              <c:numCache>
                <c:formatCode>General</c:formatCode>
                <c:ptCount val="10"/>
                <c:pt idx="0">
                  <c:v>16.067483028324535</c:v>
                </c:pt>
                <c:pt idx="1">
                  <c:v>15.870156255832596</c:v>
                </c:pt>
                <c:pt idx="2">
                  <c:v>2.3765589673286187</c:v>
                </c:pt>
                <c:pt idx="3">
                  <c:v>8.87937870124364</c:v>
                </c:pt>
                <c:pt idx="4">
                  <c:v>5.2491904677332979</c:v>
                </c:pt>
                <c:pt idx="5">
                  <c:v>9.8122666697812342</c:v>
                </c:pt>
                <c:pt idx="6">
                  <c:v>8.2918548409963844</c:v>
                </c:pt>
                <c:pt idx="7">
                  <c:v>5.87838949133537</c:v>
                </c:pt>
                <c:pt idx="8">
                  <c:v>4.8754382403627714</c:v>
                </c:pt>
                <c:pt idx="9">
                  <c:v>8.0385886684655574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A-4279-8CE7-1971EB28A6A8}"/>
            </c:ext>
          </c:extLst>
        </c:ser>
        <c:ser>
          <c:idx val="1"/>
          <c:order val="1"/>
          <c:tx>
            <c:strRef>
              <c:f>List1!$AB$325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List1!$AC$323:$AL$323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List1!$AC$325:$AL$325</c:f>
              <c:numCache>
                <c:formatCode>General</c:formatCode>
                <c:ptCount val="10"/>
                <c:pt idx="0">
                  <c:v>22.979268362221269</c:v>
                </c:pt>
                <c:pt idx="1">
                  <c:v>16.206164400525971</c:v>
                </c:pt>
                <c:pt idx="2">
                  <c:v>22.322007370612234</c:v>
                </c:pt>
                <c:pt idx="3">
                  <c:v>17.931244141812915</c:v>
                </c:pt>
                <c:pt idx="4">
                  <c:v>33.176855690076465</c:v>
                </c:pt>
                <c:pt idx="5">
                  <c:v>18.428806224835018</c:v>
                </c:pt>
                <c:pt idx="6">
                  <c:v>11.871536751639223</c:v>
                </c:pt>
                <c:pt idx="7">
                  <c:v>30.016331567811445</c:v>
                </c:pt>
                <c:pt idx="8">
                  <c:v>13.159216389925831</c:v>
                </c:pt>
                <c:pt idx="9">
                  <c:v>25.8213647427518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A-4279-8CE7-1971EB28A6A8}"/>
            </c:ext>
          </c:extLst>
        </c:ser>
        <c:ser>
          <c:idx val="2"/>
          <c:order val="2"/>
          <c:tx>
            <c:strRef>
              <c:f>List1!$AB$326</c:f>
              <c:strCache>
                <c:ptCount val="1"/>
                <c:pt idx="0">
                  <c:v>ani dobře, ani špatně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List1!$AC$323:$AL$323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List1!$AC$326:$AL$326</c:f>
              <c:numCache>
                <c:formatCode>General</c:formatCode>
                <c:ptCount val="10"/>
                <c:pt idx="0">
                  <c:v>49.384474790806706</c:v>
                </c:pt>
                <c:pt idx="1">
                  <c:v>51.741341494306049</c:v>
                </c:pt>
                <c:pt idx="2">
                  <c:v>47.445544950110872</c:v>
                </c:pt>
                <c:pt idx="3">
                  <c:v>34.859198560828411</c:v>
                </c:pt>
                <c:pt idx="4">
                  <c:v>47.591180205680047</c:v>
                </c:pt>
                <c:pt idx="5">
                  <c:v>44.196606524280533</c:v>
                </c:pt>
                <c:pt idx="6">
                  <c:v>29.391453658507384</c:v>
                </c:pt>
                <c:pt idx="7">
                  <c:v>47.946656969799491</c:v>
                </c:pt>
                <c:pt idx="8">
                  <c:v>39.303150673013981</c:v>
                </c:pt>
                <c:pt idx="9">
                  <c:v>45.439095337690397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A-4279-8CE7-1971EB28A6A8}"/>
            </c:ext>
          </c:extLst>
        </c:ser>
        <c:ser>
          <c:idx val="3"/>
          <c:order val="3"/>
          <c:tx>
            <c:strRef>
              <c:f>List1!$AB$327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List1!$AC$323:$AL$323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List1!$AC$327:$AL$327</c:f>
              <c:numCache>
                <c:formatCode>General</c:formatCode>
                <c:ptCount val="10"/>
                <c:pt idx="0">
                  <c:v>10.772529846547174</c:v>
                </c:pt>
                <c:pt idx="1">
                  <c:v>9.0307903682891961</c:v>
                </c:pt>
                <c:pt idx="2">
                  <c:v>14.881338247074821</c:v>
                </c:pt>
                <c:pt idx="3">
                  <c:v>21.606485667437443</c:v>
                </c:pt>
                <c:pt idx="4">
                  <c:v>11.648475337184191</c:v>
                </c:pt>
                <c:pt idx="5">
                  <c:v>13.362516134100716</c:v>
                </c:pt>
                <c:pt idx="6">
                  <c:v>23.00375466584039</c:v>
                </c:pt>
                <c:pt idx="7">
                  <c:v>11.284141192739764</c:v>
                </c:pt>
                <c:pt idx="8">
                  <c:v>18.545900915457025</c:v>
                </c:pt>
                <c:pt idx="9">
                  <c:v>13.018167478528916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A-4279-8CE7-1971EB28A6A8}"/>
            </c:ext>
          </c:extLst>
        </c:ser>
        <c:ser>
          <c:idx val="4"/>
          <c:order val="4"/>
          <c:tx>
            <c:strRef>
              <c:f>List1!$AB$328</c:f>
              <c:strCache>
                <c:ptCount val="1"/>
                <c:pt idx="0">
                  <c:v>velmi špatně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List1!$AC$323:$AL$323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List1!$AC$328:$AL$328</c:f>
              <c:numCache>
                <c:formatCode>General</c:formatCode>
                <c:ptCount val="10"/>
                <c:pt idx="0">
                  <c:v>0.79624397210032904</c:v>
                </c:pt>
                <c:pt idx="1">
                  <c:v>7.151547481046185</c:v>
                </c:pt>
                <c:pt idx="2">
                  <c:v>12.974550464873463</c:v>
                </c:pt>
                <c:pt idx="3">
                  <c:v>16.723692928677586</c:v>
                </c:pt>
                <c:pt idx="4">
                  <c:v>3.2213355717733227</c:v>
                </c:pt>
                <c:pt idx="5">
                  <c:v>14.199804447002517</c:v>
                </c:pt>
                <c:pt idx="6">
                  <c:v>27.441400083016642</c:v>
                </c:pt>
                <c:pt idx="7">
                  <c:v>5.6782793010155679</c:v>
                </c:pt>
                <c:pt idx="8">
                  <c:v>24.116294064445899</c:v>
                </c:pt>
                <c:pt idx="9">
                  <c:v>7.6827838056955091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2A-4279-8CE7-1971EB28A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096320"/>
        <c:axId val="1695095072"/>
      </c:barChart>
      <c:catAx>
        <c:axId val="16950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5095072"/>
        <c:crosses val="autoZero"/>
        <c:auto val="1"/>
        <c:lblAlgn val="ctr"/>
        <c:lblOffset val="100"/>
        <c:noMultiLvlLbl val="0"/>
      </c:catAx>
      <c:valAx>
        <c:axId val="16950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509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List1!$AB$331</c:f>
              <c:strCache>
                <c:ptCount val="1"/>
                <c:pt idx="0">
                  <c:v>velmi dobře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List1!$AC$330:$AL$330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List1!$AC$331:$AL$331</c:f>
              <c:numCache>
                <c:formatCode>General</c:formatCode>
                <c:ptCount val="10"/>
                <c:pt idx="0">
                  <c:v>8.3672289216286657</c:v>
                </c:pt>
                <c:pt idx="1">
                  <c:v>2.2804455495291003</c:v>
                </c:pt>
                <c:pt idx="2">
                  <c:v>0</c:v>
                </c:pt>
                <c:pt idx="3">
                  <c:v>1.3398870316589686</c:v>
                </c:pt>
                <c:pt idx="4">
                  <c:v>6.2703548359636221</c:v>
                </c:pt>
                <c:pt idx="5">
                  <c:v>0</c:v>
                </c:pt>
                <c:pt idx="6">
                  <c:v>0</c:v>
                </c:pt>
                <c:pt idx="7">
                  <c:v>2.7789751216605496</c:v>
                </c:pt>
                <c:pt idx="8">
                  <c:v>0</c:v>
                </c:pt>
                <c:pt idx="9">
                  <c:v>3.8694126186020963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C-4E27-9D6F-889F4AC2E5BE}"/>
            </c:ext>
          </c:extLst>
        </c:ser>
        <c:ser>
          <c:idx val="1"/>
          <c:order val="1"/>
          <c:tx>
            <c:strRef>
              <c:f>List1!$AB$332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List1!$AC$330:$AL$330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List1!$AC$332:$AL$332</c:f>
              <c:numCache>
                <c:formatCode>General</c:formatCode>
                <c:ptCount val="10"/>
                <c:pt idx="0">
                  <c:v>9.8268009961539189</c:v>
                </c:pt>
                <c:pt idx="1">
                  <c:v>7.9350771017158008</c:v>
                </c:pt>
                <c:pt idx="2">
                  <c:v>0</c:v>
                </c:pt>
                <c:pt idx="3">
                  <c:v>11.183143348607294</c:v>
                </c:pt>
                <c:pt idx="4">
                  <c:v>33.52444017630544</c:v>
                </c:pt>
                <c:pt idx="5">
                  <c:v>13.256883968345223</c:v>
                </c:pt>
                <c:pt idx="6">
                  <c:v>1.802394200937852</c:v>
                </c:pt>
                <c:pt idx="7">
                  <c:v>21.791941420175817</c:v>
                </c:pt>
                <c:pt idx="8">
                  <c:v>4.8976429691059336</c:v>
                </c:pt>
                <c:pt idx="9">
                  <c:v>18.552694962953311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C-4E27-9D6F-889F4AC2E5BE}"/>
            </c:ext>
          </c:extLst>
        </c:ser>
        <c:ser>
          <c:idx val="2"/>
          <c:order val="2"/>
          <c:tx>
            <c:strRef>
              <c:f>List1!$AB$333</c:f>
              <c:strCache>
                <c:ptCount val="1"/>
                <c:pt idx="0">
                  <c:v>ani dobře, ani špatně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List1!$AC$330:$AL$330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List1!$AC$333:$AL$333</c:f>
              <c:numCache>
                <c:formatCode>General</c:formatCode>
                <c:ptCount val="10"/>
                <c:pt idx="0">
                  <c:v>25.880835573811627</c:v>
                </c:pt>
                <c:pt idx="1">
                  <c:v>39.673194000405907</c:v>
                </c:pt>
                <c:pt idx="2">
                  <c:v>42.666320596959302</c:v>
                </c:pt>
                <c:pt idx="3">
                  <c:v>32.982257205207674</c:v>
                </c:pt>
                <c:pt idx="4">
                  <c:v>42.559466992257939</c:v>
                </c:pt>
                <c:pt idx="5">
                  <c:v>41.684416907779607</c:v>
                </c:pt>
                <c:pt idx="6">
                  <c:v>6.4341417370439284</c:v>
                </c:pt>
                <c:pt idx="7">
                  <c:v>43.0580792004194</c:v>
                </c:pt>
                <c:pt idx="8">
                  <c:v>24.291083979688803</c:v>
                </c:pt>
                <c:pt idx="9">
                  <c:v>36.072148350090295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C-4E27-9D6F-889F4AC2E5BE}"/>
            </c:ext>
          </c:extLst>
        </c:ser>
        <c:ser>
          <c:idx val="3"/>
          <c:order val="3"/>
          <c:tx>
            <c:strRef>
              <c:f>List1!$AB$334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List1!$AC$330:$AL$330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List1!$AC$334:$AL$334</c:f>
              <c:numCache>
                <c:formatCode>General</c:formatCode>
                <c:ptCount val="10"/>
                <c:pt idx="0">
                  <c:v>31.471637900818276</c:v>
                </c:pt>
                <c:pt idx="1">
                  <c:v>32.528234270463201</c:v>
                </c:pt>
                <c:pt idx="2">
                  <c:v>21.398168929954995</c:v>
                </c:pt>
                <c:pt idx="3">
                  <c:v>12.623412036904089</c:v>
                </c:pt>
                <c:pt idx="4">
                  <c:v>11.607702169417607</c:v>
                </c:pt>
                <c:pt idx="5">
                  <c:v>16.181798733458685</c:v>
                </c:pt>
                <c:pt idx="6">
                  <c:v>21.747667676997118</c:v>
                </c:pt>
                <c:pt idx="7">
                  <c:v>19.376692424734674</c:v>
                </c:pt>
                <c:pt idx="8">
                  <c:v>20.09620984269284</c:v>
                </c:pt>
                <c:pt idx="9">
                  <c:v>19.558344892945744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6C-4E27-9D6F-889F4AC2E5BE}"/>
            </c:ext>
          </c:extLst>
        </c:ser>
        <c:ser>
          <c:idx val="4"/>
          <c:order val="4"/>
          <c:tx>
            <c:strRef>
              <c:f>List1!$AB$335</c:f>
              <c:strCache>
                <c:ptCount val="1"/>
                <c:pt idx="0">
                  <c:v>velmi špatně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List1!$AC$330:$AL$330</c:f>
              <c:strCache>
                <c:ptCount val="9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</c:strCache>
            </c:strRef>
          </c:cat>
          <c:val>
            <c:numRef>
              <c:f>List1!$AC$335:$AL$335</c:f>
              <c:numCache>
                <c:formatCode>General</c:formatCode>
                <c:ptCount val="10"/>
                <c:pt idx="0">
                  <c:v>24.453496607587521</c:v>
                </c:pt>
                <c:pt idx="1">
                  <c:v>17.583047025484998</c:v>
                </c:pt>
                <c:pt idx="2">
                  <c:v>35.935511124768652</c:v>
                </c:pt>
                <c:pt idx="3">
                  <c:v>41.871300913576775</c:v>
                </c:pt>
                <c:pt idx="4">
                  <c:v>6.925073062425545</c:v>
                </c:pt>
                <c:pt idx="5">
                  <c:v>28.876900171039608</c:v>
                </c:pt>
                <c:pt idx="6">
                  <c:v>70.015796155443525</c:v>
                </c:pt>
                <c:pt idx="7">
                  <c:v>13.798110236617999</c:v>
                </c:pt>
                <c:pt idx="8">
                  <c:v>50.715062358895857</c:v>
                </c:pt>
                <c:pt idx="9">
                  <c:v>21.947399076012029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C-4E27-9D6F-889F4AC2E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122352"/>
        <c:axId val="1698124016"/>
      </c:barChart>
      <c:catAx>
        <c:axId val="169812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8124016"/>
        <c:crosses val="autoZero"/>
        <c:auto val="1"/>
        <c:lblAlgn val="ctr"/>
        <c:lblOffset val="100"/>
        <c:noMultiLvlLbl val="0"/>
      </c:catAx>
      <c:valAx>
        <c:axId val="169812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812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List2!$AK$3</c:f>
              <c:strCache>
                <c:ptCount val="1"/>
                <c:pt idx="0">
                  <c:v>Dubec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List2!$AK$4:$AK$14</c:f>
              <c:numCache>
                <c:formatCode>General</c:formatCode>
                <c:ptCount val="11"/>
                <c:pt idx="0">
                  <c:v>0.65359478619429456</c:v>
                </c:pt>
                <c:pt idx="1">
                  <c:v>15.644171749628441</c:v>
                </c:pt>
                <c:pt idx="2">
                  <c:v>0</c:v>
                </c:pt>
                <c:pt idx="3">
                  <c:v>0.46082948468257584</c:v>
                </c:pt>
                <c:pt idx="4">
                  <c:v>0</c:v>
                </c:pt>
                <c:pt idx="5">
                  <c:v>0.67796610169491534</c:v>
                </c:pt>
                <c:pt idx="6">
                  <c:v>0</c:v>
                </c:pt>
                <c:pt idx="7">
                  <c:v>1.508947904313563</c:v>
                </c:pt>
                <c:pt idx="8">
                  <c:v>3.7846323544017757</c:v>
                </c:pt>
                <c:pt idx="9">
                  <c:v>0</c:v>
                </c:pt>
                <c:pt idx="10">
                  <c:v>2.1794663112302848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0-4187-B802-7A4F0ACB7185}"/>
            </c:ext>
          </c:extLst>
        </c:ser>
        <c:ser>
          <c:idx val="1"/>
          <c:order val="1"/>
          <c:tx>
            <c:strRef>
              <c:f>List2!$AL$3</c:f>
              <c:strCache>
                <c:ptCount val="1"/>
                <c:pt idx="0">
                  <c:v>Grolich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List2!$AL$4:$AL$14</c:f>
              <c:numCache>
                <c:formatCode>General</c:formatCode>
                <c:ptCount val="11"/>
                <c:pt idx="0">
                  <c:v>7.1895424903629603</c:v>
                </c:pt>
                <c:pt idx="1">
                  <c:v>11.96319015691647</c:v>
                </c:pt>
                <c:pt idx="2">
                  <c:v>3.3898305527974069</c:v>
                </c:pt>
                <c:pt idx="3">
                  <c:v>79.723501812689506</c:v>
                </c:pt>
                <c:pt idx="4">
                  <c:v>13.63636399038144</c:v>
                </c:pt>
                <c:pt idx="5">
                  <c:v>5.7627118644067803</c:v>
                </c:pt>
                <c:pt idx="6">
                  <c:v>4.878048714698358</c:v>
                </c:pt>
                <c:pt idx="7">
                  <c:v>10.059652672703574</c:v>
                </c:pt>
                <c:pt idx="8">
                  <c:v>24.600109943753747</c:v>
                </c:pt>
                <c:pt idx="9">
                  <c:v>0</c:v>
                </c:pt>
                <c:pt idx="10">
                  <c:v>11.615980744501449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0-4187-B802-7A4F0ACB7185}"/>
            </c:ext>
          </c:extLst>
        </c:ser>
        <c:ser>
          <c:idx val="2"/>
          <c:order val="2"/>
          <c:tx>
            <c:strRef>
              <c:f>List2!$AM$3</c:f>
              <c:strCache>
                <c:ptCount val="1"/>
                <c:pt idx="0">
                  <c:v>Hrnčíř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List2!$AM$4:$AM$14</c:f>
              <c:numCache>
                <c:formatCode>General</c:formatCode>
                <c:ptCount val="11"/>
                <c:pt idx="0">
                  <c:v>0.65359478619429456</c:v>
                </c:pt>
                <c:pt idx="1">
                  <c:v>0.3067484595935196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1.0169491525423731</c:v>
                </c:pt>
                <c:pt idx="6">
                  <c:v>19.512194858793432</c:v>
                </c:pt>
                <c:pt idx="7">
                  <c:v>0.5029826574913675</c:v>
                </c:pt>
                <c:pt idx="8">
                  <c:v>5.6769484116500655</c:v>
                </c:pt>
                <c:pt idx="9">
                  <c:v>0</c:v>
                </c:pt>
                <c:pt idx="10">
                  <c:v>1.0859607768607176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0-4187-B802-7A4F0ACB7185}"/>
            </c:ext>
          </c:extLst>
        </c:ser>
        <c:ser>
          <c:idx val="3"/>
          <c:order val="3"/>
          <c:tx>
            <c:strRef>
              <c:f>List2!$AN$3</c:f>
              <c:strCache>
                <c:ptCount val="1"/>
                <c:pt idx="0">
                  <c:v>Lukl + Maleček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List2!$AN$4:$AN$14</c:f>
              <c:numCache>
                <c:formatCode>General</c:formatCode>
                <c:ptCount val="11"/>
                <c:pt idx="0">
                  <c:v>5.2287581712236459</c:v>
                </c:pt>
                <c:pt idx="1">
                  <c:v>4.2944785118990092</c:v>
                </c:pt>
                <c:pt idx="2">
                  <c:v>5.084745760379084</c:v>
                </c:pt>
                <c:pt idx="3">
                  <c:v>1.8433179387303034</c:v>
                </c:pt>
                <c:pt idx="4">
                  <c:v>4.5454546634604798</c:v>
                </c:pt>
                <c:pt idx="5">
                  <c:v>2.3728813559322037</c:v>
                </c:pt>
                <c:pt idx="6">
                  <c:v>7.3170730720475374</c:v>
                </c:pt>
                <c:pt idx="7">
                  <c:v>1.0059652468221956</c:v>
                </c:pt>
                <c:pt idx="8">
                  <c:v>94.615806940802813</c:v>
                </c:pt>
                <c:pt idx="9">
                  <c:v>0</c:v>
                </c:pt>
                <c:pt idx="10">
                  <c:v>3.8919085564795362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B0-4187-B802-7A4F0ACB7185}"/>
            </c:ext>
          </c:extLst>
        </c:ser>
        <c:ser>
          <c:idx val="4"/>
          <c:order val="4"/>
          <c:tx>
            <c:strRef>
              <c:f>List2!$AO$3</c:f>
              <c:strCache>
                <c:ptCount val="1"/>
                <c:pt idx="0">
                  <c:v>Nantl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List2!$AO$4:$AO$14</c:f>
              <c:numCache>
                <c:formatCode>General</c:formatCode>
                <c:ptCount val="11"/>
                <c:pt idx="0">
                  <c:v>0</c:v>
                </c:pt>
                <c:pt idx="1">
                  <c:v>2.1472392559495046</c:v>
                </c:pt>
                <c:pt idx="2">
                  <c:v>0</c:v>
                </c:pt>
                <c:pt idx="3">
                  <c:v>0.46082948468257584</c:v>
                </c:pt>
                <c:pt idx="4">
                  <c:v>0</c:v>
                </c:pt>
                <c:pt idx="5">
                  <c:v>41.355932165544964</c:v>
                </c:pt>
                <c:pt idx="6">
                  <c:v>2.439024357349179</c:v>
                </c:pt>
                <c:pt idx="7">
                  <c:v>3.5208784661184942</c:v>
                </c:pt>
                <c:pt idx="8">
                  <c:v>11.353896823300131</c:v>
                </c:pt>
                <c:pt idx="9">
                  <c:v>3.7037036948183264</c:v>
                </c:pt>
                <c:pt idx="10">
                  <c:v>5.806836895791383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B0-4187-B802-7A4F0ACB7185}"/>
            </c:ext>
          </c:extLst>
        </c:ser>
        <c:ser>
          <c:idx val="5"/>
          <c:order val="5"/>
          <c:tx>
            <c:strRef>
              <c:f>List2!$AP$3</c:f>
              <c:strCache>
                <c:ptCount val="1"/>
                <c:pt idx="0">
                  <c:v>Navrkal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List2!$AP$4:$AP$14</c:f>
              <c:numCache>
                <c:formatCode>General</c:formatCode>
                <c:ptCount val="11"/>
                <c:pt idx="0">
                  <c:v>1.3071895329450192</c:v>
                </c:pt>
                <c:pt idx="1">
                  <c:v>0.3067484595935196</c:v>
                </c:pt>
                <c:pt idx="2">
                  <c:v>0</c:v>
                </c:pt>
                <c:pt idx="3">
                  <c:v>0</c:v>
                </c:pt>
                <c:pt idx="4">
                  <c:v>9.0909093269209595</c:v>
                </c:pt>
                <c:pt idx="5">
                  <c:v>1.0169491525423731</c:v>
                </c:pt>
                <c:pt idx="6">
                  <c:v>0</c:v>
                </c:pt>
                <c:pt idx="7">
                  <c:v>0</c:v>
                </c:pt>
                <c:pt idx="8">
                  <c:v>1.8923160572482893</c:v>
                </c:pt>
                <c:pt idx="9">
                  <c:v>0</c:v>
                </c:pt>
                <c:pt idx="10">
                  <c:v>0.49827426495933602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B0-4187-B802-7A4F0ACB7185}"/>
            </c:ext>
          </c:extLst>
        </c:ser>
        <c:ser>
          <c:idx val="6"/>
          <c:order val="6"/>
          <c:tx>
            <c:strRef>
              <c:f>List2!$AQ$3</c:f>
              <c:strCache>
                <c:ptCount val="1"/>
                <c:pt idx="0">
                  <c:v>Nezval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List2!$AQ$4:$AQ$14</c:f>
              <c:numCache>
                <c:formatCode>General</c:formatCode>
                <c:ptCount val="11"/>
                <c:pt idx="0">
                  <c:v>0</c:v>
                </c:pt>
                <c:pt idx="1">
                  <c:v>0.3067484595935196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0.67796610169491534</c:v>
                </c:pt>
                <c:pt idx="6">
                  <c:v>0</c:v>
                </c:pt>
                <c:pt idx="7">
                  <c:v>0</c:v>
                </c:pt>
                <c:pt idx="8">
                  <c:v>1.8923160572482893</c:v>
                </c:pt>
                <c:pt idx="9">
                  <c:v>7.4074073896366528</c:v>
                </c:pt>
                <c:pt idx="10">
                  <c:v>0.29038139457070306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B0-4187-B802-7A4F0ACB7185}"/>
            </c:ext>
          </c:extLst>
        </c:ser>
        <c:ser>
          <c:idx val="7"/>
          <c:order val="7"/>
          <c:tx>
            <c:strRef>
              <c:f>List2!$AR$3</c:f>
              <c:strCache>
                <c:ptCount val="1"/>
                <c:pt idx="0">
                  <c:v>Nováková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List2!$AR$4:$AR$14</c:f>
              <c:numCache>
                <c:formatCode>General</c:formatCode>
                <c:ptCount val="11"/>
                <c:pt idx="0">
                  <c:v>0.65359478619429456</c:v>
                </c:pt>
                <c:pt idx="1">
                  <c:v>0.61349691918703919</c:v>
                </c:pt>
                <c:pt idx="2">
                  <c:v>1.6949152075816765</c:v>
                </c:pt>
                <c:pt idx="3">
                  <c:v>0</c:v>
                </c:pt>
                <c:pt idx="4">
                  <c:v>4.5454546634604798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1.8923160572482893</c:v>
                </c:pt>
                <c:pt idx="9">
                  <c:v>0</c:v>
                </c:pt>
                <c:pt idx="10">
                  <c:v>0.31515389106846592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B0-4187-B802-7A4F0ACB7185}"/>
            </c:ext>
          </c:extLst>
        </c:ser>
        <c:ser>
          <c:idx val="8"/>
          <c:order val="8"/>
          <c:tx>
            <c:strRef>
              <c:f>List2!$AS$3</c:f>
              <c:strCache>
                <c:ptCount val="1"/>
                <c:pt idx="0">
                  <c:v>Pernes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List2!$AS$4:$AS$14</c:f>
              <c:numCache>
                <c:formatCode>General</c:formatCode>
                <c:ptCount val="11"/>
                <c:pt idx="0">
                  <c:v>0</c:v>
                </c:pt>
                <c:pt idx="1">
                  <c:v>0.3067484595935196</c:v>
                </c:pt>
                <c:pt idx="2">
                  <c:v>0</c:v>
                </c:pt>
                <c:pt idx="3">
                  <c:v>0.46082948468257584</c:v>
                </c:pt>
                <c:pt idx="4">
                  <c:v>4.5454546634604798</c:v>
                </c:pt>
                <c:pt idx="5">
                  <c:v>1.0169491525423731</c:v>
                </c:pt>
                <c:pt idx="6">
                  <c:v>0</c:v>
                </c:pt>
                <c:pt idx="7">
                  <c:v>0.5029826574913675</c:v>
                </c:pt>
                <c:pt idx="8">
                  <c:v>1.8923160572482893</c:v>
                </c:pt>
                <c:pt idx="9">
                  <c:v>0</c:v>
                </c:pt>
                <c:pt idx="10">
                  <c:v>0.34462503105209152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B0-4187-B802-7A4F0ACB7185}"/>
            </c:ext>
          </c:extLst>
        </c:ser>
        <c:ser>
          <c:idx val="9"/>
          <c:order val="9"/>
          <c:tx>
            <c:strRef>
              <c:f>List2!$AT$3</c:f>
              <c:strCache>
                <c:ptCount val="1"/>
                <c:pt idx="0">
                  <c:v>Šimek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List2!$AT$4:$AT$14</c:f>
              <c:numCache>
                <c:formatCode>General</c:formatCode>
                <c:ptCount val="11"/>
                <c:pt idx="0">
                  <c:v>52.287581751680037</c:v>
                </c:pt>
                <c:pt idx="1">
                  <c:v>1.8404907963559851</c:v>
                </c:pt>
                <c:pt idx="2">
                  <c:v>5.084745760379084</c:v>
                </c:pt>
                <c:pt idx="3">
                  <c:v>1.3824884540477276</c:v>
                </c:pt>
                <c:pt idx="4">
                  <c:v>13.63636399038144</c:v>
                </c:pt>
                <c:pt idx="5">
                  <c:v>1.3559322033898307</c:v>
                </c:pt>
                <c:pt idx="6">
                  <c:v>4.878048714698358</c:v>
                </c:pt>
                <c:pt idx="7">
                  <c:v>2.0119305618049306</c:v>
                </c:pt>
                <c:pt idx="8">
                  <c:v>15.138529177701907</c:v>
                </c:pt>
                <c:pt idx="9">
                  <c:v>7.4074073896366528</c:v>
                </c:pt>
                <c:pt idx="10">
                  <c:v>7.5936104290081223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B0-4187-B802-7A4F0ACB7185}"/>
            </c:ext>
          </c:extLst>
        </c:ser>
        <c:ser>
          <c:idx val="10"/>
          <c:order val="10"/>
          <c:tx>
            <c:strRef>
              <c:f>List2!$AU$3</c:f>
              <c:strCache>
                <c:ptCount val="1"/>
                <c:pt idx="0">
                  <c:v>Šlapal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List2!$AU$4:$AU$14</c:f>
              <c:numCache>
                <c:formatCode>General</c:formatCode>
                <c:ptCount val="11"/>
                <c:pt idx="0">
                  <c:v>1.3071895329450192</c:v>
                </c:pt>
                <c:pt idx="1">
                  <c:v>0.92024537878055879</c:v>
                </c:pt>
                <c:pt idx="2">
                  <c:v>28.813559354692831</c:v>
                </c:pt>
                <c:pt idx="3">
                  <c:v>0.92165896936515168</c:v>
                </c:pt>
                <c:pt idx="4">
                  <c:v>4.5454546634604798</c:v>
                </c:pt>
                <c:pt idx="5">
                  <c:v>1.0169491525423731</c:v>
                </c:pt>
                <c:pt idx="6">
                  <c:v>0</c:v>
                </c:pt>
                <c:pt idx="7">
                  <c:v>1.508947904313563</c:v>
                </c:pt>
                <c:pt idx="8">
                  <c:v>5.6769484116500655</c:v>
                </c:pt>
                <c:pt idx="9">
                  <c:v>3.7037036948183264</c:v>
                </c:pt>
                <c:pt idx="10">
                  <c:v>1.7535714503660229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B0-4187-B802-7A4F0ACB7185}"/>
            </c:ext>
          </c:extLst>
        </c:ser>
        <c:ser>
          <c:idx val="11"/>
          <c:order val="11"/>
          <c:tx>
            <c:strRef>
              <c:f>List2!$AV$3</c:f>
              <c:strCache>
                <c:ptCount val="1"/>
                <c:pt idx="0">
                  <c:v>Vitula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List2!$AV$4:$AV$14</c:f>
              <c:numCache>
                <c:formatCode>General</c:formatCode>
                <c:ptCount val="11"/>
                <c:pt idx="0">
                  <c:v>2.6143791053336076</c:v>
                </c:pt>
                <c:pt idx="1">
                  <c:v>2.760736175136544</c:v>
                </c:pt>
                <c:pt idx="2">
                  <c:v>1.6949152075816765</c:v>
                </c:pt>
                <c:pt idx="3">
                  <c:v>0.92165896936515168</c:v>
                </c:pt>
                <c:pt idx="4">
                  <c:v>4.5454546634604798</c:v>
                </c:pt>
                <c:pt idx="5">
                  <c:v>4.0677966101694922</c:v>
                </c:pt>
                <c:pt idx="6">
                  <c:v>0</c:v>
                </c:pt>
                <c:pt idx="7">
                  <c:v>47.280367623051291</c:v>
                </c:pt>
                <c:pt idx="8">
                  <c:v>11.353896823300131</c:v>
                </c:pt>
                <c:pt idx="9">
                  <c:v>0</c:v>
                </c:pt>
                <c:pt idx="10">
                  <c:v>4.6486492938582202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B0-4187-B802-7A4F0ACB7185}"/>
            </c:ext>
          </c:extLst>
        </c:ser>
        <c:ser>
          <c:idx val="12"/>
          <c:order val="12"/>
          <c:tx>
            <c:strRef>
              <c:f>List2!$AW$3</c:f>
              <c:strCache>
                <c:ptCount val="1"/>
                <c:pt idx="0">
                  <c:v>někdo jiný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List2!$AW$4:$AW$14</c:f>
              <c:numCache>
                <c:formatCode>General</c:formatCode>
                <c:ptCount val="11"/>
                <c:pt idx="0">
                  <c:v>0</c:v>
                </c:pt>
                <c:pt idx="1">
                  <c:v>5.8282208486614762</c:v>
                </c:pt>
                <c:pt idx="2">
                  <c:v>6.7796609679607611</c:v>
                </c:pt>
                <c:pt idx="3">
                  <c:v>0.92165896936515168</c:v>
                </c:pt>
                <c:pt idx="4">
                  <c:v>0</c:v>
                </c:pt>
                <c:pt idx="5">
                  <c:v>2.3728813559322037</c:v>
                </c:pt>
                <c:pt idx="6">
                  <c:v>0</c:v>
                </c:pt>
                <c:pt idx="7">
                  <c:v>5.0298263704320574</c:v>
                </c:pt>
                <c:pt idx="8">
                  <c:v>20.815477589351971</c:v>
                </c:pt>
                <c:pt idx="9">
                  <c:v>7.4074073896366528</c:v>
                </c:pt>
                <c:pt idx="10">
                  <c:v>2.1213322783505237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B0-4187-B802-7A4F0ACB7185}"/>
            </c:ext>
          </c:extLst>
        </c:ser>
        <c:ser>
          <c:idx val="13"/>
          <c:order val="13"/>
          <c:tx>
            <c:strRef>
              <c:f>List2!$AX$3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List2!$AJ$4:$AJ$14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List2!$AX$4:$AX$14</c:f>
              <c:numCache>
                <c:formatCode>General</c:formatCode>
                <c:ptCount val="11"/>
                <c:pt idx="0">
                  <c:v>28.104575214701118</c:v>
                </c:pt>
                <c:pt idx="1">
                  <c:v>52.76073613634167</c:v>
                </c:pt>
                <c:pt idx="2">
                  <c:v>47.457627188627484</c:v>
                </c:pt>
                <c:pt idx="3">
                  <c:v>12.90322572310221</c:v>
                </c:pt>
                <c:pt idx="4">
                  <c:v>40.909091971144321</c:v>
                </c:pt>
                <c:pt idx="5">
                  <c:v>37.288135555375476</c:v>
                </c:pt>
                <c:pt idx="6">
                  <c:v>60.97560893372949</c:v>
                </c:pt>
                <c:pt idx="7">
                  <c:v>36.717732292856347</c:v>
                </c:pt>
                <c:pt idx="8">
                  <c:v>151.38529129720865</c:v>
                </c:pt>
                <c:pt idx="9">
                  <c:v>70.370370201548198</c:v>
                </c:pt>
                <c:pt idx="10">
                  <c:v>25.965975983719868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B0-4187-B802-7A4F0ACB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363136"/>
        <c:axId val="106627072"/>
      </c:barChart>
      <c:catAx>
        <c:axId val="10636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627072"/>
        <c:crosses val="autoZero"/>
        <c:auto val="1"/>
        <c:lblAlgn val="ctr"/>
        <c:lblOffset val="100"/>
        <c:noMultiLvlLbl val="0"/>
      </c:catAx>
      <c:valAx>
        <c:axId val="106627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36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33480971128606"/>
          <c:y val="0"/>
          <c:w val="0.1344151902887139"/>
          <c:h val="1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brno_rozhovor!$P$306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brno_rozhovor!$P$307:$P$317</c:f>
              <c:numCache>
                <c:formatCode>0</c:formatCode>
                <c:ptCount val="11"/>
                <c:pt idx="0">
                  <c:v>42.857142857142854</c:v>
                </c:pt>
                <c:pt idx="1">
                  <c:v>8.6363636363636367</c:v>
                </c:pt>
                <c:pt idx="2">
                  <c:v>4.0650406504065035</c:v>
                </c:pt>
                <c:pt idx="3">
                  <c:v>5.9602649006622519</c:v>
                </c:pt>
                <c:pt idx="4">
                  <c:v>6.0975609756097562</c:v>
                </c:pt>
                <c:pt idx="5">
                  <c:v>8.3941605839416056</c:v>
                </c:pt>
                <c:pt idx="6">
                  <c:v>12.781954887218044</c:v>
                </c:pt>
                <c:pt idx="7">
                  <c:v>5.1282051282051277</c:v>
                </c:pt>
                <c:pt idx="8">
                  <c:v>23.595505617977526</c:v>
                </c:pt>
                <c:pt idx="9">
                  <c:v>1.639344262295082</c:v>
                </c:pt>
                <c:pt idx="10">
                  <c:v>6.395348837209303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8-4318-8CE8-117FDD91518A}"/>
            </c:ext>
          </c:extLst>
        </c:ser>
        <c:ser>
          <c:idx val="1"/>
          <c:order val="1"/>
          <c:tx>
            <c:strRef>
              <c:f>brno_rozhovor!$Q$306</c:f>
              <c:strCache>
                <c:ptCount val="1"/>
                <c:pt idx="0">
                  <c:v>ČPS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brno_rozhovor!$Q$307:$Q$317</c:f>
              <c:numCache>
                <c:formatCode>0</c:formatCode>
                <c:ptCount val="11"/>
                <c:pt idx="0">
                  <c:v>0.84033613445378152</c:v>
                </c:pt>
                <c:pt idx="1">
                  <c:v>13.18181818181818</c:v>
                </c:pt>
                <c:pt idx="2">
                  <c:v>1.6260162601626018</c:v>
                </c:pt>
                <c:pt idx="3">
                  <c:v>0</c:v>
                </c:pt>
                <c:pt idx="4">
                  <c:v>0</c:v>
                </c:pt>
                <c:pt idx="5">
                  <c:v>1.824817518248175</c:v>
                </c:pt>
                <c:pt idx="6">
                  <c:v>4.5112781954887211</c:v>
                </c:pt>
                <c:pt idx="7">
                  <c:v>5.1282051282051277</c:v>
                </c:pt>
                <c:pt idx="8">
                  <c:v>1.1235955056179776</c:v>
                </c:pt>
                <c:pt idx="9">
                  <c:v>0</c:v>
                </c:pt>
                <c:pt idx="10">
                  <c:v>1.7441860465116279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8-4318-8CE8-117FDD91518A}"/>
            </c:ext>
          </c:extLst>
        </c:ser>
        <c:ser>
          <c:idx val="2"/>
          <c:order val="2"/>
          <c:tx>
            <c:strRef>
              <c:f>brno_rozhovor!$R$306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brno_rozhovor!$R$307:$R$317</c:f>
              <c:numCache>
                <c:formatCode>0</c:formatCode>
                <c:ptCount val="11"/>
                <c:pt idx="0">
                  <c:v>24.929971988795518</c:v>
                </c:pt>
                <c:pt idx="1">
                  <c:v>4.0909090909090908</c:v>
                </c:pt>
                <c:pt idx="2">
                  <c:v>77.235772357723576</c:v>
                </c:pt>
                <c:pt idx="3">
                  <c:v>4.6357615894039732</c:v>
                </c:pt>
                <c:pt idx="4">
                  <c:v>10.975609756097562</c:v>
                </c:pt>
                <c:pt idx="5">
                  <c:v>2.1897810218978102</c:v>
                </c:pt>
                <c:pt idx="6">
                  <c:v>19.548872180451127</c:v>
                </c:pt>
                <c:pt idx="7">
                  <c:v>0</c:v>
                </c:pt>
                <c:pt idx="8">
                  <c:v>7.8651685393258424</c:v>
                </c:pt>
                <c:pt idx="9">
                  <c:v>3.278688524590164</c:v>
                </c:pt>
                <c:pt idx="10">
                  <c:v>2.9069767441860463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8-4318-8CE8-117FDD91518A}"/>
            </c:ext>
          </c:extLst>
        </c:ser>
        <c:ser>
          <c:idx val="3"/>
          <c:order val="3"/>
          <c:tx>
            <c:strRef>
              <c:f>brno_rozhovor!$S$306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brno_rozhovor!$S$307:$S$317</c:f>
              <c:numCache>
                <c:formatCode>0</c:formatCode>
                <c:ptCount val="11"/>
                <c:pt idx="0">
                  <c:v>2.2408963585434174</c:v>
                </c:pt>
                <c:pt idx="1">
                  <c:v>3.6363636363636362</c:v>
                </c:pt>
                <c:pt idx="2">
                  <c:v>0</c:v>
                </c:pt>
                <c:pt idx="3">
                  <c:v>62.913907284768214</c:v>
                </c:pt>
                <c:pt idx="4">
                  <c:v>0</c:v>
                </c:pt>
                <c:pt idx="5">
                  <c:v>5.8394160583941606</c:v>
                </c:pt>
                <c:pt idx="6">
                  <c:v>2.2556390977443606</c:v>
                </c:pt>
                <c:pt idx="7">
                  <c:v>0</c:v>
                </c:pt>
                <c:pt idx="8">
                  <c:v>7.8651685393258424</c:v>
                </c:pt>
                <c:pt idx="9">
                  <c:v>4.918032786885246</c:v>
                </c:pt>
                <c:pt idx="10">
                  <c:v>2.9069767441860463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C8-4318-8CE8-117FDD91518A}"/>
            </c:ext>
          </c:extLst>
        </c:ser>
        <c:ser>
          <c:idx val="4"/>
          <c:order val="4"/>
          <c:tx>
            <c:strRef>
              <c:f>brno_rozhovor!$T$306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brno_rozhovor!$T$307:$T$317</c:f>
              <c:numCache>
                <c:formatCode>0</c:formatCode>
                <c:ptCount val="11"/>
                <c:pt idx="0">
                  <c:v>3.9215686274509802</c:v>
                </c:pt>
                <c:pt idx="1">
                  <c:v>0.45454545454545453</c:v>
                </c:pt>
                <c:pt idx="2">
                  <c:v>0</c:v>
                </c:pt>
                <c:pt idx="3">
                  <c:v>0</c:v>
                </c:pt>
                <c:pt idx="4">
                  <c:v>68.292682926829272</c:v>
                </c:pt>
                <c:pt idx="5">
                  <c:v>1.0948905109489051</c:v>
                </c:pt>
                <c:pt idx="6">
                  <c:v>7.518796992481203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0.58139534883720934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C8-4318-8CE8-117FDD91518A}"/>
            </c:ext>
          </c:extLst>
        </c:ser>
        <c:ser>
          <c:idx val="5"/>
          <c:order val="5"/>
          <c:tx>
            <c:strRef>
              <c:f>brno_rozhovor!$AA$306</c:f>
              <c:strCache>
                <c:ptCount val="1"/>
                <c:pt idx="0">
                  <c:v>nevolil/a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brno_rozhovor!$AA$307:$AA$317</c:f>
              <c:numCache>
                <c:formatCode>0</c:formatCode>
                <c:ptCount val="11"/>
                <c:pt idx="0">
                  <c:v>14.565826330532214</c:v>
                </c:pt>
                <c:pt idx="1">
                  <c:v>34.090909090909086</c:v>
                </c:pt>
                <c:pt idx="2">
                  <c:v>11.38211382113821</c:v>
                </c:pt>
                <c:pt idx="3">
                  <c:v>11.258278145695364</c:v>
                </c:pt>
                <c:pt idx="4">
                  <c:v>8.536585365853659</c:v>
                </c:pt>
                <c:pt idx="5">
                  <c:v>13.868613138686131</c:v>
                </c:pt>
                <c:pt idx="6">
                  <c:v>21.804511278195488</c:v>
                </c:pt>
                <c:pt idx="7">
                  <c:v>17.948717948717949</c:v>
                </c:pt>
                <c:pt idx="8">
                  <c:v>17.977528089887642</c:v>
                </c:pt>
                <c:pt idx="9">
                  <c:v>19.672131147540984</c:v>
                </c:pt>
                <c:pt idx="10">
                  <c:v>18.023255813953487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C8-4318-8CE8-117FDD91518A}"/>
            </c:ext>
          </c:extLst>
        </c:ser>
        <c:ser>
          <c:idx val="6"/>
          <c:order val="6"/>
          <c:tx>
            <c:strRef>
              <c:f>brno_rozhovor!$U$306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brno_rozhovor!$U$307:$U$317</c:f>
              <c:numCache>
                <c:formatCode>0</c:formatCode>
                <c:ptCount val="11"/>
                <c:pt idx="0">
                  <c:v>5.0420168067226889</c:v>
                </c:pt>
                <c:pt idx="1">
                  <c:v>5.4545454545454541</c:v>
                </c:pt>
                <c:pt idx="2">
                  <c:v>2.4390243902439024</c:v>
                </c:pt>
                <c:pt idx="3">
                  <c:v>0.66225165562913912</c:v>
                </c:pt>
                <c:pt idx="4">
                  <c:v>2.4390243902439024</c:v>
                </c:pt>
                <c:pt idx="5">
                  <c:v>48.9051094890511</c:v>
                </c:pt>
                <c:pt idx="6">
                  <c:v>3.007518796992481</c:v>
                </c:pt>
                <c:pt idx="7">
                  <c:v>10.256410256410255</c:v>
                </c:pt>
                <c:pt idx="8">
                  <c:v>10.112359550561797</c:v>
                </c:pt>
                <c:pt idx="9">
                  <c:v>3.278688524590164</c:v>
                </c:pt>
                <c:pt idx="10">
                  <c:v>9.8837209302325579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C8-4318-8CE8-117FDD91518A}"/>
            </c:ext>
          </c:extLst>
        </c:ser>
        <c:ser>
          <c:idx val="7"/>
          <c:order val="7"/>
          <c:tx>
            <c:strRef>
              <c:f>brno_rozhovor!$Z$306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brno_rozhovor!$Z$307:$Z$317</c:f>
              <c:numCache>
                <c:formatCode>0</c:formatCode>
                <c:ptCount val="11"/>
                <c:pt idx="0">
                  <c:v>1.400560224089636</c:v>
                </c:pt>
                <c:pt idx="1">
                  <c:v>1.3636363636363635</c:v>
                </c:pt>
                <c:pt idx="2">
                  <c:v>1.6260162601626018</c:v>
                </c:pt>
                <c:pt idx="3">
                  <c:v>0.66225165562913912</c:v>
                </c:pt>
                <c:pt idx="4">
                  <c:v>2.4390243902439024</c:v>
                </c:pt>
                <c:pt idx="5">
                  <c:v>1.4598540145985401</c:v>
                </c:pt>
                <c:pt idx="6">
                  <c:v>6.7669172932330826</c:v>
                </c:pt>
                <c:pt idx="7">
                  <c:v>5.1282051282051277</c:v>
                </c:pt>
                <c:pt idx="8">
                  <c:v>4.4943820224719104</c:v>
                </c:pt>
                <c:pt idx="9">
                  <c:v>0</c:v>
                </c:pt>
                <c:pt idx="10">
                  <c:v>0.58139534883720934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C8-4318-8CE8-117FDD91518A}"/>
            </c:ext>
          </c:extLst>
        </c:ser>
        <c:ser>
          <c:idx val="8"/>
          <c:order val="8"/>
          <c:tx>
            <c:strRef>
              <c:f>brno_rozhovor!$V$306</c:f>
              <c:strCache>
                <c:ptCount val="1"/>
                <c:pt idx="0">
                  <c:v>SSO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brno_rozhovor!$V$307:$V$317</c:f>
              <c:numCache>
                <c:formatCode>0</c:formatCode>
                <c:ptCount val="11"/>
                <c:pt idx="0">
                  <c:v>0.28011204481792717</c:v>
                </c:pt>
                <c:pt idx="1">
                  <c:v>5.9090909090909092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2.5547445255474455</c:v>
                </c:pt>
                <c:pt idx="6">
                  <c:v>1.5037593984962405</c:v>
                </c:pt>
                <c:pt idx="7">
                  <c:v>46.153846153846153</c:v>
                </c:pt>
                <c:pt idx="8">
                  <c:v>1.1235955056179776</c:v>
                </c:pt>
                <c:pt idx="9">
                  <c:v>0</c:v>
                </c:pt>
                <c:pt idx="10">
                  <c:v>0.58139534883720934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C8-4318-8CE8-117FDD91518A}"/>
            </c:ext>
          </c:extLst>
        </c:ser>
        <c:ser>
          <c:idx val="9"/>
          <c:order val="9"/>
          <c:tx>
            <c:strRef>
              <c:f>brno_rozhovor!$W$306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brno_rozhovor!$W$307:$W$317</c:f>
              <c:numCache>
                <c:formatCode>0</c:formatCode>
                <c:ptCount val="11"/>
                <c:pt idx="0">
                  <c:v>0.28011204481792717</c:v>
                </c:pt>
                <c:pt idx="1">
                  <c:v>13.636363636363635</c:v>
                </c:pt>
                <c:pt idx="2">
                  <c:v>0</c:v>
                </c:pt>
                <c:pt idx="3">
                  <c:v>2.6490066225165565</c:v>
                </c:pt>
                <c:pt idx="4">
                  <c:v>0</c:v>
                </c:pt>
                <c:pt idx="5">
                  <c:v>1.0948905109489051</c:v>
                </c:pt>
                <c:pt idx="6">
                  <c:v>1.5037593984962405</c:v>
                </c:pt>
                <c:pt idx="7">
                  <c:v>2.5641025641025639</c:v>
                </c:pt>
                <c:pt idx="8">
                  <c:v>6.7415730337078648</c:v>
                </c:pt>
                <c:pt idx="9">
                  <c:v>60.655737704918032</c:v>
                </c:pt>
                <c:pt idx="10">
                  <c:v>4.6511627906976747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C8-4318-8CE8-117FDD91518A}"/>
            </c:ext>
          </c:extLst>
        </c:ser>
        <c:ser>
          <c:idx val="10"/>
          <c:order val="10"/>
          <c:tx>
            <c:strRef>
              <c:f>brno_rozhovor!$X$306</c:f>
              <c:strCache>
                <c:ptCount val="1"/>
                <c:pt idx="0">
                  <c:v>TOP09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B-B4C8-4318-8CE8-117FDD91518A}"/>
              </c:ext>
            </c:extLst>
          </c:dPt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brno_rozhovor!$X$307:$X$317</c:f>
              <c:numCache>
                <c:formatCode>0</c:formatCode>
                <c:ptCount val="11"/>
                <c:pt idx="0">
                  <c:v>2.5210084033613445</c:v>
                </c:pt>
                <c:pt idx="1">
                  <c:v>7.7272727272727266</c:v>
                </c:pt>
                <c:pt idx="2">
                  <c:v>1.6260162601626018</c:v>
                </c:pt>
                <c:pt idx="3">
                  <c:v>10.596026490066226</c:v>
                </c:pt>
                <c:pt idx="4">
                  <c:v>0</c:v>
                </c:pt>
                <c:pt idx="5">
                  <c:v>11.313868613138686</c:v>
                </c:pt>
                <c:pt idx="6">
                  <c:v>1.5037593984962405</c:v>
                </c:pt>
                <c:pt idx="7">
                  <c:v>7.6923076923076925</c:v>
                </c:pt>
                <c:pt idx="8">
                  <c:v>19.101123595505616</c:v>
                </c:pt>
                <c:pt idx="9">
                  <c:v>6.557377049180328</c:v>
                </c:pt>
                <c:pt idx="10">
                  <c:v>51.744186046511629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C8-4318-8CE8-117FDD91518A}"/>
            </c:ext>
          </c:extLst>
        </c:ser>
        <c:ser>
          <c:idx val="11"/>
          <c:order val="11"/>
          <c:tx>
            <c:strRef>
              <c:f>brno_rozhovor!$Y$306</c:f>
              <c:strCache>
                <c:ptCount val="1"/>
                <c:pt idx="0">
                  <c:v>Úsvit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brno_rozhovor!$O$307:$O$317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SSO</c:v>
                </c:pt>
                <c:pt idx="8">
                  <c:v>STAN</c:v>
                </c:pt>
                <c:pt idx="9">
                  <c:v>SZ</c:v>
                </c:pt>
                <c:pt idx="10">
                  <c:v>TOP09</c:v>
                </c:pt>
              </c:strCache>
            </c:strRef>
          </c:cat>
          <c:val>
            <c:numRef>
              <c:f>brno_rozhovor!$Y$307:$Y$317</c:f>
              <c:numCache>
                <c:formatCode>0</c:formatCode>
                <c:ptCount val="11"/>
                <c:pt idx="0">
                  <c:v>1.1204481792717087</c:v>
                </c:pt>
                <c:pt idx="1">
                  <c:v>1.8181818181818181</c:v>
                </c:pt>
                <c:pt idx="2">
                  <c:v>0</c:v>
                </c:pt>
                <c:pt idx="3">
                  <c:v>0.66225165562913912</c:v>
                </c:pt>
                <c:pt idx="4">
                  <c:v>1.2195121951219512</c:v>
                </c:pt>
                <c:pt idx="5">
                  <c:v>1.4598540145985401</c:v>
                </c:pt>
                <c:pt idx="6">
                  <c:v>17.293233082706767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4C8-4318-8CE8-117FDD91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439104"/>
        <c:axId val="347440640"/>
      </c:barChart>
      <c:catAx>
        <c:axId val="34743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47440640"/>
        <c:crosses val="autoZero"/>
        <c:auto val="1"/>
        <c:lblAlgn val="ctr"/>
        <c:lblOffset val="100"/>
        <c:noMultiLvlLbl val="0"/>
      </c:catAx>
      <c:valAx>
        <c:axId val="347440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7439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Koho volili voliči ve</a:t>
            </a:r>
            <a:r>
              <a:rPr lang="cs-CZ" sz="2800" baseline="0" dirty="0"/>
              <a:t> volbách do PS 2021 </a:t>
            </a:r>
            <a:r>
              <a:rPr lang="cs-CZ" sz="2800" dirty="0"/>
              <a:t>v roce 2017?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List1!$AG$80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List1!$AH$80:$AQ$80</c:f>
              <c:numCache>
                <c:formatCode>General</c:formatCode>
                <c:ptCount val="10"/>
                <c:pt idx="0">
                  <c:v>80.538049209060318</c:v>
                </c:pt>
                <c:pt idx="1">
                  <c:v>12.418093677899209</c:v>
                </c:pt>
                <c:pt idx="2">
                  <c:v>9.4662959132951521</c:v>
                </c:pt>
                <c:pt idx="3">
                  <c:v>13.524581944623797</c:v>
                </c:pt>
                <c:pt idx="4">
                  <c:v>9.7624577385062778</c:v>
                </c:pt>
                <c:pt idx="5">
                  <c:v>55.893847654910324</c:v>
                </c:pt>
                <c:pt idx="6">
                  <c:v>17.006159733235286</c:v>
                </c:pt>
                <c:pt idx="7">
                  <c:v>6.2835208265302898</c:v>
                </c:pt>
                <c:pt idx="8">
                  <c:v>6.565499040420562</c:v>
                </c:pt>
                <c:pt idx="9">
                  <c:v>21.416649388536353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D-4377-93B5-02D5C4FA59C9}"/>
            </c:ext>
          </c:extLst>
        </c:ser>
        <c:ser>
          <c:idx val="1"/>
          <c:order val="1"/>
          <c:tx>
            <c:strRef>
              <c:f>List1!$AG$81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List1!$AH$81:$AQ$81</c:f>
              <c:numCache>
                <c:formatCode>General</c:formatCode>
                <c:ptCount val="10"/>
                <c:pt idx="0">
                  <c:v>5.6371951481019549</c:v>
                </c:pt>
                <c:pt idx="1">
                  <c:v>74.970400893354068</c:v>
                </c:pt>
                <c:pt idx="2">
                  <c:v>11.348903280746123</c:v>
                </c:pt>
                <c:pt idx="3">
                  <c:v>6.9489771992306633</c:v>
                </c:pt>
                <c:pt idx="4">
                  <c:v>4.3889865890311794</c:v>
                </c:pt>
                <c:pt idx="5">
                  <c:v>12.224746896307154</c:v>
                </c:pt>
                <c:pt idx="6">
                  <c:v>1.9113989902576782</c:v>
                </c:pt>
                <c:pt idx="7">
                  <c:v>2.3017972371225359</c:v>
                </c:pt>
                <c:pt idx="8">
                  <c:v>2.9517040670700863</c:v>
                </c:pt>
                <c:pt idx="9">
                  <c:v>6.8586256321496855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D-4377-93B5-02D5C4FA59C9}"/>
            </c:ext>
          </c:extLst>
        </c:ser>
        <c:ser>
          <c:idx val="2"/>
          <c:order val="2"/>
          <c:tx>
            <c:strRef>
              <c:f>List1!$AG$82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List1!$AH$82:$AQ$82</c:f>
              <c:numCache>
                <c:formatCode>General</c:formatCode>
                <c:ptCount val="10"/>
                <c:pt idx="0">
                  <c:v>0.60729379648496584</c:v>
                </c:pt>
                <c:pt idx="1">
                  <c:v>2.2339379280916796</c:v>
                </c:pt>
                <c:pt idx="2">
                  <c:v>0</c:v>
                </c:pt>
                <c:pt idx="3">
                  <c:v>3.2439843147114145</c:v>
                </c:pt>
                <c:pt idx="4">
                  <c:v>4.5706373586257021</c:v>
                </c:pt>
                <c:pt idx="5">
                  <c:v>4.4386742308951668</c:v>
                </c:pt>
                <c:pt idx="6">
                  <c:v>0.89229654462495855</c:v>
                </c:pt>
                <c:pt idx="7">
                  <c:v>16.313558821028348</c:v>
                </c:pt>
                <c:pt idx="8">
                  <c:v>8.2676472353716193</c:v>
                </c:pt>
                <c:pt idx="9">
                  <c:v>6.8038369357050321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D-4377-93B5-02D5C4FA59C9}"/>
            </c:ext>
          </c:extLst>
        </c:ser>
        <c:ser>
          <c:idx val="3"/>
          <c:order val="3"/>
          <c:tx>
            <c:strRef>
              <c:f>List1!$AG$83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List1!$AH$83:$AQ$83</c:f>
              <c:numCache>
                <c:formatCode>General</c:formatCode>
                <c:ptCount val="10"/>
                <c:pt idx="0">
                  <c:v>3.6087169818043963</c:v>
                </c:pt>
                <c:pt idx="1">
                  <c:v>0</c:v>
                </c:pt>
                <c:pt idx="2">
                  <c:v>64.932137609885359</c:v>
                </c:pt>
                <c:pt idx="3">
                  <c:v>3.61438160429983</c:v>
                </c:pt>
                <c:pt idx="4">
                  <c:v>2.1072461654975885</c:v>
                </c:pt>
                <c:pt idx="5">
                  <c:v>2.8259890596387605</c:v>
                </c:pt>
                <c:pt idx="6">
                  <c:v>3.9767149978967735</c:v>
                </c:pt>
                <c:pt idx="7">
                  <c:v>5.2243075807158323</c:v>
                </c:pt>
                <c:pt idx="8">
                  <c:v>12.282193610884937</c:v>
                </c:pt>
                <c:pt idx="9">
                  <c:v>4.9394588727529509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D-4377-93B5-02D5C4FA59C9}"/>
            </c:ext>
          </c:extLst>
        </c:ser>
        <c:ser>
          <c:idx val="4"/>
          <c:order val="4"/>
          <c:tx>
            <c:strRef>
              <c:f>List1!$AG$84</c:f>
              <c:strCache>
                <c:ptCount val="1"/>
                <c:pt idx="0">
                  <c:v>nevoliči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List1!$AH$84:$AQ$84</c:f>
              <c:numCache>
                <c:formatCode>General</c:formatCode>
                <c:ptCount val="10"/>
                <c:pt idx="0">
                  <c:v>2.9563111192897389</c:v>
                </c:pt>
                <c:pt idx="1">
                  <c:v>5.4374139624395195</c:v>
                </c:pt>
                <c:pt idx="2">
                  <c:v>4.3669190791088326</c:v>
                </c:pt>
                <c:pt idx="3">
                  <c:v>33.881197117454789</c:v>
                </c:pt>
                <c:pt idx="4">
                  <c:v>11.15251149757543</c:v>
                </c:pt>
                <c:pt idx="5">
                  <c:v>5.5562149033467056</c:v>
                </c:pt>
                <c:pt idx="6">
                  <c:v>8.4383140237741081</c:v>
                </c:pt>
                <c:pt idx="7">
                  <c:v>8.2279494758828253</c:v>
                </c:pt>
                <c:pt idx="8">
                  <c:v>37.432418210837604</c:v>
                </c:pt>
                <c:pt idx="9">
                  <c:v>8.5220818327625096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4D-4377-93B5-02D5C4FA59C9}"/>
            </c:ext>
          </c:extLst>
        </c:ser>
        <c:ser>
          <c:idx val="5"/>
          <c:order val="5"/>
          <c:tx>
            <c:strRef>
              <c:f>List1!$AG$85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List1!$AH$85:$AQ$85</c:f>
              <c:numCache>
                <c:formatCode>General</c:formatCode>
                <c:ptCount val="10"/>
                <c:pt idx="0">
                  <c:v>1.2770582901249787</c:v>
                </c:pt>
                <c:pt idx="1">
                  <c:v>2.3488375537561774</c:v>
                </c:pt>
                <c:pt idx="2">
                  <c:v>1.3926232875896079</c:v>
                </c:pt>
                <c:pt idx="3">
                  <c:v>0</c:v>
                </c:pt>
                <c:pt idx="4">
                  <c:v>7.7885840337886698</c:v>
                </c:pt>
                <c:pt idx="5">
                  <c:v>3.3335511431311167</c:v>
                </c:pt>
                <c:pt idx="6">
                  <c:v>0.93819065326745921</c:v>
                </c:pt>
                <c:pt idx="7">
                  <c:v>35.948615721232827</c:v>
                </c:pt>
                <c:pt idx="8">
                  <c:v>13.039324326866684</c:v>
                </c:pt>
                <c:pt idx="9">
                  <c:v>13.692535494862209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4D-4377-93B5-02D5C4FA59C9}"/>
            </c:ext>
          </c:extLst>
        </c:ser>
        <c:ser>
          <c:idx val="6"/>
          <c:order val="6"/>
          <c:tx>
            <c:strRef>
              <c:f>List1!$AG$86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List1!$AH$86:$AQ$86</c:f>
              <c:numCache>
                <c:formatCode>General</c:formatCode>
                <c:ptCount val="10"/>
                <c:pt idx="0">
                  <c:v>0.47946003606509174</c:v>
                </c:pt>
                <c:pt idx="1">
                  <c:v>0.58789994001227419</c:v>
                </c:pt>
                <c:pt idx="2">
                  <c:v>0</c:v>
                </c:pt>
                <c:pt idx="3">
                  <c:v>8.9639693669271985</c:v>
                </c:pt>
                <c:pt idx="4">
                  <c:v>34.840980376737861</c:v>
                </c:pt>
                <c:pt idx="5">
                  <c:v>6.5080690621732842</c:v>
                </c:pt>
                <c:pt idx="6">
                  <c:v>2.1134113331958035</c:v>
                </c:pt>
                <c:pt idx="7">
                  <c:v>6.786853644119935</c:v>
                </c:pt>
                <c:pt idx="8">
                  <c:v>5.4394410100907207</c:v>
                </c:pt>
                <c:pt idx="9">
                  <c:v>9.9654989762667192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4D-4377-93B5-02D5C4FA59C9}"/>
            </c:ext>
          </c:extLst>
        </c:ser>
        <c:ser>
          <c:idx val="7"/>
          <c:order val="7"/>
          <c:tx>
            <c:strRef>
              <c:f>List1!$AG$87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List1!$AH$87:$AQ$87</c:f>
              <c:numCache>
                <c:formatCode>General</c:formatCode>
                <c:ptCount val="10"/>
                <c:pt idx="0">
                  <c:v>4.543192943260288</c:v>
                </c:pt>
                <c:pt idx="1">
                  <c:v>0</c:v>
                </c:pt>
                <c:pt idx="2">
                  <c:v>8.4931212162353535</c:v>
                </c:pt>
                <c:pt idx="3">
                  <c:v>23.40166865947992</c:v>
                </c:pt>
                <c:pt idx="4">
                  <c:v>6.5691272939695375</c:v>
                </c:pt>
                <c:pt idx="5">
                  <c:v>6.0990479316490891</c:v>
                </c:pt>
                <c:pt idx="6">
                  <c:v>64.369078381420422</c:v>
                </c:pt>
                <c:pt idx="7">
                  <c:v>3.1319715038862146</c:v>
                </c:pt>
                <c:pt idx="8">
                  <c:v>4.417903769286343</c:v>
                </c:pt>
                <c:pt idx="9">
                  <c:v>8.8836142390105373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4D-4377-93B5-02D5C4FA59C9}"/>
            </c:ext>
          </c:extLst>
        </c:ser>
        <c:ser>
          <c:idx val="8"/>
          <c:order val="8"/>
          <c:tx>
            <c:strRef>
              <c:f>List1!$AG$88</c:f>
              <c:strCache>
                <c:ptCount val="1"/>
                <c:pt idx="0">
                  <c:v>STAN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List1!$AH$88:$AQ$88</c:f>
              <c:numCache>
                <c:formatCode>General</c:formatCode>
                <c:ptCount val="10"/>
                <c:pt idx="0">
                  <c:v>0.16081824003423661</c:v>
                </c:pt>
                <c:pt idx="1">
                  <c:v>0.59157193440938882</c:v>
                </c:pt>
                <c:pt idx="2">
                  <c:v>0</c:v>
                </c:pt>
                <c:pt idx="3">
                  <c:v>2.5771309762277936</c:v>
                </c:pt>
                <c:pt idx="4">
                  <c:v>7.7629750509841404</c:v>
                </c:pt>
                <c:pt idx="5">
                  <c:v>2.5187378763738071</c:v>
                </c:pt>
                <c:pt idx="6">
                  <c:v>0.35443527717190865</c:v>
                </c:pt>
                <c:pt idx="7">
                  <c:v>4.1130675932831799</c:v>
                </c:pt>
                <c:pt idx="8">
                  <c:v>4.3787325962447383</c:v>
                </c:pt>
                <c:pt idx="9">
                  <c:v>3.2039863221321072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4D-4377-93B5-02D5C4FA59C9}"/>
            </c:ext>
          </c:extLst>
        </c:ser>
        <c:ser>
          <c:idx val="9"/>
          <c:order val="9"/>
          <c:tx>
            <c:strRef>
              <c:f>List1!$AG$89</c:f>
              <c:strCache>
                <c:ptCount val="1"/>
                <c:pt idx="0">
                  <c:v>TOP 09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List1!$AH$79:$AQ$79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List1!$AH$89:$AQ$89</c:f>
              <c:numCache>
                <c:formatCode>General</c:formatCode>
                <c:ptCount val="10"/>
                <c:pt idx="0">
                  <c:v>0.19190420621090254</c:v>
                </c:pt>
                <c:pt idx="1">
                  <c:v>1.4118442187859652</c:v>
                </c:pt>
                <c:pt idx="2">
                  <c:v>0</c:v>
                </c:pt>
                <c:pt idx="3">
                  <c:v>3.8441090539207092</c:v>
                </c:pt>
                <c:pt idx="4">
                  <c:v>11.056493872266469</c:v>
                </c:pt>
                <c:pt idx="5">
                  <c:v>0.60112133417817681</c:v>
                </c:pt>
                <c:pt idx="6">
                  <c:v>0</c:v>
                </c:pt>
                <c:pt idx="7">
                  <c:v>11.668357596198014</c:v>
                </c:pt>
                <c:pt idx="8">
                  <c:v>5.2251363341615846</c:v>
                </c:pt>
                <c:pt idx="9">
                  <c:v>6.2165319343053662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4D-4377-93B5-02D5C4FA5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0718880"/>
        <c:axId val="1960725120"/>
      </c:barChart>
      <c:catAx>
        <c:axId val="19607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0725120"/>
        <c:crosses val="autoZero"/>
        <c:auto val="1"/>
        <c:lblAlgn val="ctr"/>
        <c:lblOffset val="100"/>
        <c:noMultiLvlLbl val="0"/>
      </c:catAx>
      <c:valAx>
        <c:axId val="196072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07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List2!$BK$3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List2!$BK$4:$BK$13</c:f>
              <c:numCache>
                <c:formatCode>General</c:formatCode>
                <c:ptCount val="10"/>
                <c:pt idx="0">
                  <c:v>84.313725604659766</c:v>
                </c:pt>
                <c:pt idx="1">
                  <c:v>3.6809815927119702</c:v>
                </c:pt>
                <c:pt idx="2">
                  <c:v>20.338983041516336</c:v>
                </c:pt>
                <c:pt idx="3">
                  <c:v>5.5299538668542727</c:v>
                </c:pt>
                <c:pt idx="4">
                  <c:v>4.5454546634604798</c:v>
                </c:pt>
                <c:pt idx="5">
                  <c:v>1.3559322033898307</c:v>
                </c:pt>
                <c:pt idx="6">
                  <c:v>21.951219216142611</c:v>
                </c:pt>
                <c:pt idx="7">
                  <c:v>2.2935779656832094</c:v>
                </c:pt>
                <c:pt idx="8">
                  <c:v>8.6021505713482256</c:v>
                </c:pt>
                <c:pt idx="9">
                  <c:v>7.4074073896366528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C-4634-AAAE-3EC4142ECD14}"/>
            </c:ext>
          </c:extLst>
        </c:ser>
        <c:ser>
          <c:idx val="1"/>
          <c:order val="1"/>
          <c:tx>
            <c:strRef>
              <c:f>List2!$BL$3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List2!$BL$4:$BL$13</c:f>
              <c:numCache>
                <c:formatCode>General</c:formatCode>
                <c:ptCount val="10"/>
                <c:pt idx="0">
                  <c:v>1.3071895329450192</c:v>
                </c:pt>
                <c:pt idx="1">
                  <c:v>11.042944778135912</c:v>
                </c:pt>
                <c:pt idx="2">
                  <c:v>1.6949152075816765</c:v>
                </c:pt>
                <c:pt idx="3">
                  <c:v>8.7557603102956669</c:v>
                </c:pt>
                <c:pt idx="4">
                  <c:v>4.5454546634604798</c:v>
                </c:pt>
                <c:pt idx="5">
                  <c:v>64.745762636174661</c:v>
                </c:pt>
                <c:pt idx="6">
                  <c:v>2.439024357349179</c:v>
                </c:pt>
                <c:pt idx="7">
                  <c:v>7.7981651330523452</c:v>
                </c:pt>
                <c:pt idx="8">
                  <c:v>19.354838751453237</c:v>
                </c:pt>
                <c:pt idx="9">
                  <c:v>25.925925863728281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C-4634-AAAE-3EC4142ECD14}"/>
            </c:ext>
          </c:extLst>
        </c:ser>
        <c:ser>
          <c:idx val="2"/>
          <c:order val="2"/>
          <c:tx>
            <c:strRef>
              <c:f>List2!$BM$3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List2!$BM$4:$BM$13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4.6012269714925296</c:v>
                </c:pt>
                <c:pt idx="2">
                  <c:v>5.084745760379084</c:v>
                </c:pt>
                <c:pt idx="3">
                  <c:v>46.082949025554569</c:v>
                </c:pt>
                <c:pt idx="4">
                  <c:v>0</c:v>
                </c:pt>
                <c:pt idx="5">
                  <c:v>4.4067796610169498</c:v>
                </c:pt>
                <c:pt idx="6">
                  <c:v>0</c:v>
                </c:pt>
                <c:pt idx="7">
                  <c:v>4.1284403755268526</c:v>
                </c:pt>
                <c:pt idx="8">
                  <c:v>6.9892473477405002</c:v>
                </c:pt>
                <c:pt idx="9">
                  <c:v>7.4074073896366528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C-4634-AAAE-3EC4142ECD14}"/>
            </c:ext>
          </c:extLst>
        </c:ser>
        <c:ser>
          <c:idx val="3"/>
          <c:order val="3"/>
          <c:tx>
            <c:strRef>
              <c:f>List2!$BN$3</c:f>
              <c:strCache>
                <c:ptCount val="1"/>
                <c:pt idx="0">
                  <c:v>ČPS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List2!$BN$4:$BN$13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36.196318969137799</c:v>
                </c:pt>
                <c:pt idx="2">
                  <c:v>3.3898305527974069</c:v>
                </c:pt>
                <c:pt idx="3">
                  <c:v>2.7649769587588175</c:v>
                </c:pt>
                <c:pt idx="4">
                  <c:v>0</c:v>
                </c:pt>
                <c:pt idx="5">
                  <c:v>4.0677966101694922</c:v>
                </c:pt>
                <c:pt idx="6">
                  <c:v>2.439024357349179</c:v>
                </c:pt>
                <c:pt idx="7">
                  <c:v>7.3394495772127799</c:v>
                </c:pt>
                <c:pt idx="8">
                  <c:v>8.0645161180386218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7C-4634-AAAE-3EC4142ECD14}"/>
            </c:ext>
          </c:extLst>
        </c:ser>
        <c:ser>
          <c:idx val="4"/>
          <c:order val="4"/>
          <c:tx>
            <c:strRef>
              <c:f>List2!$BO$3</c:f>
              <c:strCache>
                <c:ptCount val="1"/>
                <c:pt idx="0">
                  <c:v>TOP09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List2!$BO$4:$BO$13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11.656441697322952</c:v>
                </c:pt>
                <c:pt idx="2">
                  <c:v>0</c:v>
                </c:pt>
                <c:pt idx="3">
                  <c:v>12.90322572310221</c:v>
                </c:pt>
                <c:pt idx="4">
                  <c:v>0</c:v>
                </c:pt>
                <c:pt idx="5">
                  <c:v>12.542372881355934</c:v>
                </c:pt>
                <c:pt idx="6">
                  <c:v>2.439024357349179</c:v>
                </c:pt>
                <c:pt idx="7">
                  <c:v>38.532110109422163</c:v>
                </c:pt>
                <c:pt idx="8">
                  <c:v>13.978494627320462</c:v>
                </c:pt>
                <c:pt idx="9">
                  <c:v>3.7037036948183264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C-4634-AAAE-3EC4142ECD14}"/>
            </c:ext>
          </c:extLst>
        </c:ser>
        <c:ser>
          <c:idx val="5"/>
          <c:order val="5"/>
          <c:tx>
            <c:strRef>
              <c:f>List2!$BP$3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List2!$BP$4:$BP$13</c:f>
              <c:numCache>
                <c:formatCode>General</c:formatCode>
                <c:ptCount val="10"/>
                <c:pt idx="0">
                  <c:v>3.9215686382786266</c:v>
                </c:pt>
                <c:pt idx="1">
                  <c:v>5.8282208486614762</c:v>
                </c:pt>
                <c:pt idx="2">
                  <c:v>59.322034054601389</c:v>
                </c:pt>
                <c:pt idx="3">
                  <c:v>3.2258064434413933</c:v>
                </c:pt>
                <c:pt idx="4">
                  <c:v>9.0909093269209595</c:v>
                </c:pt>
                <c:pt idx="5">
                  <c:v>1.0169491525423731</c:v>
                </c:pt>
                <c:pt idx="6">
                  <c:v>0</c:v>
                </c:pt>
                <c:pt idx="7">
                  <c:v>5.045871549367777</c:v>
                </c:pt>
                <c:pt idx="8">
                  <c:v>3.7634408323645112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7C-4634-AAAE-3EC4142ECD14}"/>
            </c:ext>
          </c:extLst>
        </c:ser>
        <c:ser>
          <c:idx val="6"/>
          <c:order val="6"/>
          <c:tx>
            <c:strRef>
              <c:f>List2!$BQ$3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List2!$BQ$4:$BQ$13</c:f>
              <c:numCache>
                <c:formatCode>General</c:formatCode>
                <c:ptCount val="10"/>
                <c:pt idx="0">
                  <c:v>0</c:v>
                </c:pt>
                <c:pt idx="1">
                  <c:v>0.3067484595935196</c:v>
                </c:pt>
                <c:pt idx="2">
                  <c:v>0</c:v>
                </c:pt>
                <c:pt idx="3">
                  <c:v>1.3824884540477276</c:v>
                </c:pt>
                <c:pt idx="4">
                  <c:v>4.5454546634604798</c:v>
                </c:pt>
                <c:pt idx="5">
                  <c:v>0</c:v>
                </c:pt>
                <c:pt idx="6">
                  <c:v>48.780487146983582</c:v>
                </c:pt>
                <c:pt idx="7">
                  <c:v>0</c:v>
                </c:pt>
                <c:pt idx="8">
                  <c:v>1.0752688384586631</c:v>
                </c:pt>
                <c:pt idx="9">
                  <c:v>11.111111084454977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7C-4634-AAAE-3EC4142ECD14}"/>
            </c:ext>
          </c:extLst>
        </c:ser>
        <c:ser>
          <c:idx val="7"/>
          <c:order val="7"/>
          <c:tx>
            <c:strRef>
              <c:f>List2!$BR$3</c:f>
              <c:strCache>
                <c:ptCount val="1"/>
                <c:pt idx="0">
                  <c:v>STAN</c:v>
                </c:pt>
              </c:strCache>
            </c:strRef>
          </c:tx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List2!$BR$4:$BR$13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4.2944785118990092</c:v>
                </c:pt>
                <c:pt idx="2">
                  <c:v>0</c:v>
                </c:pt>
                <c:pt idx="3">
                  <c:v>5.990783351536848</c:v>
                </c:pt>
                <c:pt idx="4">
                  <c:v>0</c:v>
                </c:pt>
                <c:pt idx="5">
                  <c:v>2.0338983050847461</c:v>
                </c:pt>
                <c:pt idx="6">
                  <c:v>0</c:v>
                </c:pt>
                <c:pt idx="7">
                  <c:v>5.9633027853704954</c:v>
                </c:pt>
                <c:pt idx="8">
                  <c:v>20.96774197506096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7C-4634-AAAE-3EC4142ECD14}"/>
            </c:ext>
          </c:extLst>
        </c:ser>
        <c:ser>
          <c:idx val="8"/>
          <c:order val="8"/>
          <c:tx>
            <c:strRef>
              <c:f>List2!$BS$3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List2!$BS$4:$BS$13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0.61349691918703919</c:v>
                </c:pt>
                <c:pt idx="2">
                  <c:v>1.6949152075816765</c:v>
                </c:pt>
                <c:pt idx="3">
                  <c:v>0.92165896936515168</c:v>
                </c:pt>
                <c:pt idx="4">
                  <c:v>72.727274615367676</c:v>
                </c:pt>
                <c:pt idx="5">
                  <c:v>0.33898305084745767</c:v>
                </c:pt>
                <c:pt idx="6">
                  <c:v>2.439024357349179</c:v>
                </c:pt>
                <c:pt idx="7">
                  <c:v>0</c:v>
                </c:pt>
                <c:pt idx="8">
                  <c:v>1.612903223607725</c:v>
                </c:pt>
                <c:pt idx="9">
                  <c:v>3.7037036948183264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7C-4634-AAAE-3EC4142ECD14}"/>
            </c:ext>
          </c:extLst>
        </c:ser>
        <c:ser>
          <c:idx val="9"/>
          <c:order val="9"/>
          <c:tx>
            <c:strRef>
              <c:f>List2!$BT$3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List2!$BT$4:$BT$13</c:f>
              <c:numCache>
                <c:formatCode>General</c:formatCode>
                <c:ptCount val="10"/>
                <c:pt idx="0">
                  <c:v>0</c:v>
                </c:pt>
                <c:pt idx="1">
                  <c:v>3.0674846735249317</c:v>
                </c:pt>
                <c:pt idx="2">
                  <c:v>1.6949152075816765</c:v>
                </c:pt>
                <c:pt idx="3">
                  <c:v>2.3041474740762418</c:v>
                </c:pt>
                <c:pt idx="4">
                  <c:v>0</c:v>
                </c:pt>
                <c:pt idx="5">
                  <c:v>0.33898305084745767</c:v>
                </c:pt>
                <c:pt idx="6">
                  <c:v>0</c:v>
                </c:pt>
                <c:pt idx="7">
                  <c:v>13.761467918422843</c:v>
                </c:pt>
                <c:pt idx="8">
                  <c:v>2.6881720620663878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7C-4634-AAAE-3EC4142ECD14}"/>
            </c:ext>
          </c:extLst>
        </c:ser>
        <c:ser>
          <c:idx val="10"/>
          <c:order val="10"/>
          <c:tx>
            <c:strRef>
              <c:f>List2!$BU$3</c:f>
              <c:strCache>
                <c:ptCount val="1"/>
                <c:pt idx="0">
                  <c:v>SSO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List2!$BU$4:$BU$13</c:f>
              <c:numCache>
                <c:formatCode>General</c:formatCode>
                <c:ptCount val="10"/>
                <c:pt idx="0">
                  <c:v>0</c:v>
                </c:pt>
                <c:pt idx="1">
                  <c:v>0.61349691918703919</c:v>
                </c:pt>
                <c:pt idx="2">
                  <c:v>0</c:v>
                </c:pt>
                <c:pt idx="3">
                  <c:v>0.46082948468257584</c:v>
                </c:pt>
                <c:pt idx="4">
                  <c:v>0</c:v>
                </c:pt>
                <c:pt idx="5">
                  <c:v>0.67796610169491534</c:v>
                </c:pt>
                <c:pt idx="6">
                  <c:v>0</c:v>
                </c:pt>
                <c:pt idx="7">
                  <c:v>0.45871561800135913</c:v>
                </c:pt>
                <c:pt idx="8">
                  <c:v>0.53763438514906181</c:v>
                </c:pt>
                <c:pt idx="9">
                  <c:v>7.4074073896366528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7C-4634-AAAE-3EC4142ECD14}"/>
            </c:ext>
          </c:extLst>
        </c:ser>
        <c:ser>
          <c:idx val="11"/>
          <c:order val="11"/>
          <c:tx>
            <c:strRef>
              <c:f>List2!$BV$3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List2!$BV$4:$BV$13</c:f>
              <c:numCache>
                <c:formatCode>General</c:formatCode>
                <c:ptCount val="10"/>
                <c:pt idx="0">
                  <c:v>0.65359478619429456</c:v>
                </c:pt>
                <c:pt idx="1">
                  <c:v>1.2269938771689459</c:v>
                </c:pt>
                <c:pt idx="2">
                  <c:v>0</c:v>
                </c:pt>
                <c:pt idx="3">
                  <c:v>0.92165896936515168</c:v>
                </c:pt>
                <c:pt idx="4">
                  <c:v>0</c:v>
                </c:pt>
                <c:pt idx="5">
                  <c:v>0.33898305084745767</c:v>
                </c:pt>
                <c:pt idx="6">
                  <c:v>2.439024357349179</c:v>
                </c:pt>
                <c:pt idx="7">
                  <c:v>0.45871561800135913</c:v>
                </c:pt>
                <c:pt idx="8">
                  <c:v>2.1505376087567867</c:v>
                </c:pt>
                <c:pt idx="9">
                  <c:v>7.4074073896366528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7C-4634-AAAE-3EC4142ECD14}"/>
            </c:ext>
          </c:extLst>
        </c:ser>
        <c:ser>
          <c:idx val="12"/>
          <c:order val="12"/>
          <c:tx>
            <c:strRef>
              <c:f>List2!$BW$3</c:f>
              <c:strCache>
                <c:ptCount val="1"/>
                <c:pt idx="0">
                  <c:v>neúčast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List2!$BJ$4:$BJ$13</c:f>
              <c:strCache>
                <c:ptCount val="10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</c:strCache>
            </c:strRef>
          </c:cat>
          <c:val>
            <c:numRef>
              <c:f>List2!$BW$4:$BW$13</c:f>
              <c:numCache>
                <c:formatCode>General</c:formatCode>
                <c:ptCount val="10"/>
                <c:pt idx="0">
                  <c:v>6.535947704168664</c:v>
                </c:pt>
                <c:pt idx="1">
                  <c:v>16.871165626797385</c:v>
                </c:pt>
                <c:pt idx="2">
                  <c:v>6.7796609679607611</c:v>
                </c:pt>
                <c:pt idx="3">
                  <c:v>8.7557603102956669</c:v>
                </c:pt>
                <c:pt idx="4">
                  <c:v>4.5454546634604798</c:v>
                </c:pt>
                <c:pt idx="5">
                  <c:v>8.1355932203389845</c:v>
                </c:pt>
                <c:pt idx="6">
                  <c:v>17.073170501444253</c:v>
                </c:pt>
                <c:pt idx="7">
                  <c:v>14.220183474262408</c:v>
                </c:pt>
                <c:pt idx="8">
                  <c:v>10.215053794955949</c:v>
                </c:pt>
                <c:pt idx="9">
                  <c:v>25.925925863728281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7C-4634-AAAE-3EC4142EC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689664"/>
        <c:axId val="106691200"/>
      </c:barChart>
      <c:catAx>
        <c:axId val="10668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691200"/>
        <c:crosses val="autoZero"/>
        <c:auto val="1"/>
        <c:lblAlgn val="ctr"/>
        <c:lblOffset val="100"/>
        <c:noMultiLvlLbl val="0"/>
      </c:catAx>
      <c:valAx>
        <c:axId val="106691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689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preferenčních hlasů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List1!$AB$193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List1!$AC$192:$AL$192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9">
                  <c:v>celkem</c:v>
                </c:pt>
              </c:strCache>
            </c:strRef>
          </c:cat>
          <c:val>
            <c:numRef>
              <c:f>List1!$AC$193:$AL$193</c:f>
              <c:numCache>
                <c:formatCode>General</c:formatCode>
                <c:ptCount val="10"/>
                <c:pt idx="0">
                  <c:v>55.389473361333216</c:v>
                </c:pt>
                <c:pt idx="1">
                  <c:v>59.456348468808962</c:v>
                </c:pt>
                <c:pt idx="2">
                  <c:v>58.973257846749341</c:v>
                </c:pt>
                <c:pt idx="3">
                  <c:v>44.225710323991841</c:v>
                </c:pt>
                <c:pt idx="4">
                  <c:v>35.073347961830322</c:v>
                </c:pt>
                <c:pt idx="5">
                  <c:v>66.575342307599854</c:v>
                </c:pt>
                <c:pt idx="6">
                  <c:v>74.369869318433231</c:v>
                </c:pt>
                <c:pt idx="7">
                  <c:v>34.024110681565411</c:v>
                </c:pt>
                <c:pt idx="9">
                  <c:v>47.398556424511249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8-463D-95E1-4F0745FE7FC5}"/>
            </c:ext>
          </c:extLst>
        </c:ser>
        <c:ser>
          <c:idx val="1"/>
          <c:order val="1"/>
          <c:tx>
            <c:strRef>
              <c:f>List1!$AB$194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List1!$AC$192:$AL$192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9">
                  <c:v>celkem</c:v>
                </c:pt>
              </c:strCache>
            </c:strRef>
          </c:cat>
          <c:val>
            <c:numRef>
              <c:f>List1!$AC$194:$AL$194</c:f>
              <c:numCache>
                <c:formatCode>General</c:formatCode>
                <c:ptCount val="10"/>
                <c:pt idx="0">
                  <c:v>21.81999320206274</c:v>
                </c:pt>
                <c:pt idx="1">
                  <c:v>19.255256133443648</c:v>
                </c:pt>
                <c:pt idx="2">
                  <c:v>32.015882342165185</c:v>
                </c:pt>
                <c:pt idx="3">
                  <c:v>20.416888909379686</c:v>
                </c:pt>
                <c:pt idx="4">
                  <c:v>6.3567568177640768</c:v>
                </c:pt>
                <c:pt idx="5">
                  <c:v>16.478676102391734</c:v>
                </c:pt>
                <c:pt idx="6">
                  <c:v>6.4287385913709834</c:v>
                </c:pt>
                <c:pt idx="7">
                  <c:v>16.245782218787845</c:v>
                </c:pt>
                <c:pt idx="9">
                  <c:v>14.868929877529101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8-463D-95E1-4F0745FE7FC5}"/>
            </c:ext>
          </c:extLst>
        </c:ser>
        <c:ser>
          <c:idx val="2"/>
          <c:order val="2"/>
          <c:tx>
            <c:strRef>
              <c:f>List1!$AB$195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List1!$AC$192:$AL$192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9">
                  <c:v>celkem</c:v>
                </c:pt>
              </c:strCache>
            </c:strRef>
          </c:cat>
          <c:val>
            <c:numRef>
              <c:f>List1!$AC$195:$AL$195</c:f>
              <c:numCache>
                <c:formatCode>General</c:formatCode>
                <c:ptCount val="10"/>
                <c:pt idx="0">
                  <c:v>5.9631718410106664</c:v>
                </c:pt>
                <c:pt idx="1">
                  <c:v>7.9445830814101237</c:v>
                </c:pt>
                <c:pt idx="2">
                  <c:v>4.3307761976555863</c:v>
                </c:pt>
                <c:pt idx="3">
                  <c:v>10.524259714207808</c:v>
                </c:pt>
                <c:pt idx="4">
                  <c:v>6.6933492969983366</c:v>
                </c:pt>
                <c:pt idx="5">
                  <c:v>3.295762509156138</c:v>
                </c:pt>
                <c:pt idx="6">
                  <c:v>3.2143692956854917</c:v>
                </c:pt>
                <c:pt idx="7">
                  <c:v>6.863704323464261</c:v>
                </c:pt>
                <c:pt idx="9">
                  <c:v>6.1461372561284815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8-463D-95E1-4F0745FE7FC5}"/>
            </c:ext>
          </c:extLst>
        </c:ser>
        <c:ser>
          <c:idx val="3"/>
          <c:order val="3"/>
          <c:tx>
            <c:strRef>
              <c:f>List1!$AB$196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List1!$AC$192:$AL$192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9">
                  <c:v>celkem</c:v>
                </c:pt>
              </c:strCache>
            </c:strRef>
          </c:cat>
          <c:val>
            <c:numRef>
              <c:f>List1!$AC$196:$AL$196</c:f>
              <c:numCache>
                <c:formatCode>General</c:formatCode>
                <c:ptCount val="10"/>
                <c:pt idx="0">
                  <c:v>3.4465802221678175</c:v>
                </c:pt>
                <c:pt idx="1">
                  <c:v>2.469841773478568</c:v>
                </c:pt>
                <c:pt idx="2">
                  <c:v>0</c:v>
                </c:pt>
                <c:pt idx="3">
                  <c:v>3.9989689341438859</c:v>
                </c:pt>
                <c:pt idx="4">
                  <c:v>10.303347736103236</c:v>
                </c:pt>
                <c:pt idx="5">
                  <c:v>3.6527522048464474</c:v>
                </c:pt>
                <c:pt idx="6">
                  <c:v>1.3260123484369544</c:v>
                </c:pt>
                <c:pt idx="7">
                  <c:v>7.1619841614417226</c:v>
                </c:pt>
                <c:pt idx="9">
                  <c:v>5.6665089563371076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8-463D-95E1-4F0745FE7FC5}"/>
            </c:ext>
          </c:extLst>
        </c:ser>
        <c:ser>
          <c:idx val="4"/>
          <c:order val="4"/>
          <c:tx>
            <c:strRef>
              <c:f>List1!$AB$197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List1!$AC$192:$AL$192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9">
                  <c:v>celkem</c:v>
                </c:pt>
              </c:strCache>
            </c:strRef>
          </c:cat>
          <c:val>
            <c:numRef>
              <c:f>List1!$AC$197:$AL$197</c:f>
              <c:numCache>
                <c:formatCode>General</c:formatCode>
                <c:ptCount val="10"/>
                <c:pt idx="0">
                  <c:v>13.38078137342554</c:v>
                </c:pt>
                <c:pt idx="1">
                  <c:v>10.873970542858697</c:v>
                </c:pt>
                <c:pt idx="2">
                  <c:v>4.6800836134298933</c:v>
                </c:pt>
                <c:pt idx="3">
                  <c:v>20.834172118276779</c:v>
                </c:pt>
                <c:pt idx="4">
                  <c:v>41.573198187304037</c:v>
                </c:pt>
                <c:pt idx="5">
                  <c:v>9.9974668760058094</c:v>
                </c:pt>
                <c:pt idx="6">
                  <c:v>14.661010446073339</c:v>
                </c:pt>
                <c:pt idx="7">
                  <c:v>35.70441861474076</c:v>
                </c:pt>
                <c:pt idx="9">
                  <c:v>25.919867485494052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8-463D-95E1-4F0745FE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493600"/>
        <c:axId val="766493184"/>
      </c:barChart>
      <c:catAx>
        <c:axId val="76649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6493184"/>
        <c:crosses val="autoZero"/>
        <c:auto val="1"/>
        <c:lblAlgn val="ctr"/>
        <c:lblOffset val="100"/>
        <c:noMultiLvlLbl val="0"/>
      </c:catAx>
      <c:valAx>
        <c:axId val="7664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6649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List1!$I$82</c:f>
              <c:strCache>
                <c:ptCount val="1"/>
                <c:pt idx="0">
                  <c:v>exit-poll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List1!$H$83:$H$93</c:f>
              <c:strCache>
                <c:ptCount val="11"/>
                <c:pt idx="0">
                  <c:v>ANO</c:v>
                </c:pt>
                <c:pt idx="1">
                  <c:v>ODS</c:v>
                </c:pt>
                <c:pt idx="2">
                  <c:v>Piráti</c:v>
                </c:pt>
                <c:pt idx="3">
                  <c:v>SPD</c:v>
                </c:pt>
                <c:pt idx="4">
                  <c:v>ČSSD</c:v>
                </c:pt>
                <c:pt idx="5">
                  <c:v>KDU-ČSL</c:v>
                </c:pt>
                <c:pt idx="6">
                  <c:v>TOP 09</c:v>
                </c:pt>
                <c:pt idx="7">
                  <c:v>KSČM</c:v>
                </c:pt>
                <c:pt idx="8">
                  <c:v>STAN</c:v>
                </c:pt>
                <c:pt idx="9">
                  <c:v>Zelení</c:v>
                </c:pt>
                <c:pt idx="10">
                  <c:v>Svobodní</c:v>
                </c:pt>
              </c:strCache>
            </c:strRef>
          </c:cat>
          <c:val>
            <c:numRef>
              <c:f>List1!$I$83:$I$93</c:f>
              <c:numCache>
                <c:formatCode>General</c:formatCode>
                <c:ptCount val="11"/>
                <c:pt idx="0">
                  <c:v>15.1485149</c:v>
                </c:pt>
                <c:pt idx="1">
                  <c:v>21.2871287</c:v>
                </c:pt>
                <c:pt idx="2">
                  <c:v>20.7920792</c:v>
                </c:pt>
                <c:pt idx="3">
                  <c:v>4.6039604000000001</c:v>
                </c:pt>
                <c:pt idx="4">
                  <c:v>5.2970297000000004</c:v>
                </c:pt>
                <c:pt idx="5">
                  <c:v>11.1881188</c:v>
                </c:pt>
                <c:pt idx="6">
                  <c:v>10.742574299999999</c:v>
                </c:pt>
                <c:pt idx="7">
                  <c:v>1.7821781999999999</c:v>
                </c:pt>
                <c:pt idx="8">
                  <c:v>6.5346535000000001</c:v>
                </c:pt>
                <c:pt idx="9">
                  <c:v>1.8811880999999999</c:v>
                </c:pt>
                <c:pt idx="10">
                  <c:v>0.74257430000000002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E-4D62-99CE-EE4A7E106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368832"/>
        <c:axId val="314360512"/>
      </c:barChart>
      <c:catAx>
        <c:axId val="3143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360512"/>
        <c:crosses val="autoZero"/>
        <c:auto val="1"/>
        <c:lblAlgn val="ctr"/>
        <c:lblOffset val="100"/>
        <c:noMultiLvlLbl val="0"/>
      </c:catAx>
      <c:valAx>
        <c:axId val="31436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3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Využití preferenčních hlasů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List1!$AB$228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List1!$AC$227:$AL$227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List1!$AC$228:$AL$228</c:f>
              <c:numCache>
                <c:formatCode>General</c:formatCode>
                <c:ptCount val="10"/>
                <c:pt idx="0">
                  <c:v>21.677549872882967</c:v>
                </c:pt>
                <c:pt idx="1">
                  <c:v>22.763640014626557</c:v>
                </c:pt>
                <c:pt idx="2">
                  <c:v>4.6800853457403724</c:v>
                </c:pt>
                <c:pt idx="3">
                  <c:v>24.934949380762429</c:v>
                </c:pt>
                <c:pt idx="4">
                  <c:v>39.115416993225701</c:v>
                </c:pt>
                <c:pt idx="5">
                  <c:v>8.1703895620207074</c:v>
                </c:pt>
                <c:pt idx="6">
                  <c:v>12.008985086193254</c:v>
                </c:pt>
                <c:pt idx="7">
                  <c:v>18.752096845917258</c:v>
                </c:pt>
                <c:pt idx="8">
                  <c:v>2.7612907124428756</c:v>
                </c:pt>
                <c:pt idx="9">
                  <c:v>22.539910416705485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7-48EA-971F-C41D103D0A82}"/>
            </c:ext>
          </c:extLst>
        </c:ser>
        <c:ser>
          <c:idx val="1"/>
          <c:order val="1"/>
          <c:tx>
            <c:strRef>
              <c:f>List1!$AB$229</c:f>
              <c:strCache>
                <c:ptCount val="1"/>
                <c:pt idx="0">
                  <c:v>lídr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List1!$AC$227:$AL$227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List1!$AC$229:$AL$229</c:f>
              <c:numCache>
                <c:formatCode>General</c:formatCode>
                <c:ptCount val="10"/>
                <c:pt idx="0">
                  <c:v>30.830934991305913</c:v>
                </c:pt>
                <c:pt idx="1">
                  <c:v>15.310171709443733</c:v>
                </c:pt>
                <c:pt idx="2">
                  <c:v>25.8484815584073</c:v>
                </c:pt>
                <c:pt idx="3">
                  <c:v>25.174234048396094</c:v>
                </c:pt>
                <c:pt idx="4">
                  <c:v>16.8943014358391</c:v>
                </c:pt>
                <c:pt idx="5">
                  <c:v>25.910054653094527</c:v>
                </c:pt>
                <c:pt idx="6">
                  <c:v>7.7547514702128773</c:v>
                </c:pt>
                <c:pt idx="7">
                  <c:v>34.293910393822195</c:v>
                </c:pt>
                <c:pt idx="8">
                  <c:v>2.7612907124428756</c:v>
                </c:pt>
                <c:pt idx="9">
                  <c:v>25.25334212975978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7-48EA-971F-C41D103D0A82}"/>
            </c:ext>
          </c:extLst>
        </c:ser>
        <c:ser>
          <c:idx val="2"/>
          <c:order val="2"/>
          <c:tx>
            <c:strRef>
              <c:f>List1!$AB$230</c:f>
              <c:strCache>
                <c:ptCount val="1"/>
                <c:pt idx="0">
                  <c:v>poslední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List1!$AC$227:$AL$227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List1!$AC$230:$AL$230</c:f>
              <c:numCache>
                <c:formatCode>General</c:formatCode>
                <c:ptCount val="10"/>
                <c:pt idx="0">
                  <c:v>2.8495662062437948</c:v>
                </c:pt>
                <c:pt idx="1">
                  <c:v>0</c:v>
                </c:pt>
                <c:pt idx="2">
                  <c:v>4.6800853457403724</c:v>
                </c:pt>
                <c:pt idx="3">
                  <c:v>0.82714977734619599</c:v>
                </c:pt>
                <c:pt idx="4">
                  <c:v>7.6771326931328012</c:v>
                </c:pt>
                <c:pt idx="5">
                  <c:v>2.9118530184605107</c:v>
                </c:pt>
                <c:pt idx="6">
                  <c:v>3.2143695608879614</c:v>
                </c:pt>
                <c:pt idx="7">
                  <c:v>5.7997820671197964</c:v>
                </c:pt>
                <c:pt idx="8">
                  <c:v>0</c:v>
                </c:pt>
                <c:pt idx="9">
                  <c:v>4.7136490650831302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7-48EA-971F-C41D103D0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257136"/>
        <c:axId val="1965265040"/>
      </c:barChart>
      <c:catAx>
        <c:axId val="19652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5265040"/>
        <c:crosses val="autoZero"/>
        <c:auto val="1"/>
        <c:lblAlgn val="ctr"/>
        <c:lblOffset val="100"/>
        <c:noMultiLvlLbl val="0"/>
      </c:catAx>
      <c:valAx>
        <c:axId val="196526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525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Kroužkování v koalici Piráti a STAN dle preference v roce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List1!$E$409</c:f>
              <c:strCache>
                <c:ptCount val="1"/>
                <c:pt idx="0">
                  <c:v>nikdo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List1!$F$408:$G$408</c:f>
              <c:strCache>
                <c:ptCount val="2"/>
                <c:pt idx="0">
                  <c:v>piráti</c:v>
                </c:pt>
                <c:pt idx="1">
                  <c:v>ostatní</c:v>
                </c:pt>
              </c:strCache>
            </c:strRef>
          </c:cat>
          <c:val>
            <c:numRef>
              <c:f>List1!$F$409:$G$409</c:f>
              <c:numCache>
                <c:formatCode>General</c:formatCode>
                <c:ptCount val="2"/>
                <c:pt idx="0">
                  <c:v>53.982300884955748</c:v>
                </c:pt>
                <c:pt idx="1">
                  <c:v>38.75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C-432E-9BDD-65D93FA772E8}"/>
            </c:ext>
          </c:extLst>
        </c:ser>
        <c:ser>
          <c:idx val="1"/>
          <c:order val="1"/>
          <c:tx>
            <c:strRef>
              <c:f>List1!$E$410</c:f>
              <c:strCache>
                <c:ptCount val="1"/>
                <c:pt idx="0">
                  <c:v>Piráti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List1!$F$408:$G$408</c:f>
              <c:strCache>
                <c:ptCount val="2"/>
                <c:pt idx="0">
                  <c:v>piráti</c:v>
                </c:pt>
                <c:pt idx="1">
                  <c:v>ostatní</c:v>
                </c:pt>
              </c:strCache>
            </c:strRef>
          </c:cat>
          <c:val>
            <c:numRef>
              <c:f>List1!$F$410:$G$410</c:f>
              <c:numCache>
                <c:formatCode>General</c:formatCode>
                <c:ptCount val="2"/>
                <c:pt idx="0">
                  <c:v>23.008849557522122</c:v>
                </c:pt>
                <c:pt idx="1">
                  <c:v>14.374999999999998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C-432E-9BDD-65D93FA772E8}"/>
            </c:ext>
          </c:extLst>
        </c:ser>
        <c:ser>
          <c:idx val="2"/>
          <c:order val="2"/>
          <c:tx>
            <c:strRef>
              <c:f>List1!$E$411</c:f>
              <c:strCache>
                <c:ptCount val="1"/>
                <c:pt idx="0">
                  <c:v>STAN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List1!$F$408:$G$408</c:f>
              <c:strCache>
                <c:ptCount val="2"/>
                <c:pt idx="0">
                  <c:v>piráti</c:v>
                </c:pt>
                <c:pt idx="1">
                  <c:v>ostatní</c:v>
                </c:pt>
              </c:strCache>
            </c:strRef>
          </c:cat>
          <c:val>
            <c:numRef>
              <c:f>List1!$F$411:$G$411</c:f>
              <c:numCache>
                <c:formatCode>General</c:formatCode>
                <c:ptCount val="2"/>
                <c:pt idx="0">
                  <c:v>7.0796460176991154</c:v>
                </c:pt>
                <c:pt idx="1">
                  <c:v>33.125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C-432E-9BDD-65D93FA772E8}"/>
            </c:ext>
          </c:extLst>
        </c:ser>
        <c:ser>
          <c:idx val="3"/>
          <c:order val="3"/>
          <c:tx>
            <c:strRef>
              <c:f>List1!$E$412</c:f>
              <c:strCache>
                <c:ptCount val="1"/>
                <c:pt idx="0">
                  <c:v>Piráti a STAN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List1!$F$408:$G$408</c:f>
              <c:strCache>
                <c:ptCount val="2"/>
                <c:pt idx="0">
                  <c:v>piráti</c:v>
                </c:pt>
                <c:pt idx="1">
                  <c:v>ostatní</c:v>
                </c:pt>
              </c:strCache>
            </c:strRef>
          </c:cat>
          <c:val>
            <c:numRef>
              <c:f>List1!$F$412:$G$412</c:f>
              <c:numCache>
                <c:formatCode>General</c:formatCode>
                <c:ptCount val="2"/>
                <c:pt idx="0">
                  <c:v>15.929203539823009</c:v>
                </c:pt>
                <c:pt idx="1">
                  <c:v>13.750000000000002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C-432E-9BDD-65D93FA77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71727"/>
        <c:axId val="18970063"/>
      </c:barChart>
      <c:catAx>
        <c:axId val="1897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70063"/>
        <c:crosses val="autoZero"/>
        <c:auto val="1"/>
        <c:lblAlgn val="ctr"/>
        <c:lblOffset val="100"/>
        <c:noMultiLvlLbl val="0"/>
      </c:catAx>
      <c:valAx>
        <c:axId val="1897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7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List1!$I$397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List1!$J$397:$M$397</c:f>
              <c:numCache>
                <c:formatCode>0.0</c:formatCode>
                <c:ptCount val="4"/>
                <c:pt idx="0">
                  <c:v>38.571428597008911</c:v>
                </c:pt>
                <c:pt idx="1">
                  <c:v>8.4745763724601098</c:v>
                </c:pt>
                <c:pt idx="2">
                  <c:v>13.846153792921953</c:v>
                </c:pt>
                <c:pt idx="3">
                  <c:v>33.317648698801221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6-43D7-BFF1-45F86807BBA0}"/>
            </c:ext>
          </c:extLst>
        </c:ser>
        <c:ser>
          <c:idx val="1"/>
          <c:order val="1"/>
          <c:tx>
            <c:strRef>
              <c:f>List1!$I$398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List1!$J$398:$M$398</c:f>
              <c:numCache>
                <c:formatCode>0.0</c:formatCode>
                <c:ptCount val="4"/>
                <c:pt idx="0">
                  <c:v>0.71428573133927498</c:v>
                </c:pt>
                <c:pt idx="1">
                  <c:v>33.898305030213791</c:v>
                </c:pt>
                <c:pt idx="2">
                  <c:v>3.0769231833868629</c:v>
                </c:pt>
                <c:pt idx="3">
                  <c:v>2.33036720088842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6-43D7-BFF1-45F86807BBA0}"/>
            </c:ext>
          </c:extLst>
        </c:ser>
        <c:ser>
          <c:idx val="2"/>
          <c:order val="2"/>
          <c:tx>
            <c:strRef>
              <c:f>List1!$I$399</c:f>
              <c:strCache>
                <c:ptCount val="1"/>
                <c:pt idx="0">
                  <c:v>TOP 09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List1!$J$399:$M$399</c:f>
              <c:numCache>
                <c:formatCode>0.0</c:formatCode>
                <c:ptCount val="4"/>
                <c:pt idx="0">
                  <c:v>2.8571428258779963</c:v>
                </c:pt>
                <c:pt idx="1">
                  <c:v>3.3898304110960495</c:v>
                </c:pt>
                <c:pt idx="2">
                  <c:v>15.384615384615383</c:v>
                </c:pt>
                <c:pt idx="3">
                  <c:v>10.62070793678779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6-43D7-BFF1-45F86807BBA0}"/>
            </c:ext>
          </c:extLst>
        </c:ser>
        <c:ser>
          <c:idx val="3"/>
          <c:order val="3"/>
          <c:tx>
            <c:strRef>
              <c:f>List1!$I$400</c:f>
              <c:strCache>
                <c:ptCount val="1"/>
                <c:pt idx="0">
                  <c:v>ODS a KDU-ČSL</c:v>
                </c:pt>
              </c:strCache>
            </c:strRef>
          </c:tx>
          <c:spPr>
            <a:gradFill flip="none" rotWithShape="1">
              <a:gsLst>
                <a:gs pos="0">
                  <a:srgbClr val="FFFF00"/>
                </a:gs>
                <a:gs pos="98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rgbClr val="B5C7C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List1!$J$400:$M$400</c:f>
              <c:numCache>
                <c:formatCode>0.0</c:formatCode>
                <c:ptCount val="4"/>
                <c:pt idx="0">
                  <c:v>5.7142857512350957</c:v>
                </c:pt>
                <c:pt idx="1">
                  <c:v>8.4745763724601098</c:v>
                </c:pt>
                <c:pt idx="2">
                  <c:v>6.1538461006142606</c:v>
                </c:pt>
                <c:pt idx="3">
                  <c:v>3.4656940235683562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76-43D7-BFF1-45F86807BBA0}"/>
            </c:ext>
          </c:extLst>
        </c:ser>
        <c:ser>
          <c:idx val="4"/>
          <c:order val="4"/>
          <c:tx>
            <c:strRef>
              <c:f>List1!$I$401</c:f>
              <c:strCache>
                <c:ptCount val="1"/>
                <c:pt idx="0">
                  <c:v>ODS a TOP 09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98000">
                  <a:schemeClr val="accent1">
                    <a:lumMod val="45000"/>
                    <a:lumOff val="5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100000">
                  <a:srgbClr val="B5C7C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List1!$J$401:$M$401</c:f>
              <c:numCache>
                <c:formatCode>0.0</c:formatCode>
                <c:ptCount val="4"/>
                <c:pt idx="0">
                  <c:v>7.1428571144345421</c:v>
                </c:pt>
                <c:pt idx="1">
                  <c:v>0</c:v>
                </c:pt>
                <c:pt idx="2">
                  <c:v>15.384615384615383</c:v>
                </c:pt>
                <c:pt idx="3">
                  <c:v>6.9989199252737002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76-43D7-BFF1-45F86807BBA0}"/>
            </c:ext>
          </c:extLst>
        </c:ser>
        <c:ser>
          <c:idx val="5"/>
          <c:order val="5"/>
          <c:tx>
            <c:strRef>
              <c:f>List1!$I$402</c:f>
              <c:strCache>
                <c:ptCount val="1"/>
                <c:pt idx="0">
                  <c:v>KDU-ČSL a TOP 09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98000">
                  <a:srgbClr val="FFFF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rgbClr val="B5C7C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List1!$J$402:$M$402</c:f>
              <c:numCache>
                <c:formatCode>0.0</c:formatCode>
                <c:ptCount val="4"/>
                <c:pt idx="0">
                  <c:v>0.71428573133927498</c:v>
                </c:pt>
                <c:pt idx="1">
                  <c:v>5.0847457315507363</c:v>
                </c:pt>
                <c:pt idx="2">
                  <c:v>6.1538461006142606</c:v>
                </c:pt>
                <c:pt idx="3">
                  <c:v>0.81429833547949948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76-43D7-BFF1-45F86807BBA0}"/>
            </c:ext>
          </c:extLst>
        </c:ser>
        <c:ser>
          <c:idx val="6"/>
          <c:order val="6"/>
          <c:tx>
            <c:strRef>
              <c:f>List1!$I$403</c:f>
              <c:strCache>
                <c:ptCount val="1"/>
                <c:pt idx="0">
                  <c:v>všichni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List1!$J$403:$M$403</c:f>
              <c:numCache>
                <c:formatCode>0.0</c:formatCode>
                <c:ptCount val="4"/>
                <c:pt idx="0">
                  <c:v>2.1428570945387211</c:v>
                </c:pt>
                <c:pt idx="1">
                  <c:v>8.4745763724601098</c:v>
                </c:pt>
                <c:pt idx="2">
                  <c:v>6.1538461006142606</c:v>
                </c:pt>
                <c:pt idx="3">
                  <c:v>4.3613832691353691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6-43D7-BFF1-45F86807BBA0}"/>
            </c:ext>
          </c:extLst>
        </c:ser>
        <c:ser>
          <c:idx val="7"/>
          <c:order val="7"/>
          <c:tx>
            <c:strRef>
              <c:f>List1!$I$404</c:f>
              <c:strCache>
                <c:ptCount val="1"/>
                <c:pt idx="0">
                  <c:v>nikdo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List1!$J$396:$M$396</c:f>
              <c:strCache>
                <c:ptCount val="4"/>
                <c:pt idx="0">
                  <c:v>ODS</c:v>
                </c:pt>
                <c:pt idx="1">
                  <c:v>KDU-ČSL</c:v>
                </c:pt>
                <c:pt idx="2">
                  <c:v>TOP 09</c:v>
                </c:pt>
                <c:pt idx="3">
                  <c:v>ostatni</c:v>
                </c:pt>
              </c:strCache>
            </c:strRef>
          </c:cat>
          <c:val>
            <c:numRef>
              <c:f>List1!$J$404:$M$404</c:f>
              <c:numCache>
                <c:formatCode>0.0</c:formatCode>
                <c:ptCount val="4"/>
                <c:pt idx="0">
                  <c:v>42.142857154226185</c:v>
                </c:pt>
                <c:pt idx="1">
                  <c:v>32.203389709759108</c:v>
                </c:pt>
                <c:pt idx="2">
                  <c:v>33.846153952617627</c:v>
                </c:pt>
                <c:pt idx="3">
                  <c:v>38.090980610065657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76-43D7-BFF1-45F86807B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9365343"/>
        <c:axId val="1849363263"/>
      </c:barChart>
      <c:catAx>
        <c:axId val="184936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9363263"/>
        <c:crosses val="autoZero"/>
        <c:auto val="1"/>
        <c:lblAlgn val="ctr"/>
        <c:lblOffset val="100"/>
        <c:noMultiLvlLbl val="0"/>
      </c:catAx>
      <c:valAx>
        <c:axId val="184936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4936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Kdo je ve vládě v roce 2021?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List1!$AB$209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List1!$AC$209:$AL$209</c:f>
              <c:numCache>
                <c:formatCode>General</c:formatCode>
                <c:ptCount val="10"/>
                <c:pt idx="0">
                  <c:v>98.303116322582014</c:v>
                </c:pt>
                <c:pt idx="1">
                  <c:v>89.277347892204958</c:v>
                </c:pt>
                <c:pt idx="2">
                  <c:v>74.53309615874339</c:v>
                </c:pt>
                <c:pt idx="3">
                  <c:v>89.516057355259022</c:v>
                </c:pt>
                <c:pt idx="4">
                  <c:v>95.475847684968656</c:v>
                </c:pt>
                <c:pt idx="5">
                  <c:v>91.93930659760386</c:v>
                </c:pt>
                <c:pt idx="6">
                  <c:v>93.035322904496581</c:v>
                </c:pt>
                <c:pt idx="7">
                  <c:v>95.988117608036077</c:v>
                </c:pt>
                <c:pt idx="8">
                  <c:v>81.594621600368995</c:v>
                </c:pt>
                <c:pt idx="9">
                  <c:v>94.339826329731409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3-4488-94AC-430CBEFFBE6A}"/>
            </c:ext>
          </c:extLst>
        </c:ser>
        <c:ser>
          <c:idx val="1"/>
          <c:order val="1"/>
          <c:tx>
            <c:strRef>
              <c:f>List1!$AB$210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List1!$AC$210:$AL$210</c:f>
              <c:numCache>
                <c:formatCode>General</c:formatCode>
                <c:ptCount val="10"/>
                <c:pt idx="0">
                  <c:v>68.648805001072304</c:v>
                </c:pt>
                <c:pt idx="1">
                  <c:v>60.715480158778576</c:v>
                </c:pt>
                <c:pt idx="2">
                  <c:v>55.948897299496934</c:v>
                </c:pt>
                <c:pt idx="3">
                  <c:v>49.382503416497045</c:v>
                </c:pt>
                <c:pt idx="4">
                  <c:v>67.116745240519933</c:v>
                </c:pt>
                <c:pt idx="5">
                  <c:v>63.671731756004924</c:v>
                </c:pt>
                <c:pt idx="6">
                  <c:v>59.680773755527696</c:v>
                </c:pt>
                <c:pt idx="7">
                  <c:v>72.449872970159973</c:v>
                </c:pt>
                <c:pt idx="8">
                  <c:v>46.286375323874701</c:v>
                </c:pt>
                <c:pt idx="9">
                  <c:v>66.642221837229101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3-4488-94AC-430CBEFFBE6A}"/>
            </c:ext>
          </c:extLst>
        </c:ser>
        <c:ser>
          <c:idx val="2"/>
          <c:order val="2"/>
          <c:tx>
            <c:strRef>
              <c:f>List1!$AB$211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List1!$AC$211:$AL$211</c:f>
              <c:numCache>
                <c:formatCode>General</c:formatCode>
                <c:ptCount val="10"/>
                <c:pt idx="0">
                  <c:v>26.402398062139952</c:v>
                </c:pt>
                <c:pt idx="1">
                  <c:v>18.642181382603436</c:v>
                </c:pt>
                <c:pt idx="2">
                  <c:v>38.855730124628806</c:v>
                </c:pt>
                <c:pt idx="3">
                  <c:v>22.764153022442411</c:v>
                </c:pt>
                <c:pt idx="4">
                  <c:v>33.989180939299501</c:v>
                </c:pt>
                <c:pt idx="5">
                  <c:v>24.10609118968431</c:v>
                </c:pt>
                <c:pt idx="6">
                  <c:v>25.566475083802924</c:v>
                </c:pt>
                <c:pt idx="7">
                  <c:v>35.628394591305486</c:v>
                </c:pt>
                <c:pt idx="8">
                  <c:v>13.640172619193885</c:v>
                </c:pt>
                <c:pt idx="9">
                  <c:v>30.563404659698552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3-4488-94AC-430CBEFFBE6A}"/>
            </c:ext>
          </c:extLst>
        </c:ser>
        <c:ser>
          <c:idx val="3"/>
          <c:order val="3"/>
          <c:tx>
            <c:strRef>
              <c:f>List1!$AB$212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List1!$AC$212:$AL$212</c:f>
              <c:numCache>
                <c:formatCode>General</c:formatCode>
                <c:ptCount val="10"/>
                <c:pt idx="0">
                  <c:v>5.823719163706861</c:v>
                </c:pt>
                <c:pt idx="1">
                  <c:v>3.9712848863664219</c:v>
                </c:pt>
                <c:pt idx="2">
                  <c:v>2.8318590020915355</c:v>
                </c:pt>
                <c:pt idx="3">
                  <c:v>5.3743037738135726</c:v>
                </c:pt>
                <c:pt idx="4">
                  <c:v>4.4256397700679528</c:v>
                </c:pt>
                <c:pt idx="5">
                  <c:v>13.027514474361171</c:v>
                </c:pt>
                <c:pt idx="6">
                  <c:v>8.1569336201883509</c:v>
                </c:pt>
                <c:pt idx="7">
                  <c:v>6.0655654254403411</c:v>
                </c:pt>
                <c:pt idx="8">
                  <c:v>5.3221090048216908</c:v>
                </c:pt>
                <c:pt idx="9">
                  <c:v>5.9778462767240201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3-4488-94AC-430CBEFFBE6A}"/>
            </c:ext>
          </c:extLst>
        </c:ser>
        <c:ser>
          <c:idx val="4"/>
          <c:order val="4"/>
          <c:tx>
            <c:strRef>
              <c:f>List1!$AB$213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List1!$AC$213:$AL$213</c:f>
              <c:numCache>
                <c:formatCode>General</c:formatCode>
                <c:ptCount val="10"/>
                <c:pt idx="0">
                  <c:v>8.1783846075943725</c:v>
                </c:pt>
                <c:pt idx="1">
                  <c:v>10.302817413444362</c:v>
                </c:pt>
                <c:pt idx="2">
                  <c:v>0</c:v>
                </c:pt>
                <c:pt idx="3">
                  <c:v>14.261256774069695</c:v>
                </c:pt>
                <c:pt idx="4">
                  <c:v>7.8572213694225539</c:v>
                </c:pt>
                <c:pt idx="5">
                  <c:v>18.569725864079807</c:v>
                </c:pt>
                <c:pt idx="6">
                  <c:v>9.9478311656488589</c:v>
                </c:pt>
                <c:pt idx="7">
                  <c:v>8.2783325933553265</c:v>
                </c:pt>
                <c:pt idx="8">
                  <c:v>6.9581424883003198</c:v>
                </c:pt>
                <c:pt idx="9">
                  <c:v>8.9482737081087276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3-4488-94AC-430CBEFFBE6A}"/>
            </c:ext>
          </c:extLst>
        </c:ser>
        <c:ser>
          <c:idx val="5"/>
          <c:order val="5"/>
          <c:tx>
            <c:strRef>
              <c:f>List1!$AB$214</c:f>
              <c:strCache>
                <c:ptCount val="1"/>
                <c:pt idx="0">
                  <c:v>pirati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List1!$AC$214:$AL$214</c:f>
              <c:numCache>
                <c:formatCode>General</c:formatCode>
                <c:ptCount val="10"/>
                <c:pt idx="0">
                  <c:v>6.7101859037992693</c:v>
                </c:pt>
                <c:pt idx="1">
                  <c:v>9.7056762621580841</c:v>
                </c:pt>
                <c:pt idx="2">
                  <c:v>12.007956396078367</c:v>
                </c:pt>
                <c:pt idx="3">
                  <c:v>6.8891989010562833</c:v>
                </c:pt>
                <c:pt idx="4">
                  <c:v>11.325740641639387</c:v>
                </c:pt>
                <c:pt idx="5">
                  <c:v>15.957007483326924</c:v>
                </c:pt>
                <c:pt idx="6">
                  <c:v>10.395593505153121</c:v>
                </c:pt>
                <c:pt idx="7">
                  <c:v>7.7720918769314542</c:v>
                </c:pt>
                <c:pt idx="8">
                  <c:v>7.9108064899880706</c:v>
                </c:pt>
                <c:pt idx="9">
                  <c:v>9.1632857738814515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3-4488-94AC-430CBEFFBE6A}"/>
            </c:ext>
          </c:extLst>
        </c:ser>
        <c:ser>
          <c:idx val="6"/>
          <c:order val="6"/>
          <c:tx>
            <c:strRef>
              <c:f>List1!$AB$215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List1!$AC$215:$AL$215</c:f>
              <c:numCache>
                <c:formatCode>General</c:formatCode>
                <c:ptCount val="10"/>
                <c:pt idx="0">
                  <c:v>3.725737502169467</c:v>
                </c:pt>
                <c:pt idx="1">
                  <c:v>14.399651100720719</c:v>
                </c:pt>
                <c:pt idx="2">
                  <c:v>8.8358362329796325</c:v>
                </c:pt>
                <c:pt idx="3">
                  <c:v>12.059765511600638</c:v>
                </c:pt>
                <c:pt idx="4">
                  <c:v>14.469488327100727</c:v>
                </c:pt>
                <c:pt idx="5">
                  <c:v>12.645167249930637</c:v>
                </c:pt>
                <c:pt idx="6">
                  <c:v>20.144700079624776</c:v>
                </c:pt>
                <c:pt idx="7">
                  <c:v>11.517619877387247</c:v>
                </c:pt>
                <c:pt idx="8">
                  <c:v>6.8060471586560558</c:v>
                </c:pt>
                <c:pt idx="9">
                  <c:v>11.532840914042806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93-4488-94AC-430CBEFFBE6A}"/>
            </c:ext>
          </c:extLst>
        </c:ser>
        <c:ser>
          <c:idx val="7"/>
          <c:order val="7"/>
          <c:tx>
            <c:strRef>
              <c:f>List1!$AB$216</c:f>
              <c:strCache>
                <c:ptCount val="1"/>
                <c:pt idx="0">
                  <c:v>stan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List1!$AC$216:$AL$216</c:f>
              <c:numCache>
                <c:formatCode>General</c:formatCode>
                <c:ptCount val="10"/>
                <c:pt idx="0">
                  <c:v>0.95859807072307057</c:v>
                </c:pt>
                <c:pt idx="1">
                  <c:v>2.3791872410254884</c:v>
                </c:pt>
                <c:pt idx="2">
                  <c:v>0</c:v>
                </c:pt>
                <c:pt idx="3">
                  <c:v>3.2489587135355666</c:v>
                </c:pt>
                <c:pt idx="4">
                  <c:v>5.222987495130738</c:v>
                </c:pt>
                <c:pt idx="5">
                  <c:v>4.1700217021494357</c:v>
                </c:pt>
                <c:pt idx="6">
                  <c:v>4.2533343512115485</c:v>
                </c:pt>
                <c:pt idx="7">
                  <c:v>3.0250096938330575</c:v>
                </c:pt>
                <c:pt idx="8">
                  <c:v>15.053934135636785</c:v>
                </c:pt>
                <c:pt idx="9">
                  <c:v>3.5064011306939631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93-4488-94AC-430CBEFFBE6A}"/>
            </c:ext>
          </c:extLst>
        </c:ser>
        <c:ser>
          <c:idx val="8"/>
          <c:order val="8"/>
          <c:tx>
            <c:strRef>
              <c:f>List1!$AB$217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List1!$AC$208:$AL$208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List1!$AC$217:$AL$217</c:f>
              <c:numCache>
                <c:formatCode>General</c:formatCode>
                <c:ptCount val="10"/>
                <c:pt idx="0">
                  <c:v>2.8020561264452151</c:v>
                </c:pt>
                <c:pt idx="1">
                  <c:v>3.9712848863664219</c:v>
                </c:pt>
                <c:pt idx="2">
                  <c:v>0</c:v>
                </c:pt>
                <c:pt idx="3">
                  <c:v>7.9221920359251827</c:v>
                </c:pt>
                <c:pt idx="4">
                  <c:v>5.0532043388626278</c:v>
                </c:pt>
                <c:pt idx="5">
                  <c:v>5.6375310344930023</c:v>
                </c:pt>
                <c:pt idx="6">
                  <c:v>7.083044824591787</c:v>
                </c:pt>
                <c:pt idx="7">
                  <c:v>4.41422304262582</c:v>
                </c:pt>
                <c:pt idx="8">
                  <c:v>4.9457937545674406</c:v>
                </c:pt>
                <c:pt idx="9">
                  <c:v>4.5769973622898226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93-4488-94AC-430CBEFFB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312208"/>
        <c:axId val="2103307216"/>
      </c:barChart>
      <c:catAx>
        <c:axId val="21033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3307216"/>
        <c:crosses val="autoZero"/>
        <c:auto val="1"/>
        <c:lblAlgn val="ctr"/>
        <c:lblOffset val="100"/>
        <c:noMultiLvlLbl val="0"/>
      </c:catAx>
      <c:valAx>
        <c:axId val="2103307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33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Vládní konstelace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List1!$N$456</c:f>
              <c:strCache>
                <c:ptCount val="1"/>
                <c:pt idx="0">
                  <c:v>ANO + ČSSD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FFC000"/>
                </a:gs>
              </a:gsLst>
              <a:lin ang="2700000" scaled="1"/>
            </a:gra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List1!$O$455:$X$455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List1!$O$456:$X$456</c:f>
              <c:numCache>
                <c:formatCode>General</c:formatCode>
                <c:ptCount val="10"/>
                <c:pt idx="0">
                  <c:v>34.835080021626702</c:v>
                </c:pt>
                <c:pt idx="1">
                  <c:v>31.44150940207615</c:v>
                </c:pt>
                <c:pt idx="2">
                  <c:v>31.940863621313998</c:v>
                </c:pt>
                <c:pt idx="3">
                  <c:v>23.352261477662413</c:v>
                </c:pt>
                <c:pt idx="4">
                  <c:v>30.208256656314241</c:v>
                </c:pt>
                <c:pt idx="5">
                  <c:v>30.714977602616027</c:v>
                </c:pt>
                <c:pt idx="6">
                  <c:v>28.456192561661059</c:v>
                </c:pt>
                <c:pt idx="7">
                  <c:v>33.104416626003832</c:v>
                </c:pt>
                <c:pt idx="8">
                  <c:v>30.601162108281116</c:v>
                </c:pt>
                <c:pt idx="9">
                  <c:v>31.71080401264917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0-455D-A98B-10678440FDAD}"/>
            </c:ext>
          </c:extLst>
        </c:ser>
        <c:ser>
          <c:idx val="1"/>
          <c:order val="1"/>
          <c:tx>
            <c:strRef>
              <c:f>List1!$N$457</c:f>
              <c:strCache>
                <c:ptCount val="1"/>
                <c:pt idx="0">
                  <c:v>ANO+ ČSSD + KSČM</c:v>
                </c:pt>
              </c:strCache>
            </c:strRef>
          </c:tx>
          <c:spPr>
            <a:gradFill>
              <a:gsLst>
                <a:gs pos="54000">
                  <a:srgbClr val="FF0000"/>
                </a:gs>
                <a:gs pos="12000">
                  <a:srgbClr val="00B0F0"/>
                </a:gs>
                <a:gs pos="86000">
                  <a:srgbClr val="FFC000"/>
                </a:gs>
              </a:gsLst>
              <a:lin ang="2700000" scaled="1"/>
            </a:gra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List1!$O$455:$X$455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List1!$O$457:$X$457</c:f>
              <c:numCache>
                <c:formatCode>General</c:formatCode>
                <c:ptCount val="10"/>
                <c:pt idx="0">
                  <c:v>22.243615404421046</c:v>
                </c:pt>
                <c:pt idx="1">
                  <c:v>10.470355406446336</c:v>
                </c:pt>
                <c:pt idx="2">
                  <c:v>5.9421449165382514</c:v>
                </c:pt>
                <c:pt idx="3">
                  <c:v>15.318491767445174</c:v>
                </c:pt>
                <c:pt idx="4">
                  <c:v>18.8077227326871</c:v>
                </c:pt>
                <c:pt idx="5">
                  <c:v>9.0771350263076052</c:v>
                </c:pt>
                <c:pt idx="6">
                  <c:v>12.758812934774619</c:v>
                </c:pt>
                <c:pt idx="7">
                  <c:v>22.715463250004213</c:v>
                </c:pt>
                <c:pt idx="8">
                  <c:v>9.305514150810021</c:v>
                </c:pt>
                <c:pt idx="9">
                  <c:v>18.668573842353197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20-455D-A98B-10678440FDAD}"/>
            </c:ext>
          </c:extLst>
        </c:ser>
        <c:ser>
          <c:idx val="2"/>
          <c:order val="2"/>
          <c:tx>
            <c:strRef>
              <c:f>List1!$N$458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List1!$O$455:$X$455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List1!$O$458:$X$458</c:f>
              <c:numCache>
                <c:formatCode>General</c:formatCode>
                <c:ptCount val="10"/>
                <c:pt idx="0">
                  <c:v>22.568506912584379</c:v>
                </c:pt>
                <c:pt idx="1">
                  <c:v>23.162598412636424</c:v>
                </c:pt>
                <c:pt idx="2">
                  <c:v>15.253351578660817</c:v>
                </c:pt>
                <c:pt idx="3">
                  <c:v>28.259224940448064</c:v>
                </c:pt>
                <c:pt idx="4">
                  <c:v>18.607149089787711</c:v>
                </c:pt>
                <c:pt idx="5">
                  <c:v>14.572572798318062</c:v>
                </c:pt>
                <c:pt idx="6">
                  <c:v>26.553797014307566</c:v>
                </c:pt>
                <c:pt idx="7">
                  <c:v>16.249547630082507</c:v>
                </c:pt>
                <c:pt idx="8">
                  <c:v>23.379396146640623</c:v>
                </c:pt>
                <c:pt idx="9">
                  <c:v>19.479618642884756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20-455D-A98B-10678440FDAD}"/>
            </c:ext>
          </c:extLst>
        </c:ser>
        <c:ser>
          <c:idx val="3"/>
          <c:order val="3"/>
          <c:tx>
            <c:strRef>
              <c:f>List1!$N$459</c:f>
              <c:strCache>
                <c:ptCount val="1"/>
                <c:pt idx="0">
                  <c:v>ostatni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List1!$O$455:$X$455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List1!$O$459:$X$459</c:f>
              <c:numCache>
                <c:formatCode>General</c:formatCode>
                <c:ptCount val="10"/>
                <c:pt idx="0">
                  <c:v>20.352797661367866</c:v>
                </c:pt>
                <c:pt idx="1">
                  <c:v>34.925536778841092</c:v>
                </c:pt>
                <c:pt idx="2">
                  <c:v>46.863639883486947</c:v>
                </c:pt>
                <c:pt idx="3">
                  <c:v>33.070021814444345</c:v>
                </c:pt>
                <c:pt idx="4">
                  <c:v>32.376871521210951</c:v>
                </c:pt>
                <c:pt idx="5">
                  <c:v>45.635314572758304</c:v>
                </c:pt>
                <c:pt idx="6">
                  <c:v>32.231197489256751</c:v>
                </c:pt>
                <c:pt idx="7">
                  <c:v>27.930572493909455</c:v>
                </c:pt>
                <c:pt idx="8">
                  <c:v>36.713927594268227</c:v>
                </c:pt>
                <c:pt idx="9">
                  <c:v>30.141003502112884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20-455D-A98B-10678440F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0824815"/>
        <c:axId val="1190819407"/>
      </c:barChart>
      <c:catAx>
        <c:axId val="119082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0819407"/>
        <c:crosses val="autoZero"/>
        <c:auto val="1"/>
        <c:lblAlgn val="ctr"/>
        <c:lblOffset val="100"/>
        <c:noMultiLvlLbl val="0"/>
      </c:catAx>
      <c:valAx>
        <c:axId val="119081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082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List4!$C$1</c:f>
              <c:strCache>
                <c:ptCount val="1"/>
                <c:pt idx="0">
                  <c:v>doprava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List4!$C$2:$C$12</c:f>
              <c:numCache>
                <c:formatCode>General</c:formatCode>
                <c:ptCount val="11"/>
                <c:pt idx="0">
                  <c:v>21.088435254061157</c:v>
                </c:pt>
                <c:pt idx="1">
                  <c:v>13.030303037271143</c:v>
                </c:pt>
                <c:pt idx="2">
                  <c:v>20</c:v>
                </c:pt>
                <c:pt idx="3">
                  <c:v>23.618090496680185</c:v>
                </c:pt>
                <c:pt idx="4">
                  <c:v>26.086958141253525</c:v>
                </c:pt>
                <c:pt idx="5">
                  <c:v>28.571428571428577</c:v>
                </c:pt>
                <c:pt idx="6">
                  <c:v>9.5238098657763093</c:v>
                </c:pt>
                <c:pt idx="7">
                  <c:v>17.289719703103554</c:v>
                </c:pt>
                <c:pt idx="8">
                  <c:v>24.705882589828533</c:v>
                </c:pt>
                <c:pt idx="9">
                  <c:v>19.047620075784206</c:v>
                </c:pt>
                <c:pt idx="10">
                  <c:v>20.185654394055248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3-49C8-8948-52208D69C7F1}"/>
            </c:ext>
          </c:extLst>
        </c:ser>
        <c:ser>
          <c:idx val="1"/>
          <c:order val="1"/>
          <c:tx>
            <c:strRef>
              <c:f>List4!$D$1</c:f>
              <c:strCache>
                <c:ptCount val="1"/>
                <c:pt idx="0">
                  <c:v>žp</c:v>
                </c:pt>
              </c:strCache>
            </c:strRef>
          </c:tx>
          <c:spPr>
            <a:solidFill>
              <a:srgbClr val="4EA72E"/>
            </a:solidFill>
          </c:spPr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List4!$D$2:$D$12</c:f>
              <c:numCache>
                <c:formatCode>General</c:formatCode>
                <c:ptCount val="11"/>
                <c:pt idx="0">
                  <c:v>17.006802743430484</c:v>
                </c:pt>
                <c:pt idx="1">
                  <c:v>20.909090964835819</c:v>
                </c:pt>
                <c:pt idx="2">
                  <c:v>8.8888888888888893</c:v>
                </c:pt>
                <c:pt idx="3">
                  <c:v>19.095477375829958</c:v>
                </c:pt>
                <c:pt idx="4">
                  <c:v>21.739130542750232</c:v>
                </c:pt>
                <c:pt idx="5">
                  <c:v>16.666666666666668</c:v>
                </c:pt>
                <c:pt idx="6">
                  <c:v>11.904762332220386</c:v>
                </c:pt>
                <c:pt idx="7">
                  <c:v>22.429906778780168</c:v>
                </c:pt>
                <c:pt idx="8">
                  <c:v>20.588235118645535</c:v>
                </c:pt>
                <c:pt idx="9">
                  <c:v>23.809525865854123</c:v>
                </c:pt>
                <c:pt idx="10">
                  <c:v>18.607000600331997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3-49C8-8948-52208D69C7F1}"/>
            </c:ext>
          </c:extLst>
        </c:ser>
        <c:ser>
          <c:idx val="2"/>
          <c:order val="2"/>
          <c:tx>
            <c:strRef>
              <c:f>List4!$E$1</c:f>
              <c:strCache>
                <c:ptCount val="1"/>
                <c:pt idx="0">
                  <c:v>sociální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List4!$E$2:$E$12</c:f>
              <c:numCache>
                <c:formatCode>General</c:formatCode>
                <c:ptCount val="11"/>
                <c:pt idx="0">
                  <c:v>12.244897942427139</c:v>
                </c:pt>
                <c:pt idx="1">
                  <c:v>21.818181776373134</c:v>
                </c:pt>
                <c:pt idx="2">
                  <c:v>15.555555555555555</c:v>
                </c:pt>
                <c:pt idx="3">
                  <c:v>17.085427038512098</c:v>
                </c:pt>
                <c:pt idx="4">
                  <c:v>13.043477828999055</c:v>
                </c:pt>
                <c:pt idx="5">
                  <c:v>18.57142867775465</c:v>
                </c:pt>
                <c:pt idx="6">
                  <c:v>11.904762332220386</c:v>
                </c:pt>
                <c:pt idx="7">
                  <c:v>11.682243008408513</c:v>
                </c:pt>
                <c:pt idx="8">
                  <c:v>11.176470535593658</c:v>
                </c:pt>
                <c:pt idx="9">
                  <c:v>9.5238084956443689</c:v>
                </c:pt>
                <c:pt idx="10">
                  <c:v>15.462094544421973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3-49C8-8948-52208D69C7F1}"/>
            </c:ext>
          </c:extLst>
        </c:ser>
        <c:ser>
          <c:idx val="3"/>
          <c:order val="3"/>
          <c:tx>
            <c:strRef>
              <c:f>List4!$F$1</c:f>
              <c:strCache>
                <c:ptCount val="1"/>
                <c:pt idx="0">
                  <c:v>zdraví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List4!$F$2:$F$12</c:f>
              <c:numCache>
                <c:formatCode>General</c:formatCode>
                <c:ptCount val="11"/>
                <c:pt idx="0">
                  <c:v>17.006802743430484</c:v>
                </c:pt>
                <c:pt idx="1">
                  <c:v>15.151515186355722</c:v>
                </c:pt>
                <c:pt idx="2">
                  <c:v>13.333333333333334</c:v>
                </c:pt>
                <c:pt idx="3">
                  <c:v>14.572864254979725</c:v>
                </c:pt>
                <c:pt idx="4">
                  <c:v>8.6956527137511745</c:v>
                </c:pt>
                <c:pt idx="5">
                  <c:v>10.476190263538324</c:v>
                </c:pt>
                <c:pt idx="6">
                  <c:v>14.285713601780714</c:v>
                </c:pt>
                <c:pt idx="7">
                  <c:v>17.757009322121981</c:v>
                </c:pt>
                <c:pt idx="8">
                  <c:v>15.294118006776658</c:v>
                </c:pt>
                <c:pt idx="9">
                  <c:v>14.285714285714288</c:v>
                </c:pt>
                <c:pt idx="10">
                  <c:v>14.742876288701314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D3-49C8-8948-52208D69C7F1}"/>
            </c:ext>
          </c:extLst>
        </c:ser>
        <c:ser>
          <c:idx val="4"/>
          <c:order val="4"/>
          <c:tx>
            <c:strRef>
              <c:f>List4!$G$1</c:f>
              <c:strCache>
                <c:ptCount val="1"/>
                <c:pt idx="0">
                  <c:v>politika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List4!$G$2:$G$12</c:f>
              <c:numCache>
                <c:formatCode>General</c:formatCode>
                <c:ptCount val="11"/>
                <c:pt idx="0">
                  <c:v>14.285714403010036</c:v>
                </c:pt>
                <c:pt idx="1">
                  <c:v>10.909090888186567</c:v>
                </c:pt>
                <c:pt idx="2">
                  <c:v>17.777777777777779</c:v>
                </c:pt>
                <c:pt idx="3">
                  <c:v>9.0452262417004583</c:v>
                </c:pt>
                <c:pt idx="4">
                  <c:v>8.6956527137511745</c:v>
                </c:pt>
                <c:pt idx="5">
                  <c:v>13.809523915849887</c:v>
                </c:pt>
                <c:pt idx="6">
                  <c:v>21.428571001112946</c:v>
                </c:pt>
                <c:pt idx="7">
                  <c:v>14.485981355756033</c:v>
                </c:pt>
                <c:pt idx="8">
                  <c:v>10.588234969494234</c:v>
                </c:pt>
                <c:pt idx="9">
                  <c:v>9.5238084956443689</c:v>
                </c:pt>
                <c:pt idx="10">
                  <c:v>12.853503667032424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3-49C8-8948-52208D69C7F1}"/>
            </c:ext>
          </c:extLst>
        </c:ser>
        <c:ser>
          <c:idx val="5"/>
          <c:order val="5"/>
          <c:tx>
            <c:strRef>
              <c:f>List4!$H$1</c:f>
              <c:strCache>
                <c:ptCount val="1"/>
                <c:pt idx="0">
                  <c:v>ekonomika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List4!$H$2:$H$12</c:f>
              <c:numCache>
                <c:formatCode>General</c:formatCode>
                <c:ptCount val="11"/>
                <c:pt idx="0">
                  <c:v>10.884353772216913</c:v>
                </c:pt>
                <c:pt idx="1">
                  <c:v>6.3636364472537315</c:v>
                </c:pt>
                <c:pt idx="2">
                  <c:v>11.111111111111111</c:v>
                </c:pt>
                <c:pt idx="3">
                  <c:v>9.547738687914979</c:v>
                </c:pt>
                <c:pt idx="4">
                  <c:v>0</c:v>
                </c:pt>
                <c:pt idx="5">
                  <c:v>4.7619047619047628</c:v>
                </c:pt>
                <c:pt idx="6">
                  <c:v>16.666666068224792</c:v>
                </c:pt>
                <c:pt idx="7">
                  <c:v>6.0747663137134689</c:v>
                </c:pt>
                <c:pt idx="8">
                  <c:v>7.0588238101671488</c:v>
                </c:pt>
                <c:pt idx="9">
                  <c:v>9.5238084956443689</c:v>
                </c:pt>
                <c:pt idx="10">
                  <c:v>8.1017892441495576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D3-49C8-8948-52208D69C7F1}"/>
            </c:ext>
          </c:extLst>
        </c:ser>
        <c:ser>
          <c:idx val="6"/>
          <c:order val="6"/>
          <c:tx>
            <c:strRef>
              <c:f>List4!$I$1</c:f>
              <c:strCache>
                <c:ptCount val="1"/>
                <c:pt idx="0">
                  <c:v>transparence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List4!$I$2:$I$12</c:f>
              <c:numCache>
                <c:formatCode>General</c:formatCode>
                <c:ptCount val="11"/>
                <c:pt idx="0">
                  <c:v>4.0816325106306737</c:v>
                </c:pt>
                <c:pt idx="1">
                  <c:v>4.5454544409328346</c:v>
                </c:pt>
                <c:pt idx="2">
                  <c:v>8.8888888888888893</c:v>
                </c:pt>
                <c:pt idx="3">
                  <c:v>3.0150752297468926</c:v>
                </c:pt>
                <c:pt idx="4">
                  <c:v>13.043477828999055</c:v>
                </c:pt>
                <c:pt idx="5">
                  <c:v>4.2857143920403624</c:v>
                </c:pt>
                <c:pt idx="6">
                  <c:v>4.7619049328881546</c:v>
                </c:pt>
                <c:pt idx="7">
                  <c:v>6.5420559327318957</c:v>
                </c:pt>
                <c:pt idx="8">
                  <c:v>4.1176467254265106</c:v>
                </c:pt>
                <c:pt idx="9">
                  <c:v>9.5238084956443689</c:v>
                </c:pt>
                <c:pt idx="10">
                  <c:v>4.9676449048422935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3-49C8-8948-52208D69C7F1}"/>
            </c:ext>
          </c:extLst>
        </c:ser>
        <c:ser>
          <c:idx val="7"/>
          <c:order val="7"/>
          <c:tx>
            <c:strRef>
              <c:f>List4!$J$1</c:f>
              <c:strCache>
                <c:ptCount val="1"/>
                <c:pt idx="0">
                  <c:v>bezpečnost</c:v>
                </c:pt>
              </c:strCache>
            </c:strRef>
          </c:tx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List4!$J$2:$J$12</c:f>
              <c:numCache>
                <c:formatCode>General</c:formatCode>
                <c:ptCount val="11"/>
                <c:pt idx="0">
                  <c:v>1.3605441702102243</c:v>
                </c:pt>
                <c:pt idx="1">
                  <c:v>3.6363636293955217</c:v>
                </c:pt>
                <c:pt idx="2">
                  <c:v>2.2222222222222223</c:v>
                </c:pt>
                <c:pt idx="3">
                  <c:v>2.5125627835323741</c:v>
                </c:pt>
                <c:pt idx="4">
                  <c:v>4.3478251152478826</c:v>
                </c:pt>
                <c:pt idx="5">
                  <c:v>0.95238073972880011</c:v>
                </c:pt>
                <c:pt idx="6">
                  <c:v>7.1428573993322324</c:v>
                </c:pt>
                <c:pt idx="7">
                  <c:v>2.3364487283290951</c:v>
                </c:pt>
                <c:pt idx="8">
                  <c:v>4.7058822915259357</c:v>
                </c:pt>
                <c:pt idx="9">
                  <c:v>4.7619057900699175</c:v>
                </c:pt>
                <c:pt idx="10">
                  <c:v>2.8778052161052923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D3-49C8-8948-52208D69C7F1}"/>
            </c:ext>
          </c:extLst>
        </c:ser>
        <c:ser>
          <c:idx val="8"/>
          <c:order val="8"/>
          <c:tx>
            <c:strRef>
              <c:f>List4!$K$1</c:f>
              <c:strCache>
                <c:ptCount val="1"/>
                <c:pt idx="0">
                  <c:v>kultura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List4!$B$2:$B$12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List4!$K$2:$K$12</c:f>
              <c:numCache>
                <c:formatCode>General</c:formatCode>
                <c:ptCount val="11"/>
                <c:pt idx="0">
                  <c:v>2.0408164605828958</c:v>
                </c:pt>
                <c:pt idx="1">
                  <c:v>3.6363636293955217</c:v>
                </c:pt>
                <c:pt idx="2">
                  <c:v>2.2222222222222223</c:v>
                </c:pt>
                <c:pt idx="3">
                  <c:v>1.5075378911033377</c:v>
                </c:pt>
                <c:pt idx="4">
                  <c:v>4.3478251152478826</c:v>
                </c:pt>
                <c:pt idx="5">
                  <c:v>1.904762011087981</c:v>
                </c:pt>
                <c:pt idx="6">
                  <c:v>2.3809524664440773</c:v>
                </c:pt>
                <c:pt idx="7">
                  <c:v>1.4018688570552784</c:v>
                </c:pt>
                <c:pt idx="8">
                  <c:v>1.7647059525417872</c:v>
                </c:pt>
                <c:pt idx="9">
                  <c:v>0</c:v>
                </c:pt>
                <c:pt idx="10">
                  <c:v>2.2016311403598978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D3-49C8-8948-52208D69C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581824"/>
        <c:axId val="237583744"/>
      </c:barChart>
      <c:catAx>
        <c:axId val="23758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7583744"/>
        <c:crosses val="autoZero"/>
        <c:auto val="1"/>
        <c:lblAlgn val="ctr"/>
        <c:lblOffset val="100"/>
        <c:noMultiLvlLbl val="0"/>
      </c:catAx>
      <c:valAx>
        <c:axId val="237583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7581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dirty="0"/>
              <a:t>Reálné výsledky 2017</a:t>
            </a:r>
            <a:endParaRPr lang="en-US" sz="4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List1!$J$82</c:f>
              <c:strCache>
                <c:ptCount val="1"/>
                <c:pt idx="0">
                  <c:v>realita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List1!$H$83:$H$93</c:f>
              <c:strCache>
                <c:ptCount val="11"/>
                <c:pt idx="0">
                  <c:v>ANO</c:v>
                </c:pt>
                <c:pt idx="1">
                  <c:v>ODS</c:v>
                </c:pt>
                <c:pt idx="2">
                  <c:v>Piráti</c:v>
                </c:pt>
                <c:pt idx="3">
                  <c:v>SPD</c:v>
                </c:pt>
                <c:pt idx="4">
                  <c:v>ČSSD</c:v>
                </c:pt>
                <c:pt idx="5">
                  <c:v>KDU-ČSL</c:v>
                </c:pt>
                <c:pt idx="6">
                  <c:v>TOP 09</c:v>
                </c:pt>
                <c:pt idx="7">
                  <c:v>KSČM</c:v>
                </c:pt>
                <c:pt idx="8">
                  <c:v>STAN</c:v>
                </c:pt>
                <c:pt idx="9">
                  <c:v>Zelení</c:v>
                </c:pt>
                <c:pt idx="10">
                  <c:v>Svobodní</c:v>
                </c:pt>
              </c:strCache>
            </c:strRef>
          </c:cat>
          <c:val>
            <c:numRef>
              <c:f>List1!$J$83:$J$93</c:f>
              <c:numCache>
                <c:formatCode>General</c:formatCode>
                <c:ptCount val="11"/>
                <c:pt idx="0">
                  <c:v>24.559891</c:v>
                </c:pt>
                <c:pt idx="1">
                  <c:v>15.407033</c:v>
                </c:pt>
                <c:pt idx="2">
                  <c:v>11.160551</c:v>
                </c:pt>
                <c:pt idx="3">
                  <c:v>10.059471</c:v>
                </c:pt>
                <c:pt idx="4">
                  <c:v>7.7549609999999998</c:v>
                </c:pt>
                <c:pt idx="5">
                  <c:v>7.6887030000000003</c:v>
                </c:pt>
                <c:pt idx="6">
                  <c:v>6.9620119999999996</c:v>
                </c:pt>
                <c:pt idx="7">
                  <c:v>5.5317930000000004</c:v>
                </c:pt>
                <c:pt idx="8">
                  <c:v>3.5882049999999999</c:v>
                </c:pt>
                <c:pt idx="9">
                  <c:v>2.4063219999999998</c:v>
                </c:pt>
                <c:pt idx="10">
                  <c:v>2.0017670000000001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8-44CC-9AA1-D2F1BC957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044000"/>
        <c:axId val="2067026112"/>
      </c:barChart>
      <c:catAx>
        <c:axId val="20670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7026112"/>
        <c:crosses val="autoZero"/>
        <c:auto val="1"/>
        <c:lblAlgn val="ctr"/>
        <c:lblOffset val="100"/>
        <c:noMultiLvlLbl val="0"/>
      </c:catAx>
      <c:valAx>
        <c:axId val="20670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704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dirty="0"/>
              <a:t>volby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List1!$I$82</c:f>
              <c:strCache>
                <c:ptCount val="1"/>
                <c:pt idx="0">
                  <c:v>exit-poll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List1!$H$83:$H$93</c:f>
              <c:strCache>
                <c:ptCount val="11"/>
                <c:pt idx="0">
                  <c:v>ANO</c:v>
                </c:pt>
                <c:pt idx="1">
                  <c:v>ODS</c:v>
                </c:pt>
                <c:pt idx="2">
                  <c:v>Piráti</c:v>
                </c:pt>
                <c:pt idx="3">
                  <c:v>SPD</c:v>
                </c:pt>
                <c:pt idx="4">
                  <c:v>ČSSD</c:v>
                </c:pt>
                <c:pt idx="5">
                  <c:v>KDU-ČSL</c:v>
                </c:pt>
                <c:pt idx="6">
                  <c:v>TOP 09</c:v>
                </c:pt>
                <c:pt idx="7">
                  <c:v>KSČM</c:v>
                </c:pt>
                <c:pt idx="8">
                  <c:v>STAN</c:v>
                </c:pt>
                <c:pt idx="9">
                  <c:v>Zelení</c:v>
                </c:pt>
                <c:pt idx="10">
                  <c:v>Svobodní</c:v>
                </c:pt>
              </c:strCache>
            </c:strRef>
          </c:cat>
          <c:val>
            <c:numRef>
              <c:f>List1!$I$83:$I$93</c:f>
              <c:numCache>
                <c:formatCode>General</c:formatCode>
                <c:ptCount val="11"/>
                <c:pt idx="0">
                  <c:v>15.1485149</c:v>
                </c:pt>
                <c:pt idx="1">
                  <c:v>21.2871287</c:v>
                </c:pt>
                <c:pt idx="2">
                  <c:v>20.7920792</c:v>
                </c:pt>
                <c:pt idx="3">
                  <c:v>4.6039604000000001</c:v>
                </c:pt>
                <c:pt idx="4">
                  <c:v>5.2970297000000004</c:v>
                </c:pt>
                <c:pt idx="5">
                  <c:v>11.1881188</c:v>
                </c:pt>
                <c:pt idx="6">
                  <c:v>10.742574299999999</c:v>
                </c:pt>
                <c:pt idx="7">
                  <c:v>1.7821781999999999</c:v>
                </c:pt>
                <c:pt idx="8">
                  <c:v>6.5346535000000001</c:v>
                </c:pt>
                <c:pt idx="9">
                  <c:v>1.8811880999999999</c:v>
                </c:pt>
                <c:pt idx="10">
                  <c:v>0.74257430000000002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9-401C-88C4-270876D09A0E}"/>
            </c:ext>
          </c:extLst>
        </c:ser>
        <c:ser>
          <c:idx val="1"/>
          <c:order val="1"/>
          <c:tx>
            <c:strRef>
              <c:f>List1!$J$82</c:f>
              <c:strCache>
                <c:ptCount val="1"/>
                <c:pt idx="0">
                  <c:v>realita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List1!$H$83:$H$93</c:f>
              <c:strCache>
                <c:ptCount val="11"/>
                <c:pt idx="0">
                  <c:v>ANO</c:v>
                </c:pt>
                <c:pt idx="1">
                  <c:v>ODS</c:v>
                </c:pt>
                <c:pt idx="2">
                  <c:v>Piráti</c:v>
                </c:pt>
                <c:pt idx="3">
                  <c:v>SPD</c:v>
                </c:pt>
                <c:pt idx="4">
                  <c:v>ČSSD</c:v>
                </c:pt>
                <c:pt idx="5">
                  <c:v>KDU-ČSL</c:v>
                </c:pt>
                <c:pt idx="6">
                  <c:v>TOP 09</c:v>
                </c:pt>
                <c:pt idx="7">
                  <c:v>KSČM</c:v>
                </c:pt>
                <c:pt idx="8">
                  <c:v>STAN</c:v>
                </c:pt>
                <c:pt idx="9">
                  <c:v>Zelení</c:v>
                </c:pt>
                <c:pt idx="10">
                  <c:v>Svobodní</c:v>
                </c:pt>
              </c:strCache>
            </c:strRef>
          </c:cat>
          <c:val>
            <c:numRef>
              <c:f>List1!$J$83:$J$93</c:f>
              <c:numCache>
                <c:formatCode>General</c:formatCode>
                <c:ptCount val="11"/>
                <c:pt idx="0">
                  <c:v>24.559891</c:v>
                </c:pt>
                <c:pt idx="1">
                  <c:v>15.407033</c:v>
                </c:pt>
                <c:pt idx="2">
                  <c:v>11.160551</c:v>
                </c:pt>
                <c:pt idx="3">
                  <c:v>10.059471</c:v>
                </c:pt>
                <c:pt idx="4">
                  <c:v>7.7549609999999998</c:v>
                </c:pt>
                <c:pt idx="5">
                  <c:v>7.6887030000000003</c:v>
                </c:pt>
                <c:pt idx="6">
                  <c:v>6.9620119999999996</c:v>
                </c:pt>
                <c:pt idx="7">
                  <c:v>5.5317930000000004</c:v>
                </c:pt>
                <c:pt idx="8">
                  <c:v>3.5882049999999999</c:v>
                </c:pt>
                <c:pt idx="9">
                  <c:v>2.4063219999999998</c:v>
                </c:pt>
                <c:pt idx="10">
                  <c:v>2.0017670000000001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9-401C-88C4-270876D09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92016"/>
        <c:axId val="228592432"/>
      </c:barChart>
      <c:catAx>
        <c:axId val="2285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92432"/>
        <c:crosses val="autoZero"/>
        <c:auto val="1"/>
        <c:lblAlgn val="ctr"/>
        <c:lblOffset val="100"/>
        <c:noMultiLvlLbl val="0"/>
      </c:catAx>
      <c:valAx>
        <c:axId val="2285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dirty="0"/>
              <a:t>odhad </a:t>
            </a:r>
            <a:r>
              <a:rPr lang="cs-CZ" sz="4400" dirty="0" err="1"/>
              <a:t>vysledku</a:t>
            </a:r>
            <a:endParaRPr lang="cs-CZ" sz="4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List1!$Q$43</c:f>
              <c:strCache>
                <c:ptCount val="1"/>
                <c:pt idx="0">
                  <c:v>vysledek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List1!$R$44:$R$53</c:f>
                <c:numCache>
                  <c:formatCode>General</c:formatCode>
                  <c:ptCount val="10"/>
                  <c:pt idx="0">
                    <c:v>2.1237165797321942</c:v>
                  </c:pt>
                  <c:pt idx="1">
                    <c:v>1.833919569005376</c:v>
                  </c:pt>
                  <c:pt idx="2">
                    <c:v>1.66677617120633</c:v>
                  </c:pt>
                  <c:pt idx="3">
                    <c:v>1.1830530225788516</c:v>
                  </c:pt>
                  <c:pt idx="4">
                    <c:v>1.0044186901401664</c:v>
                  </c:pt>
                  <c:pt idx="5">
                    <c:v>0.93075915130441689</c:v>
                  </c:pt>
                  <c:pt idx="6">
                    <c:v>0.70516381337402856</c:v>
                  </c:pt>
                  <c:pt idx="7">
                    <c:v>0.69170742988076273</c:v>
                  </c:pt>
                  <c:pt idx="8">
                    <c:v>0.50186265492754856</c:v>
                  </c:pt>
                  <c:pt idx="9">
                    <c:v>0.48738643983869939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List1!$P$44:$P$53</c:f>
              <c:strCache>
                <c:ptCount val="10"/>
                <c:pt idx="0">
                  <c:v>Spolu</c:v>
                </c:pt>
                <c:pt idx="1">
                  <c:v>PirSTAN</c:v>
                </c:pt>
                <c:pt idx="2">
                  <c:v>ANO</c:v>
                </c:pt>
                <c:pt idx="3">
                  <c:v>SPD</c:v>
                </c:pt>
                <c:pt idx="4">
                  <c:v>Přísaha</c:v>
                </c:pt>
                <c:pt idx="5">
                  <c:v>ČSSD</c:v>
                </c:pt>
                <c:pt idx="6">
                  <c:v>KSČM</c:v>
                </c:pt>
                <c:pt idx="7">
                  <c:v>TSS</c:v>
                </c:pt>
                <c:pt idx="8">
                  <c:v>SZ</c:v>
                </c:pt>
                <c:pt idx="9">
                  <c:v>VB</c:v>
                </c:pt>
              </c:strCache>
            </c:strRef>
          </c:cat>
          <c:val>
            <c:numRef>
              <c:f>List1!$Q$44:$Q$53</c:f>
              <c:numCache>
                <c:formatCode>General</c:formatCode>
                <c:ptCount val="10"/>
                <c:pt idx="0">
                  <c:v>34.823087228111774</c:v>
                </c:pt>
                <c:pt idx="1">
                  <c:v>21.583444076129446</c:v>
                </c:pt>
                <c:pt idx="2">
                  <c:v>16.804358213664301</c:v>
                </c:pt>
                <c:pt idx="3">
                  <c:v>7.6246567029888208</c:v>
                </c:pt>
                <c:pt idx="4">
                  <c:v>5.3646856990013356</c:v>
                </c:pt>
                <c:pt idx="5">
                  <c:v>4.568248012514907</c:v>
                </c:pt>
                <c:pt idx="6">
                  <c:v>2.5683118095763358</c:v>
                </c:pt>
                <c:pt idx="7">
                  <c:v>2.4687028705081984</c:v>
                </c:pt>
                <c:pt idx="8">
                  <c:v>1.2839554503820638</c:v>
                </c:pt>
                <c:pt idx="9">
                  <c:v>1.2100464552594326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9-4D5D-BE2E-BCE9964A1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6224"/>
        <c:axId val="24972896"/>
      </c:barChart>
      <c:catAx>
        <c:axId val="249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72896"/>
        <c:crosses val="autoZero"/>
        <c:auto val="1"/>
        <c:lblAlgn val="ctr"/>
        <c:lblOffset val="100"/>
        <c:noMultiLvlLbl val="0"/>
      </c:catAx>
      <c:valAx>
        <c:axId val="249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7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 odhadu a reality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List1!$I$43</c:f>
              <c:strCache>
                <c:ptCount val="1"/>
                <c:pt idx="0">
                  <c:v>realný výsledek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List1!$H$44:$H$53</c:f>
              <c:strCache>
                <c:ptCount val="10"/>
                <c:pt idx="0">
                  <c:v>Spolu</c:v>
                </c:pt>
                <c:pt idx="1">
                  <c:v>PirSTAN</c:v>
                </c:pt>
                <c:pt idx="2">
                  <c:v>ANO</c:v>
                </c:pt>
                <c:pt idx="3">
                  <c:v>SPD</c:v>
                </c:pt>
                <c:pt idx="4">
                  <c:v>Přísaha</c:v>
                </c:pt>
                <c:pt idx="5">
                  <c:v>ČSSD</c:v>
                </c:pt>
                <c:pt idx="6">
                  <c:v>KSČM</c:v>
                </c:pt>
                <c:pt idx="7">
                  <c:v>TSS</c:v>
                </c:pt>
                <c:pt idx="8">
                  <c:v>SZ</c:v>
                </c:pt>
                <c:pt idx="9">
                  <c:v>VB</c:v>
                </c:pt>
              </c:strCache>
            </c:strRef>
          </c:cat>
          <c:val>
            <c:numRef>
              <c:f>List1!$I$44:$I$53</c:f>
              <c:numCache>
                <c:formatCode>0.0</c:formatCode>
                <c:ptCount val="10"/>
                <c:pt idx="0">
                  <c:v>34.450000000000003</c:v>
                </c:pt>
                <c:pt idx="1">
                  <c:v>18.63</c:v>
                </c:pt>
                <c:pt idx="2">
                  <c:v>21.46</c:v>
                </c:pt>
                <c:pt idx="3">
                  <c:v>7.4</c:v>
                </c:pt>
                <c:pt idx="4">
                  <c:v>4.8499999999999996</c:v>
                </c:pt>
                <c:pt idx="5">
                  <c:v>4.05</c:v>
                </c:pt>
                <c:pt idx="6">
                  <c:v>2.38</c:v>
                </c:pt>
                <c:pt idx="7">
                  <c:v>2.68</c:v>
                </c:pt>
                <c:pt idx="8">
                  <c:v>1.29</c:v>
                </c:pt>
                <c:pt idx="9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9-4E99-A416-BCE9C25765D3}"/>
            </c:ext>
          </c:extLst>
        </c:ser>
        <c:ser>
          <c:idx val="1"/>
          <c:order val="1"/>
          <c:tx>
            <c:strRef>
              <c:f>List1!$J$43</c:f>
              <c:strCache>
                <c:ptCount val="1"/>
                <c:pt idx="0">
                  <c:v>podíly respondentů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List1!$H$44:$H$53</c:f>
              <c:strCache>
                <c:ptCount val="10"/>
                <c:pt idx="0">
                  <c:v>Spolu</c:v>
                </c:pt>
                <c:pt idx="1">
                  <c:v>PirSTAN</c:v>
                </c:pt>
                <c:pt idx="2">
                  <c:v>ANO</c:v>
                </c:pt>
                <c:pt idx="3">
                  <c:v>SPD</c:v>
                </c:pt>
                <c:pt idx="4">
                  <c:v>Přísaha</c:v>
                </c:pt>
                <c:pt idx="5">
                  <c:v>ČSSD</c:v>
                </c:pt>
                <c:pt idx="6">
                  <c:v>KSČM</c:v>
                </c:pt>
                <c:pt idx="7">
                  <c:v>TSS</c:v>
                </c:pt>
                <c:pt idx="8">
                  <c:v>SZ</c:v>
                </c:pt>
                <c:pt idx="9">
                  <c:v>VB</c:v>
                </c:pt>
              </c:strCache>
            </c:strRef>
          </c:cat>
          <c:val>
            <c:numRef>
              <c:f>List1!$J$44:$J$53</c:f>
              <c:numCache>
                <c:formatCode>0.0</c:formatCode>
                <c:ptCount val="10"/>
                <c:pt idx="0">
                  <c:v>42.431865828092242</c:v>
                </c:pt>
                <c:pt idx="1">
                  <c:v>28.763102725366874</c:v>
                </c:pt>
                <c:pt idx="2">
                  <c:v>10.10482180293501</c:v>
                </c:pt>
                <c:pt idx="3">
                  <c:v>4.067085953878407</c:v>
                </c:pt>
                <c:pt idx="4">
                  <c:v>4.2767295597484276</c:v>
                </c:pt>
                <c:pt idx="5">
                  <c:v>3.1027253668763102</c:v>
                </c:pt>
                <c:pt idx="6">
                  <c:v>1.0482180293501049</c:v>
                </c:pt>
                <c:pt idx="7">
                  <c:v>2.4318658280922429</c:v>
                </c:pt>
                <c:pt idx="8">
                  <c:v>1.4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9-4E99-A416-BCE9C25765D3}"/>
            </c:ext>
          </c:extLst>
        </c:ser>
        <c:ser>
          <c:idx val="2"/>
          <c:order val="2"/>
          <c:tx>
            <c:strRef>
              <c:f>List1!$K$43</c:f>
              <c:strCache>
                <c:ptCount val="1"/>
                <c:pt idx="0">
                  <c:v>odhad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List1!$H$44:$H$53</c:f>
              <c:strCache>
                <c:ptCount val="10"/>
                <c:pt idx="0">
                  <c:v>Spolu</c:v>
                </c:pt>
                <c:pt idx="1">
                  <c:v>PirSTAN</c:v>
                </c:pt>
                <c:pt idx="2">
                  <c:v>ANO</c:v>
                </c:pt>
                <c:pt idx="3">
                  <c:v>SPD</c:v>
                </c:pt>
                <c:pt idx="4">
                  <c:v>Přísaha</c:v>
                </c:pt>
                <c:pt idx="5">
                  <c:v>ČSSD</c:v>
                </c:pt>
                <c:pt idx="6">
                  <c:v>KSČM</c:v>
                </c:pt>
                <c:pt idx="7">
                  <c:v>TSS</c:v>
                </c:pt>
                <c:pt idx="8">
                  <c:v>SZ</c:v>
                </c:pt>
                <c:pt idx="9">
                  <c:v>VB</c:v>
                </c:pt>
              </c:strCache>
            </c:strRef>
          </c:cat>
          <c:val>
            <c:numRef>
              <c:f>List1!$K$44:$K$53</c:f>
              <c:numCache>
                <c:formatCode>0.0</c:formatCode>
                <c:ptCount val="10"/>
                <c:pt idx="0">
                  <c:v>34.823087228111774</c:v>
                </c:pt>
                <c:pt idx="1">
                  <c:v>21.583444076129446</c:v>
                </c:pt>
                <c:pt idx="2">
                  <c:v>16.804358213664301</c:v>
                </c:pt>
                <c:pt idx="3">
                  <c:v>7.6246567029888208</c:v>
                </c:pt>
                <c:pt idx="4">
                  <c:v>5.3646856990013356</c:v>
                </c:pt>
                <c:pt idx="5">
                  <c:v>4.568248012514907</c:v>
                </c:pt>
                <c:pt idx="6">
                  <c:v>2.5683118095763358</c:v>
                </c:pt>
                <c:pt idx="7">
                  <c:v>2.4687028705081984</c:v>
                </c:pt>
                <c:pt idx="8">
                  <c:v>1.2839554503820638</c:v>
                </c:pt>
                <c:pt idx="9">
                  <c:v>1.2100464552594326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9-4E99-A416-BCE9C2576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691231"/>
        <c:axId val="1992691647"/>
      </c:barChart>
      <c:catAx>
        <c:axId val="199269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691647"/>
        <c:crosses val="autoZero"/>
        <c:auto val="1"/>
        <c:lblAlgn val="ctr"/>
        <c:lblOffset val="100"/>
        <c:noMultiLvlLbl val="0"/>
      </c:catAx>
      <c:valAx>
        <c:axId val="199269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69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List2!$FB$3</c:f>
              <c:strCache>
                <c:ptCount val="1"/>
              </c:strCache>
            </c:strRef>
          </c:tx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List2!$FB$4:$FB$14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F-4B9F-ADE0-415BAC3BBEBF}"/>
            </c:ext>
          </c:extLst>
        </c:ser>
        <c:ser>
          <c:idx val="1"/>
          <c:order val="1"/>
          <c:tx>
            <c:strRef>
              <c:f>List2!$FC$3</c:f>
              <c:strCache>
                <c:ptCount val="1"/>
                <c:pt idx="0">
                  <c:v>rozhodně se neobává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List2!$FC$4:$FC$14</c:f>
              <c:numCache>
                <c:formatCode>General</c:formatCode>
                <c:ptCount val="11"/>
                <c:pt idx="0">
                  <c:v>17.763157785030998</c:v>
                </c:pt>
                <c:pt idx="1">
                  <c:v>30.74534153684116</c:v>
                </c:pt>
                <c:pt idx="2">
                  <c:v>18.644067283398442</c:v>
                </c:pt>
                <c:pt idx="3">
                  <c:v>24.186046571086806</c:v>
                </c:pt>
                <c:pt idx="4">
                  <c:v>31.818181346158081</c:v>
                </c:pt>
                <c:pt idx="5">
                  <c:v>31.632653189094768</c:v>
                </c:pt>
                <c:pt idx="6">
                  <c:v>50</c:v>
                </c:pt>
                <c:pt idx="7">
                  <c:v>29.95391718594783</c:v>
                </c:pt>
                <c:pt idx="8">
                  <c:v>37.912087927397494</c:v>
                </c:pt>
                <c:pt idx="9">
                  <c:v>39.999999481804792</c:v>
                </c:pt>
                <c:pt idx="10">
                  <c:v>29.166737644757074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F-4B9F-ADE0-415BAC3BBEBF}"/>
            </c:ext>
          </c:extLst>
        </c:ser>
        <c:ser>
          <c:idx val="2"/>
          <c:order val="2"/>
          <c:tx>
            <c:strRef>
              <c:f>List2!$FD$3</c:f>
              <c:strCache>
                <c:ptCount val="1"/>
                <c:pt idx="0">
                  <c:v>spíše se neobává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List2!$FD$4:$FD$14</c:f>
              <c:numCache>
                <c:formatCode>General</c:formatCode>
                <c:ptCount val="11"/>
                <c:pt idx="0">
                  <c:v>17.763157785030998</c:v>
                </c:pt>
                <c:pt idx="1">
                  <c:v>31.055900772370254</c:v>
                </c:pt>
                <c:pt idx="2">
                  <c:v>18.644067283398442</c:v>
                </c:pt>
                <c:pt idx="3">
                  <c:v>33.953488229391681</c:v>
                </c:pt>
                <c:pt idx="4">
                  <c:v>4.5454533653951996</c:v>
                </c:pt>
                <c:pt idx="5">
                  <c:v>30.272108896493787</c:v>
                </c:pt>
                <c:pt idx="6">
                  <c:v>27.500000125672798</c:v>
                </c:pt>
                <c:pt idx="7">
                  <c:v>35.944700498240891</c:v>
                </c:pt>
                <c:pt idx="8">
                  <c:v>33.516483600686193</c:v>
                </c:pt>
                <c:pt idx="9">
                  <c:v>16.000000310917137</c:v>
                </c:pt>
                <c:pt idx="10">
                  <c:v>27.960158981944094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F-4B9F-ADE0-415BAC3BBEBF}"/>
            </c:ext>
          </c:extLst>
        </c:ser>
        <c:ser>
          <c:idx val="3"/>
          <c:order val="3"/>
          <c:tx>
            <c:strRef>
              <c:f>List2!$FE$3</c:f>
              <c:strCache>
                <c:ptCount val="1"/>
                <c:pt idx="0">
                  <c:v>ani tak, ani tak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List2!$FE$4:$FE$14</c:f>
              <c:numCache>
                <c:formatCode>General</c:formatCode>
                <c:ptCount val="11"/>
                <c:pt idx="0">
                  <c:v>35.526315570061996</c:v>
                </c:pt>
                <c:pt idx="1">
                  <c:v>25.465838460525724</c:v>
                </c:pt>
                <c:pt idx="2">
                  <c:v>42.372881565882452</c:v>
                </c:pt>
                <c:pt idx="3">
                  <c:v>23.720930399043048</c:v>
                </c:pt>
                <c:pt idx="4">
                  <c:v>27.27272798076288</c:v>
                </c:pt>
                <c:pt idx="5">
                  <c:v>24.149659769657386</c:v>
                </c:pt>
                <c:pt idx="6">
                  <c:v>14.999999497308819</c:v>
                </c:pt>
                <c:pt idx="7">
                  <c:v>22.11981569122516</c:v>
                </c:pt>
                <c:pt idx="8">
                  <c:v>18.681318910962329</c:v>
                </c:pt>
                <c:pt idx="9">
                  <c:v>23.999999170887655</c:v>
                </c:pt>
                <c:pt idx="10">
                  <c:v>25.963004864287338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3F-4B9F-ADE0-415BAC3BBEBF}"/>
            </c:ext>
          </c:extLst>
        </c:ser>
        <c:ser>
          <c:idx val="4"/>
          <c:order val="4"/>
          <c:tx>
            <c:strRef>
              <c:f>List2!$FF$3</c:f>
              <c:strCache>
                <c:ptCount val="1"/>
                <c:pt idx="0">
                  <c:v>spíše se obává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List2!$FF$4:$FF$14</c:f>
              <c:numCache>
                <c:formatCode>General</c:formatCode>
                <c:ptCount val="11"/>
                <c:pt idx="0">
                  <c:v>12.500000099257665</c:v>
                </c:pt>
                <c:pt idx="1">
                  <c:v>9.0062111532891489</c:v>
                </c:pt>
                <c:pt idx="2">
                  <c:v>15.254236868235088</c:v>
                </c:pt>
                <c:pt idx="3">
                  <c:v>12.093023029870151</c:v>
                </c:pt>
                <c:pt idx="4">
                  <c:v>4.5454533653951996</c:v>
                </c:pt>
                <c:pt idx="5">
                  <c:v>7.8231293976536262</c:v>
                </c:pt>
                <c:pt idx="6">
                  <c:v>2.5000001256727957</c:v>
                </c:pt>
                <c:pt idx="7">
                  <c:v>9.216589663182976</c:v>
                </c:pt>
                <c:pt idx="8">
                  <c:v>6.0439560363012568</c:v>
                </c:pt>
                <c:pt idx="9">
                  <c:v>20.000001036390447</c:v>
                </c:pt>
                <c:pt idx="10">
                  <c:v>9.6530712380945083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F-4B9F-ADE0-415BAC3BBEBF}"/>
            </c:ext>
          </c:extLst>
        </c:ser>
        <c:ser>
          <c:idx val="5"/>
          <c:order val="5"/>
          <c:tx>
            <c:strRef>
              <c:f>List2!$FG$3</c:f>
              <c:strCache>
                <c:ptCount val="1"/>
                <c:pt idx="0">
                  <c:v>rozhodně se obává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List2!$FG$4:$FG$14</c:f>
              <c:numCache>
                <c:formatCode>General</c:formatCode>
                <c:ptCount val="11"/>
                <c:pt idx="0">
                  <c:v>16.447368363587664</c:v>
                </c:pt>
                <c:pt idx="1">
                  <c:v>3.7267080769737131</c:v>
                </c:pt>
                <c:pt idx="2">
                  <c:v>5.0847456227450305</c:v>
                </c:pt>
                <c:pt idx="3">
                  <c:v>6.0465117706083253</c:v>
                </c:pt>
                <c:pt idx="4">
                  <c:v>31.818181346158081</c:v>
                </c:pt>
                <c:pt idx="5">
                  <c:v>6.1224491268364023</c:v>
                </c:pt>
                <c:pt idx="6">
                  <c:v>5.0000002513455915</c:v>
                </c:pt>
                <c:pt idx="7">
                  <c:v>2.764976961403145</c:v>
                </c:pt>
                <c:pt idx="8">
                  <c:v>3.8461535246527401</c:v>
                </c:pt>
                <c:pt idx="9">
                  <c:v>0</c:v>
                </c:pt>
                <c:pt idx="10">
                  <c:v>7.2570271374420221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3F-4B9F-ADE0-415BAC3BB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25440"/>
        <c:axId val="106939520"/>
      </c:barChart>
      <c:catAx>
        <c:axId val="10692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939520"/>
        <c:crosses val="autoZero"/>
        <c:auto val="1"/>
        <c:lblAlgn val="ctr"/>
        <c:lblOffset val="100"/>
        <c:noMultiLvlLbl val="0"/>
      </c:catAx>
      <c:valAx>
        <c:axId val="106939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06925440"/>
        <c:crosses val="autoZero"/>
        <c:crossBetween val="between"/>
      </c:valAx>
    </c:plotArea>
    <c:legend>
      <c:legendPos val="r"/>
      <c:legendEntry>
        <c:idx val="5"/>
        <c:delete val="1"/>
      </c:legendEntry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List2!$FI$3</c:f>
              <c:strCache>
                <c:ptCount val="1"/>
              </c:strCache>
            </c:strRef>
          </c:tx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List2!$FI$4:$FI$14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3-43C8-8B24-98CF17CC4EE1}"/>
            </c:ext>
          </c:extLst>
        </c:ser>
        <c:ser>
          <c:idx val="1"/>
          <c:order val="1"/>
          <c:tx>
            <c:strRef>
              <c:f>List2!$FJ$3</c:f>
              <c:strCache>
                <c:ptCount val="1"/>
                <c:pt idx="0">
                  <c:v>rozhodně se neobává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List2!$FJ$4:$FJ$14</c:f>
              <c:numCache>
                <c:formatCode>General</c:formatCode>
                <c:ptCount val="11"/>
                <c:pt idx="0">
                  <c:v>7.2368420164536635</c:v>
                </c:pt>
                <c:pt idx="1">
                  <c:v>6.2111799973668838</c:v>
                </c:pt>
                <c:pt idx="2">
                  <c:v>6.7796608303267059</c:v>
                </c:pt>
                <c:pt idx="3">
                  <c:v>5.1162789151743144</c:v>
                </c:pt>
                <c:pt idx="4">
                  <c:v>13.636362692316158</c:v>
                </c:pt>
                <c:pt idx="5">
                  <c:v>11.564625917504321</c:v>
                </c:pt>
                <c:pt idx="6">
                  <c:v>22.499999874327202</c:v>
                </c:pt>
                <c:pt idx="7">
                  <c:v>5.9907833122930612</c:v>
                </c:pt>
                <c:pt idx="8">
                  <c:v>7.6923077458912106</c:v>
                </c:pt>
                <c:pt idx="9">
                  <c:v>16.000000310917137</c:v>
                </c:pt>
                <c:pt idx="10">
                  <c:v>8.6354684917052023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3-43C8-8B24-98CF17CC4EE1}"/>
            </c:ext>
          </c:extLst>
        </c:ser>
        <c:ser>
          <c:idx val="2"/>
          <c:order val="2"/>
          <c:tx>
            <c:strRef>
              <c:f>List2!$FK$3</c:f>
              <c:strCache>
                <c:ptCount val="1"/>
                <c:pt idx="0">
                  <c:v>spíše se neobává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List2!$FK$4:$FK$14</c:f>
              <c:numCache>
                <c:formatCode>General</c:formatCode>
                <c:ptCount val="11"/>
                <c:pt idx="0">
                  <c:v>9.8684208593403309</c:v>
                </c:pt>
                <c:pt idx="1">
                  <c:v>15.527950386185127</c:v>
                </c:pt>
                <c:pt idx="2">
                  <c:v>1.6949152075816765</c:v>
                </c:pt>
                <c:pt idx="3">
                  <c:v>10.232558341695128</c:v>
                </c:pt>
                <c:pt idx="4">
                  <c:v>0</c:v>
                </c:pt>
                <c:pt idx="5">
                  <c:v>12.244897873936818</c:v>
                </c:pt>
                <c:pt idx="6">
                  <c:v>12.500000628363978</c:v>
                </c:pt>
                <c:pt idx="7">
                  <c:v>15.668202989445337</c:v>
                </c:pt>
                <c:pt idx="8">
                  <c:v>18.681318910962329</c:v>
                </c:pt>
                <c:pt idx="9">
                  <c:v>16.000000310917137</c:v>
                </c:pt>
                <c:pt idx="10">
                  <c:v>12.407069619485055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3-43C8-8B24-98CF17CC4EE1}"/>
            </c:ext>
          </c:extLst>
        </c:ser>
        <c:ser>
          <c:idx val="3"/>
          <c:order val="3"/>
          <c:tx>
            <c:strRef>
              <c:f>List2!$FL$3</c:f>
              <c:strCache>
                <c:ptCount val="1"/>
                <c:pt idx="0">
                  <c:v>ani tak, ani tak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List2!$FL$4:$FL$14</c:f>
              <c:numCache>
                <c:formatCode>General</c:formatCode>
                <c:ptCount val="11"/>
                <c:pt idx="0">
                  <c:v>40.789473652865993</c:v>
                </c:pt>
                <c:pt idx="1">
                  <c:v>31.987577693421702</c:v>
                </c:pt>
                <c:pt idx="2">
                  <c:v>42.372881565882452</c:v>
                </c:pt>
                <c:pt idx="3">
                  <c:v>32.55813971326041</c:v>
                </c:pt>
                <c:pt idx="4">
                  <c:v>40.909090673079042</c:v>
                </c:pt>
                <c:pt idx="5">
                  <c:v>34.693877372776981</c:v>
                </c:pt>
                <c:pt idx="6">
                  <c:v>30.000000251345593</c:v>
                </c:pt>
                <c:pt idx="7">
                  <c:v>27.649769614031456</c:v>
                </c:pt>
                <c:pt idx="8">
                  <c:v>34.065933706159015</c:v>
                </c:pt>
                <c:pt idx="9">
                  <c:v>23.999999170887655</c:v>
                </c:pt>
                <c:pt idx="10">
                  <c:v>34.174361811187843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3-43C8-8B24-98CF17CC4EE1}"/>
            </c:ext>
          </c:extLst>
        </c:ser>
        <c:ser>
          <c:idx val="4"/>
          <c:order val="4"/>
          <c:tx>
            <c:strRef>
              <c:f>List2!$FM$3</c:f>
              <c:strCache>
                <c:ptCount val="1"/>
                <c:pt idx="0">
                  <c:v>spíše se obává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List2!$FM$4:$FM$14</c:f>
              <c:numCache>
                <c:formatCode>General</c:formatCode>
                <c:ptCount val="11"/>
                <c:pt idx="0">
                  <c:v>17.763157785030998</c:v>
                </c:pt>
                <c:pt idx="1">
                  <c:v>26.708074617106263</c:v>
                </c:pt>
                <c:pt idx="2">
                  <c:v>20.338982490980122</c:v>
                </c:pt>
                <c:pt idx="3">
                  <c:v>27.441860286739594</c:v>
                </c:pt>
                <c:pt idx="4">
                  <c:v>9.0909093269209595</c:v>
                </c:pt>
                <c:pt idx="5">
                  <c:v>22.448979498840163</c:v>
                </c:pt>
                <c:pt idx="6">
                  <c:v>10.000000502691183</c:v>
                </c:pt>
                <c:pt idx="7">
                  <c:v>25.806451431601847</c:v>
                </c:pt>
                <c:pt idx="8">
                  <c:v>21.428571528083676</c:v>
                </c:pt>
                <c:pt idx="9">
                  <c:v>16.000000310917137</c:v>
                </c:pt>
                <c:pt idx="10">
                  <c:v>22.024798890659177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3-43C8-8B24-98CF17CC4EE1}"/>
            </c:ext>
          </c:extLst>
        </c:ser>
        <c:ser>
          <c:idx val="5"/>
          <c:order val="5"/>
          <c:tx>
            <c:strRef>
              <c:f>List2!$FN$3</c:f>
              <c:strCache>
                <c:ptCount val="1"/>
                <c:pt idx="0">
                  <c:v>rozhodně se obává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List2!$EP$4:$EP$14</c:f>
              <c:strCache>
                <c:ptCount val="11"/>
                <c:pt idx="0">
                  <c:v>ANO</c:v>
                </c:pt>
                <c:pt idx="1">
                  <c:v>ČPS</c:v>
                </c:pt>
                <c:pt idx="2">
                  <c:v>ČSSD</c:v>
                </c:pt>
                <c:pt idx="3">
                  <c:v>KDU-ČSL</c:v>
                </c:pt>
                <c:pt idx="4">
                  <c:v>KSČM</c:v>
                </c:pt>
                <c:pt idx="5">
                  <c:v>ODS</c:v>
                </c:pt>
                <c:pt idx="6">
                  <c:v>SPD</c:v>
                </c:pt>
                <c:pt idx="7">
                  <c:v>Spolu</c:v>
                </c:pt>
                <c:pt idx="8">
                  <c:v>STAN</c:v>
                </c:pt>
                <c:pt idx="9">
                  <c:v>T</c:v>
                </c:pt>
                <c:pt idx="10">
                  <c:v>celkem</c:v>
                </c:pt>
              </c:strCache>
            </c:strRef>
          </c:cat>
          <c:val>
            <c:numRef>
              <c:f>List2!$FN$4:$FN$14</c:f>
              <c:numCache>
                <c:formatCode>General</c:formatCode>
                <c:ptCount val="11"/>
                <c:pt idx="0">
                  <c:v>24.342105289278329</c:v>
                </c:pt>
                <c:pt idx="1">
                  <c:v>19.565217305920015</c:v>
                </c:pt>
                <c:pt idx="2">
                  <c:v>28.813559905229049</c:v>
                </c:pt>
                <c:pt idx="3">
                  <c:v>24.651162743130563</c:v>
                </c:pt>
                <c:pt idx="4">
                  <c:v>36.363637307683838</c:v>
                </c:pt>
                <c:pt idx="5">
                  <c:v>19.047618957205714</c:v>
                </c:pt>
                <c:pt idx="6">
                  <c:v>25</c:v>
                </c:pt>
                <c:pt idx="7">
                  <c:v>24.88479265262831</c:v>
                </c:pt>
                <c:pt idx="8">
                  <c:v>18.131868108903767</c:v>
                </c:pt>
                <c:pt idx="9">
                  <c:v>27.999999896360961</c:v>
                </c:pt>
                <c:pt idx="10">
                  <c:v>22.758301120225234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B3-43C8-8B24-98CF17CC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25440"/>
        <c:axId val="106939520"/>
      </c:barChart>
      <c:catAx>
        <c:axId val="10692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939520"/>
        <c:crosses val="autoZero"/>
        <c:auto val="1"/>
        <c:lblAlgn val="ctr"/>
        <c:lblOffset val="100"/>
        <c:noMultiLvlLbl val="0"/>
      </c:catAx>
      <c:valAx>
        <c:axId val="106939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6925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Důležitost tématu: koronavirus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List1!$AB$242</c:f>
              <c:strCache>
                <c:ptCount val="1"/>
                <c:pt idx="0">
                  <c:v>velmi důležité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List1!$AC$241:$AL$241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List1!$AC$242:$AL$242</c:f>
              <c:numCache>
                <c:formatCode>General</c:formatCode>
                <c:ptCount val="10"/>
                <c:pt idx="0">
                  <c:v>39.722831490253618</c:v>
                </c:pt>
                <c:pt idx="1">
                  <c:v>24.194941646758604</c:v>
                </c:pt>
                <c:pt idx="2">
                  <c:v>36.346658539820773</c:v>
                </c:pt>
                <c:pt idx="3">
                  <c:v>35.228268533624025</c:v>
                </c:pt>
                <c:pt idx="4">
                  <c:v>19.97942810258515</c:v>
                </c:pt>
                <c:pt idx="5">
                  <c:v>22.789854603888386</c:v>
                </c:pt>
                <c:pt idx="6">
                  <c:v>31.599432514451316</c:v>
                </c:pt>
                <c:pt idx="7">
                  <c:v>22.8423785923354</c:v>
                </c:pt>
                <c:pt idx="8">
                  <c:v>22.153688167296142</c:v>
                </c:pt>
                <c:pt idx="9">
                  <c:v>26.423552876294963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7-44C8-999E-8F95C3BAB4C0}"/>
            </c:ext>
          </c:extLst>
        </c:ser>
        <c:ser>
          <c:idx val="1"/>
          <c:order val="1"/>
          <c:tx>
            <c:strRef>
              <c:f>List1!$AB$243</c:f>
              <c:strCache>
                <c:ptCount val="1"/>
                <c:pt idx="0">
                  <c:v>spíše důležité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List1!$AC$241:$AL$241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List1!$AC$243:$AL$243</c:f>
              <c:numCache>
                <c:formatCode>General</c:formatCode>
                <c:ptCount val="10"/>
                <c:pt idx="0">
                  <c:v>9.2842689166972825</c:v>
                </c:pt>
                <c:pt idx="1">
                  <c:v>31.636040774710374</c:v>
                </c:pt>
                <c:pt idx="2">
                  <c:v>10.498178280646338</c:v>
                </c:pt>
                <c:pt idx="3">
                  <c:v>11.742129856989683</c:v>
                </c:pt>
                <c:pt idx="4">
                  <c:v>32.160525686370889</c:v>
                </c:pt>
                <c:pt idx="5">
                  <c:v>15.242510087168073</c:v>
                </c:pt>
                <c:pt idx="6">
                  <c:v>8.6168300218849048</c:v>
                </c:pt>
                <c:pt idx="7">
                  <c:v>23.587367722657255</c:v>
                </c:pt>
                <c:pt idx="8">
                  <c:v>0</c:v>
                </c:pt>
                <c:pt idx="9">
                  <c:v>20.628284411785415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7-44C8-999E-8F95C3BAB4C0}"/>
            </c:ext>
          </c:extLst>
        </c:ser>
        <c:ser>
          <c:idx val="2"/>
          <c:order val="2"/>
          <c:tx>
            <c:strRef>
              <c:f>List1!$AB$244</c:f>
              <c:strCache>
                <c:ptCount val="1"/>
                <c:pt idx="0">
                  <c:v>ani důležité, ani nedůležité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List1!$AC$241:$AL$241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List1!$AC$244:$AL$244</c:f>
              <c:numCache>
                <c:formatCode>General</c:formatCode>
                <c:ptCount val="10"/>
                <c:pt idx="0">
                  <c:v>34.410362833456389</c:v>
                </c:pt>
                <c:pt idx="1">
                  <c:v>19.777664314561878</c:v>
                </c:pt>
                <c:pt idx="2">
                  <c:v>48.475079566102998</c:v>
                </c:pt>
                <c:pt idx="3">
                  <c:v>35.714901872933297</c:v>
                </c:pt>
                <c:pt idx="4">
                  <c:v>26.826024563982482</c:v>
                </c:pt>
                <c:pt idx="5">
                  <c:v>31.680352204643842</c:v>
                </c:pt>
                <c:pt idx="6">
                  <c:v>21.412403644152441</c:v>
                </c:pt>
                <c:pt idx="7">
                  <c:v>29.424516256375778</c:v>
                </c:pt>
                <c:pt idx="8">
                  <c:v>45.71324091594402</c:v>
                </c:pt>
                <c:pt idx="9">
                  <c:v>29.922972508198697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D7-44C8-999E-8F95C3BAB4C0}"/>
            </c:ext>
          </c:extLst>
        </c:ser>
        <c:ser>
          <c:idx val="3"/>
          <c:order val="3"/>
          <c:tx>
            <c:strRef>
              <c:f>List1!$AB$245</c:f>
              <c:strCache>
                <c:ptCount val="1"/>
                <c:pt idx="0">
                  <c:v>spíše nedůležité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List1!$AC$241:$AL$241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List1!$AC$245:$AL$245</c:f>
              <c:numCache>
                <c:formatCode>General</c:formatCode>
                <c:ptCount val="10"/>
                <c:pt idx="0">
                  <c:v>11.817869322477341</c:v>
                </c:pt>
                <c:pt idx="1">
                  <c:v>5.4308010760853849</c:v>
                </c:pt>
                <c:pt idx="2">
                  <c:v>4.6800836134298933</c:v>
                </c:pt>
                <c:pt idx="3">
                  <c:v>4.6085704605190285</c:v>
                </c:pt>
                <c:pt idx="4">
                  <c:v>9.8815514998865854</c:v>
                </c:pt>
                <c:pt idx="5">
                  <c:v>14.612080636217664</c:v>
                </c:pt>
                <c:pt idx="6">
                  <c:v>3.6918888845675615</c:v>
                </c:pt>
                <c:pt idx="7">
                  <c:v>12.97136856537581</c:v>
                </c:pt>
                <c:pt idx="8">
                  <c:v>14.168173669981044</c:v>
                </c:pt>
                <c:pt idx="9">
                  <c:v>10.669520894618554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D7-44C8-999E-8F95C3BAB4C0}"/>
            </c:ext>
          </c:extLst>
        </c:ser>
        <c:ser>
          <c:idx val="4"/>
          <c:order val="4"/>
          <c:tx>
            <c:strRef>
              <c:f>List1!$AB$246</c:f>
              <c:strCache>
                <c:ptCount val="1"/>
                <c:pt idx="0">
                  <c:v>vůbec ne důležité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List1!$AC$241:$AL$241</c:f>
              <c:strCache>
                <c:ptCount val="10"/>
                <c:pt idx="0">
                  <c:v>ANO</c:v>
                </c:pt>
                <c:pt idx="1">
                  <c:v>ČSSD</c:v>
                </c:pt>
                <c:pt idx="2">
                  <c:v>KSČM</c:v>
                </c:pt>
                <c:pt idx="3">
                  <c:v>ostatní</c:v>
                </c:pt>
                <c:pt idx="4">
                  <c:v>PirStan</c:v>
                </c:pt>
                <c:pt idx="5">
                  <c:v>Přísaha</c:v>
                </c:pt>
                <c:pt idx="6">
                  <c:v>SPD</c:v>
                </c:pt>
                <c:pt idx="7">
                  <c:v>Spolu</c:v>
                </c:pt>
                <c:pt idx="8">
                  <c:v>TSS</c:v>
                </c:pt>
                <c:pt idx="9">
                  <c:v>celkem</c:v>
                </c:pt>
              </c:strCache>
            </c:strRef>
          </c:cat>
          <c:val>
            <c:numRef>
              <c:f>List1!$AC$246:$AL$246</c:f>
              <c:numCache>
                <c:formatCode>General</c:formatCode>
                <c:ptCount val="10"/>
                <c:pt idx="0">
                  <c:v>4.7646663428730758</c:v>
                </c:pt>
                <c:pt idx="1">
                  <c:v>18.960554154241578</c:v>
                </c:pt>
                <c:pt idx="2">
                  <c:v>0</c:v>
                </c:pt>
                <c:pt idx="3">
                  <c:v>12.706130911236546</c:v>
                </c:pt>
                <c:pt idx="4">
                  <c:v>11.346259285889198</c:v>
                </c:pt>
                <c:pt idx="5">
                  <c:v>17.296366879648037</c:v>
                </c:pt>
                <c:pt idx="6">
                  <c:v>34.679444934943774</c:v>
                </c:pt>
                <c:pt idx="7">
                  <c:v>11.174368863255758</c:v>
                </c:pt>
                <c:pt idx="8">
                  <c:v>17.964897246778794</c:v>
                </c:pt>
                <c:pt idx="9">
                  <c:v>12.50903544662858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D7-44C8-999E-8F95C3BAB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593680"/>
        <c:axId val="228590768"/>
      </c:barChart>
      <c:catAx>
        <c:axId val="22859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90768"/>
        <c:crosses val="autoZero"/>
        <c:auto val="1"/>
        <c:lblAlgn val="ctr"/>
        <c:lblOffset val="100"/>
        <c:noMultiLvlLbl val="0"/>
      </c:catAx>
      <c:valAx>
        <c:axId val="22859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859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38451443569528E-3"/>
          <c:y val="0.88609973753280835"/>
          <c:w val="0.99206397637795274"/>
          <c:h val="0.10278915135608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8223D-7E58-4F1B-A01E-608B9EEDD32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C048-FCD7-4804-9314-90259BBEC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2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EC048-FCD7-4804-9314-90259BBEC89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FE863-A14A-4F45-98A7-B3E7F0CF36F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40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4A80-9DAE-6148-0197-E5113861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B911C-5D3E-1529-060C-D24851A1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DB41-32B6-DDD1-6820-14942F0A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60DBD-AA96-1A35-D01C-C338722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D627-9D0E-3302-C333-C719F5B7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7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95D2-C21B-ECD8-589D-C9299951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D6E8E-103A-7DC2-0CA1-95E90DEBD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F701-EC96-4C88-3A51-79947CB1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1E99-DDFD-C098-0B83-12167CAB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3100-3765-9DDB-68E4-80CF3F10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5F92B-4183-1DC6-39BA-043984D5A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60D2E-3761-CF5A-7263-4748DA66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F546-CF6E-C79D-51CE-D11903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AD10-D2FE-28D4-01A7-B972A4EE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25B16-7C55-3FC0-9416-C8B21F11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453-FE55-B5E9-74E8-603E675F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B283-F5D1-CF94-C014-8CD24BA0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EB12-948D-BCB7-F14B-F07D576F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2E73-4BCE-A87F-1E25-0C19A49B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0BC68-805E-6C35-573A-0EE856F3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6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131B-1086-8FC0-5E73-017FD46F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87AA-E968-C23D-42BF-63ED3867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79B9-D8A2-28B7-30E0-6317D0AA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D0E09-E236-40BA-6F60-3A0C9A56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4079-47C4-11E1-A525-B1D13760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3DD3-5DF1-3B8C-9439-E2E65866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03A9-CBC8-EFF0-ECF0-321CCECCE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8FAD9-10ED-9A61-801E-DBBA558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2942-25DD-5208-1EF1-61E8ED7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B8FC5-2EAB-405A-E757-AFAB5EC8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FECD5-F6C6-7DE7-5D6C-34BBA93D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91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1B25-7667-C1D4-2B1C-8C7E636A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51927-160A-EDA3-59AF-0D37FAFE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57150-5ACA-0EA1-C5FD-BCF40351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3CD6F-C849-299D-E377-A91C5532C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3DC88-AE4E-A053-A2EA-DBF7101C2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3E09-F004-1D9D-15C6-CB81466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6DAF2-8466-2DD2-32CC-8AD3C39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4C830-19D6-4B6A-82B1-5E4CAB81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6B55-0397-E610-76CE-CDCB82AA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F67B6-BA4F-92E6-EC41-E403BED2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1E502-786E-363A-A0FA-58031072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C1AB7-D05C-57A9-D6F9-190EFC94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4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22B11-E48E-C942-A2D0-F480CF33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29E6C-1131-9BF3-7553-47A6609B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EE47-AEC7-BA3C-ED51-9E5B5BF9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7F6A-C0E5-6D15-E3D8-4AD3690A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51A56-7C68-B5C8-C4D0-9B179435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6D2E7-5813-0F31-62D1-A9C2187A9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08561-6FB8-B338-AA83-50A9B9DB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5DA2-714B-5A22-5315-04B3A001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63E83-9FE1-2B48-C652-7C35A52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2E19-2319-E68F-1BAA-094DA13E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4666E-022A-B5BE-31DD-343B57A8F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D0FBF-6F3A-EB91-932A-A86D41289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7A5A8-6F8F-DEA3-8BA5-B24D1060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FA1DD-6E67-A5CC-B76B-2C954FCC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AD8F8-6072-8A35-CEAC-DE3F16A2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6CDA3-860C-6085-6343-B044C5D4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95F44-21AC-68F6-1E57-E9005F05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69CB-3401-403B-B793-5F5C1F45A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7176F-5172-418D-B121-57F258ACA339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408C-DBCE-9247-8E7B-9763030F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6414-93AC-9608-831C-390DE5F4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46D88-9B2C-43D4-AA59-7697DFC25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6AD1-00F2-03E4-06B7-73646BAC4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Brněnské </a:t>
            </a:r>
            <a:r>
              <a:rPr lang="cs-CZ" dirty="0" err="1"/>
              <a:t>exitpoly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B3C45-8A9B-B55C-86C3-D8FD5E224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80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67184C0-D27B-4018-884A-E23C47FD1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5912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60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B3017-046C-4261-A5EB-B901FF12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D2700E8-6E95-4168-A6D3-CA581D5D2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77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A05D2-B673-4D1B-879B-6A0B496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toho co znamená vážený výsledek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ADE89-1FCC-4038-A09C-FDA91F19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8243"/>
            <a:ext cx="11956774" cy="4351338"/>
          </a:xfrm>
        </p:spPr>
        <p:txBody>
          <a:bodyPr/>
          <a:lstStyle/>
          <a:p>
            <a:r>
              <a:rPr lang="cs-CZ" dirty="0"/>
              <a:t>Zelený sloupec – reálný výsledek v místech, kde probíhal sběr  dat</a:t>
            </a:r>
          </a:p>
          <a:p>
            <a:r>
              <a:rPr lang="cs-CZ" dirty="0"/>
              <a:t>Červený sloupec – výsledky dle </a:t>
            </a:r>
            <a:r>
              <a:rPr lang="cs-CZ" dirty="0" err="1"/>
              <a:t>exitpollu</a:t>
            </a:r>
            <a:endParaRPr lang="cs-CZ" dirty="0"/>
          </a:p>
          <a:p>
            <a:pPr lvl="1"/>
            <a:r>
              <a:rPr lang="cs-CZ" dirty="0"/>
              <a:t>Voliči různých stran jsou různě ochotní dotazník vyplňovat</a:t>
            </a:r>
          </a:p>
          <a:p>
            <a:pPr lvl="1"/>
            <a:r>
              <a:rPr lang="cs-CZ" dirty="0"/>
              <a:t>Málo ochotní: voliči SPD, ANO, KSČM</a:t>
            </a:r>
          </a:p>
          <a:p>
            <a:pPr lvl="1"/>
            <a:r>
              <a:rPr lang="cs-CZ" dirty="0"/>
              <a:t>Hodně </a:t>
            </a:r>
            <a:r>
              <a:rPr lang="cs-CZ" dirty="0" err="1"/>
              <a:t>ocotní</a:t>
            </a:r>
            <a:r>
              <a:rPr lang="cs-CZ" dirty="0"/>
              <a:t>: voliči ODS, Pirátů, TOP09 atd.</a:t>
            </a:r>
          </a:p>
          <a:p>
            <a:pPr lvl="1"/>
            <a:r>
              <a:rPr lang="cs-CZ" dirty="0"/>
              <a:t>Rozdíly je potřeba srovnat =&gt; vážení dat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E9DDBE-E2CE-4C2A-8331-F9EEBF0B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3" y="4125147"/>
            <a:ext cx="6057900" cy="2314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3B2E24-AFF2-4052-B018-961C2E629865}"/>
              </a:ext>
            </a:extLst>
          </p:cNvPr>
          <p:cNvSpPr txBox="1"/>
          <p:nvPr/>
        </p:nvSpPr>
        <p:spPr>
          <a:xfrm>
            <a:off x="5423452" y="4055036"/>
            <a:ext cx="6768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Z této otázky víme, kolik procent lidí volilo jednotlivé strany ve volbách 2017 a zároveň známe reálný výsledek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Např. ANO volilo 25 % voličů, ale ve vzorku je voličů ANO jen 15 %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cs-CZ" dirty="0"/>
              <a:t>proto musíme s každým voličem počítat, jako by ho bylo o polovinu více, tj. 2 voliče ano počítáme jako 3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ANO, KSČM, SPD  mají větší váhu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cs-CZ" dirty="0"/>
              <a:t>Voliči Pirátů, ODS, SPOLU a STAN menší</a:t>
            </a:r>
          </a:p>
        </p:txBody>
      </p:sp>
    </p:spTree>
    <p:extLst>
      <p:ext uri="{BB962C8B-B14F-4D97-AF65-F5344CB8AC3E}">
        <p14:creationId xmlns:p14="http://schemas.microsoft.com/office/powerpoint/2010/main" val="83347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08F6E-7163-4335-928E-37CC8A3E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1" y="-165357"/>
            <a:ext cx="10515600" cy="1325563"/>
          </a:xfrm>
        </p:spPr>
        <p:txBody>
          <a:bodyPr/>
          <a:lstStyle/>
          <a:p>
            <a:r>
              <a:rPr lang="cs-CZ" dirty="0"/>
              <a:t>Odhad Brno komunální volby 2022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90B37B5-373C-4ED0-87F9-B0C2B1DDB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304175"/>
              </p:ext>
            </p:extLst>
          </p:nvPr>
        </p:nvGraphicFramePr>
        <p:xfrm>
          <a:off x="757084" y="855406"/>
          <a:ext cx="7954297" cy="6094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3881">
                  <a:extLst>
                    <a:ext uri="{9D8B030D-6E8A-4147-A177-3AD203B41FA5}">
                      <a16:colId xmlns:a16="http://schemas.microsoft.com/office/drawing/2014/main" val="4057098945"/>
                    </a:ext>
                  </a:extLst>
                </a:gridCol>
                <a:gridCol w="1515104">
                  <a:extLst>
                    <a:ext uri="{9D8B030D-6E8A-4147-A177-3AD203B41FA5}">
                      <a16:colId xmlns:a16="http://schemas.microsoft.com/office/drawing/2014/main" val="1512764583"/>
                    </a:ext>
                  </a:extLst>
                </a:gridCol>
                <a:gridCol w="1515104">
                  <a:extLst>
                    <a:ext uri="{9D8B030D-6E8A-4147-A177-3AD203B41FA5}">
                      <a16:colId xmlns:a16="http://schemas.microsoft.com/office/drawing/2014/main" val="1859323866"/>
                    </a:ext>
                  </a:extLst>
                </a:gridCol>
                <a:gridCol w="1515104">
                  <a:extLst>
                    <a:ext uri="{9D8B030D-6E8A-4147-A177-3AD203B41FA5}">
                      <a16:colId xmlns:a16="http://schemas.microsoft.com/office/drawing/2014/main" val="2273961433"/>
                    </a:ext>
                  </a:extLst>
                </a:gridCol>
                <a:gridCol w="1515104">
                  <a:extLst>
                    <a:ext uri="{9D8B030D-6E8A-4147-A177-3AD203B41FA5}">
                      <a16:colId xmlns:a16="http://schemas.microsoft.com/office/drawing/2014/main" val="2569790198"/>
                    </a:ext>
                  </a:extLst>
                </a:gridCol>
              </a:tblGrid>
              <a:tr h="47194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 dirty="0">
                          <a:effectLst/>
                        </a:rPr>
                        <a:t> 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>
                          <a:effectLst/>
                        </a:rPr>
                        <a:t>Interval spolehlivosti 95%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313039"/>
                  </a:ext>
                </a:extLst>
              </a:tr>
              <a:tr h="48178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u="none" strike="noStrike">
                          <a:effectLst/>
                        </a:rPr>
                        <a:t> 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odhad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Dolní hranice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Horní hranice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Reálný zisk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94360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ANO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20.36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18.61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22.11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23.3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485136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ODS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18.37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16.69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20.5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</a:rPr>
                        <a:t>18.55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63797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KDU-ČSL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10.43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9.10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11.75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10.25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231476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ČPS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7.99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6.81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9.17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</a:rPr>
                        <a:t>8.74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008916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ČSSD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7.15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8.27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6.28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20279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SPD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6.20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5.15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7.25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5.07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411737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SZ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4.66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3.74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5.58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4.52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568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STAN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3.87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4.71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</a:rPr>
                        <a:t>4.28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469925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KSČM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4.74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3.82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5.66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4.13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348253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ŽB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3.76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2.93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4.58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4.9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59965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TOP09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3.50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2.70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4.30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3.42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418688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SLS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3.34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2.56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4.12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2.72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047214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Brno+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2.25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1.61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2.90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2.65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6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67F9-4E68-7649-43DF-E26FED88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problémy odhadu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AA81-BD77-B0C8-E92B-4AF1DC0E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Podcenění ANO a SPD, dříve také KSČM</a:t>
            </a:r>
          </a:p>
          <a:p>
            <a:r>
              <a:rPr lang="cs-CZ" dirty="0"/>
              <a:t>Nadhodnocení Pirátů, ODS, Zelených</a:t>
            </a:r>
          </a:p>
          <a:p>
            <a:endParaRPr lang="cs-CZ" dirty="0"/>
          </a:p>
          <a:p>
            <a:r>
              <a:rPr lang="cs-CZ" dirty="0"/>
              <a:t>Příčiny</a:t>
            </a:r>
          </a:p>
          <a:p>
            <a:pPr lvl="1"/>
            <a:r>
              <a:rPr lang="cs-CZ" dirty="0"/>
              <a:t>Nedodržování náhodnosti výběrů, voliči si sami přijdou pro dotazník</a:t>
            </a:r>
          </a:p>
          <a:p>
            <a:pPr lvl="1"/>
            <a:r>
              <a:rPr lang="cs-CZ" dirty="0"/>
              <a:t>Věková struktura voličů ANO</a:t>
            </a:r>
          </a:p>
          <a:p>
            <a:pPr lvl="1"/>
            <a:r>
              <a:rPr lang="cs-CZ" dirty="0"/>
              <a:t>Odpor k výzkumům mezi voliči SPD</a:t>
            </a:r>
          </a:p>
          <a:p>
            <a:pPr lvl="1"/>
            <a:r>
              <a:rPr lang="cs-CZ" dirty="0"/>
              <a:t>Upřímnost?</a:t>
            </a:r>
          </a:p>
          <a:p>
            <a:pPr lvl="1"/>
            <a:r>
              <a:rPr lang="cs-CZ" dirty="0"/>
              <a:t>Značka Masarykovy Univerzity?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03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99-E5CE-214A-10F2-D9E075F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Nejpřesnější odhad: komunální volby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8901-67FB-240B-A6BE-A161A5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Rozhovory, postupné objíždění míst</a:t>
            </a:r>
          </a:p>
          <a:p>
            <a:r>
              <a:rPr lang="cs-CZ" dirty="0"/>
              <a:t>Relativně málo dotazníků (cca 800)</a:t>
            </a:r>
          </a:p>
          <a:p>
            <a:r>
              <a:rPr lang="cs-CZ" dirty="0"/>
              <a:t>Výhody rozhovoru:</a:t>
            </a:r>
          </a:p>
          <a:p>
            <a:pPr lvl="1"/>
            <a:r>
              <a:rPr lang="cs-CZ" dirty="0"/>
              <a:t>častější odpovědi starších osob</a:t>
            </a:r>
          </a:p>
          <a:p>
            <a:pPr lvl="1"/>
            <a:r>
              <a:rPr lang="cs-CZ" dirty="0"/>
              <a:t>Méně chybějících hodnot</a:t>
            </a:r>
          </a:p>
          <a:p>
            <a:pPr lvl="1"/>
            <a:r>
              <a:rPr lang="cs-CZ" dirty="0"/>
              <a:t>Větší jistota, že respondent chápe otázku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Upřímnost?</a:t>
            </a:r>
          </a:p>
          <a:p>
            <a:pPr lvl="1"/>
            <a:r>
              <a:rPr lang="cs-CZ" dirty="0"/>
              <a:t>Náročné udržet náhodnost výběru</a:t>
            </a:r>
          </a:p>
          <a:p>
            <a:pPr lvl="1"/>
            <a:r>
              <a:rPr lang="cs-CZ" dirty="0"/>
              <a:t>Ukončování rozhovorů s lidmi, kteří si chtějí povídat</a:t>
            </a:r>
          </a:p>
          <a:p>
            <a:pPr lvl="1"/>
            <a:r>
              <a:rPr lang="cs-CZ" dirty="0"/>
              <a:t>Náročnější práce tazatele</a:t>
            </a:r>
          </a:p>
        </p:txBody>
      </p:sp>
    </p:spTree>
    <p:extLst>
      <p:ext uri="{BB962C8B-B14F-4D97-AF65-F5344CB8AC3E}">
        <p14:creationId xmlns:p14="http://schemas.microsoft.com/office/powerpoint/2010/main" val="406166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99-E5CE-214A-10F2-D9E075F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8901-67FB-240B-A6BE-A161A5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Referendum o nádraží 2016</a:t>
            </a:r>
          </a:p>
          <a:p>
            <a:r>
              <a:rPr lang="cs-CZ" dirty="0"/>
              <a:t>A</a:t>
            </a:r>
          </a:p>
          <a:p>
            <a:r>
              <a:rPr lang="cs-CZ" dirty="0"/>
              <a:t>A</a:t>
            </a:r>
          </a:p>
          <a:p>
            <a:endParaRPr lang="cs-CZ" dirty="0"/>
          </a:p>
          <a:p>
            <a:r>
              <a:rPr lang="cs-CZ" dirty="0"/>
              <a:t>Z voličů, kteří se zúčastnili voleb jich 2/3 navštívily také referendum. </a:t>
            </a:r>
          </a:p>
          <a:p>
            <a:r>
              <a:rPr lang="cs-CZ" dirty="0"/>
              <a:t>nádraží na ulici Nádražní preferuje téměř 80 % zúčastněných voličů. </a:t>
            </a:r>
          </a:p>
          <a:p>
            <a:r>
              <a:rPr lang="cs-CZ" dirty="0"/>
              <a:t>Třetina preferovala odsunutou variantu.</a:t>
            </a:r>
          </a:p>
          <a:p>
            <a:r>
              <a:rPr lang="cs-CZ" dirty="0"/>
              <a:t> Čísla dohromady nedávají dohromady 100 %, protože někteří voliči hlasovali ano v obou variantách.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E841C9-422B-60B4-A932-6C2B4FE4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94644"/>
              </p:ext>
            </p:extLst>
          </p:nvPr>
        </p:nvGraphicFramePr>
        <p:xfrm>
          <a:off x="1125416" y="2404125"/>
          <a:ext cx="6511331" cy="102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397">
                  <a:extLst>
                    <a:ext uri="{9D8B030D-6E8A-4147-A177-3AD203B41FA5}">
                      <a16:colId xmlns:a16="http://schemas.microsoft.com/office/drawing/2014/main" val="2429479582"/>
                    </a:ext>
                  </a:extLst>
                </a:gridCol>
                <a:gridCol w="1353288">
                  <a:extLst>
                    <a:ext uri="{9D8B030D-6E8A-4147-A177-3AD203B41FA5}">
                      <a16:colId xmlns:a16="http://schemas.microsoft.com/office/drawing/2014/main" val="219661882"/>
                    </a:ext>
                  </a:extLst>
                </a:gridCol>
                <a:gridCol w="2126789">
                  <a:extLst>
                    <a:ext uri="{9D8B030D-6E8A-4147-A177-3AD203B41FA5}">
                      <a16:colId xmlns:a16="http://schemas.microsoft.com/office/drawing/2014/main" val="414117473"/>
                    </a:ext>
                  </a:extLst>
                </a:gridCol>
                <a:gridCol w="1849857">
                  <a:extLst>
                    <a:ext uri="{9D8B030D-6E8A-4147-A177-3AD203B41FA5}">
                      <a16:colId xmlns:a16="http://schemas.microsoft.com/office/drawing/2014/main" val="3814060162"/>
                    </a:ext>
                  </a:extLst>
                </a:gridCol>
              </a:tblGrid>
              <a:tr h="35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účast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Současná lokace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„u řeky“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6935713"/>
                  </a:ext>
                </a:extLst>
              </a:tr>
              <a:tr h="17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67.89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79.71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32.41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8263734"/>
                  </a:ext>
                </a:extLst>
              </a:tr>
              <a:tr h="17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ne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32.11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20.29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67.59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356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9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3AB18-1039-4FF4-8527-17B587DC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Voliči a </a:t>
            </a:r>
            <a:r>
              <a:rPr lang="cs-CZ" dirty="0" err="1"/>
              <a:t>covid</a:t>
            </a:r>
            <a:r>
              <a:rPr lang="cs-CZ" dirty="0"/>
              <a:t> – vlastní zdraví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467B5BA-0BB8-419D-B57D-33E844CF5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121920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21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F5CB1-60E3-4836-9E99-5E67D288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Voliči a </a:t>
            </a:r>
            <a:r>
              <a:rPr lang="cs-CZ" dirty="0" err="1"/>
              <a:t>covid</a:t>
            </a:r>
            <a:r>
              <a:rPr lang="cs-CZ" dirty="0"/>
              <a:t> – zdraví blízkých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165C237-4C35-4174-8A38-EB957828BB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42391"/>
          <a:ext cx="12192000" cy="561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01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A8BEE-64DB-4FD3-9B9A-7D363BFE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a </a:t>
            </a:r>
            <a:r>
              <a:rPr lang="cs-CZ" dirty="0" err="1"/>
              <a:t>covid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C4E4C-EAEA-4C0D-A300-A8467B50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obavách o zdraví blízkých jen malé rozdíly mezi voliči různých stran</a:t>
            </a:r>
          </a:p>
          <a:p>
            <a:pPr lvl="1"/>
            <a:r>
              <a:rPr lang="cs-CZ" dirty="0"/>
              <a:t>Mimo SPD</a:t>
            </a:r>
          </a:p>
          <a:p>
            <a:r>
              <a:rPr lang="cs-CZ" dirty="0"/>
              <a:t>V obavách o vlastní zdraví</a:t>
            </a:r>
          </a:p>
          <a:p>
            <a:pPr lvl="1"/>
            <a:r>
              <a:rPr lang="cs-CZ" dirty="0"/>
              <a:t>Více se obávají voliči ANO a KSČM (nejstarší voliči)</a:t>
            </a:r>
          </a:p>
          <a:p>
            <a:pPr lvl="1"/>
            <a:r>
              <a:rPr lang="cs-CZ" dirty="0"/>
              <a:t>Nejméně voliči SPD, Pirátů, STAN, SPOLU a SPD </a:t>
            </a:r>
          </a:p>
        </p:txBody>
      </p:sp>
    </p:spTree>
    <p:extLst>
      <p:ext uri="{BB962C8B-B14F-4D97-AF65-F5344CB8AC3E}">
        <p14:creationId xmlns:p14="http://schemas.microsoft.com/office/powerpoint/2010/main" val="380596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99-E5CE-214A-10F2-D9E075F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„Historický“ přehled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8901-67FB-240B-A6BE-A161A5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u komunálních voleb 2014</a:t>
            </a:r>
          </a:p>
          <a:p>
            <a:r>
              <a:rPr lang="cs-CZ" dirty="0"/>
              <a:t>Krajské volby 2016, 2020, 2024</a:t>
            </a:r>
          </a:p>
          <a:p>
            <a:r>
              <a:rPr lang="cs-CZ" dirty="0"/>
              <a:t>Volby do poslanecké sněmovny 2017 a 2021</a:t>
            </a:r>
          </a:p>
          <a:p>
            <a:r>
              <a:rPr lang="cs-CZ" dirty="0"/>
              <a:t>Komunální volby 2014, 2018 a 2022</a:t>
            </a:r>
          </a:p>
          <a:p>
            <a:r>
              <a:rPr lang="cs-CZ" dirty="0"/>
              <a:t>Hluché roky: 2015, 2019, 2023</a:t>
            </a:r>
          </a:p>
          <a:p>
            <a:r>
              <a:rPr lang="cs-CZ" dirty="0"/>
              <a:t>Chybějící volby do EP, prezidentské</a:t>
            </a:r>
          </a:p>
          <a:p>
            <a:pPr lvl="1"/>
            <a:r>
              <a:rPr lang="cs-CZ" dirty="0"/>
              <a:t>Málo voličů</a:t>
            </a:r>
          </a:p>
          <a:p>
            <a:pPr lvl="1"/>
            <a:r>
              <a:rPr lang="cs-CZ" dirty="0"/>
              <a:t>Moc zima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21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BFEFE-65BD-48FA-A041-01607290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B3B9E0-6DAF-4218-B163-488137C6D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8685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83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05B3-39BE-4528-829A-A2A07EB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CDB1416-2ECC-402B-A092-9D07A3C82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871099"/>
              </p:ext>
            </p:extLst>
          </p:nvPr>
        </p:nvGraphicFramePr>
        <p:xfrm>
          <a:off x="114300" y="0"/>
          <a:ext cx="120777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19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BFEFE-65BD-48FA-A041-01607290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CA82789-43FE-4B16-8C6A-4DB8E61BB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9067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7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BFEFE-65BD-48FA-A041-01607290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389C7E9-8496-4EAA-8C05-A668443AC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860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63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BFEFE-65BD-48FA-A041-01607290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41D2988-B766-4B30-ADEA-75D45F358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447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54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BFEFE-65BD-48FA-A041-01607290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69BCAD7-96FE-41DA-A335-C6B994B07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618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81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A8BEE-64DB-4FD3-9B9A-7D363BFE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hejtman?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C4E4C-EAEA-4C0D-A300-A8467B50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2016: 45% voličů ČSSD a 33% voličů KSČM si přála Michala Haška</a:t>
            </a:r>
          </a:p>
          <a:p>
            <a:r>
              <a:rPr lang="cs-CZ" dirty="0"/>
              <a:t>U ostatních stran žádná výraznější preference</a:t>
            </a:r>
          </a:p>
          <a:p>
            <a:r>
              <a:rPr lang="cs-CZ" dirty="0"/>
              <a:t>Nevýrazní lídři?: </a:t>
            </a:r>
          </a:p>
          <a:p>
            <a:r>
              <a:rPr lang="cs-CZ" dirty="0"/>
              <a:t>Roman Celý, Ivo </a:t>
            </a:r>
            <a:r>
              <a:rPr lang="cs-CZ" dirty="0" err="1"/>
              <a:t>Pojezný</a:t>
            </a:r>
            <a:r>
              <a:rPr lang="cs-CZ" dirty="0"/>
              <a:t>, Bohumil </a:t>
            </a:r>
            <a:r>
              <a:rPr lang="cs-CZ" dirty="0" err="1"/>
              <a:t>Šimek,Jiří</a:t>
            </a:r>
            <a:r>
              <a:rPr lang="cs-CZ" dirty="0"/>
              <a:t> Crha, Jan </a:t>
            </a:r>
            <a:r>
              <a:rPr lang="cs-CZ" dirty="0" err="1"/>
              <a:t>Vitula</a:t>
            </a:r>
            <a:endParaRPr lang="cs-CZ" dirty="0"/>
          </a:p>
          <a:p>
            <a:endParaRPr lang="cs-CZ" dirty="0"/>
          </a:p>
          <a:p>
            <a:r>
              <a:rPr lang="cs-CZ" dirty="0"/>
              <a:t>Kdo se stal hejtmanem?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56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ED796-0CEA-4EF5-A400-C2FA8BBC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hejtman verze 2020</a:t>
            </a:r>
            <a:endParaRPr lang="sk-SK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81540"/>
          <a:ext cx="12192000" cy="547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866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66A43-5125-4566-9F73-4AA8B92F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hejtman?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7F1F6-AB3F-4B4E-8EEF-5EE3DC41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Obvykle voliči preferují lídra volené kandidátní listiny</a:t>
            </a:r>
          </a:p>
          <a:p>
            <a:pPr lvl="1"/>
            <a:r>
              <a:rPr lang="cs-CZ" dirty="0"/>
              <a:t>80 % voličů KDU-ČSL uvedla Jana </a:t>
            </a:r>
            <a:r>
              <a:rPr lang="cs-CZ" dirty="0" err="1"/>
              <a:t>Grolicha</a:t>
            </a:r>
            <a:endParaRPr lang="cs-CZ" dirty="0"/>
          </a:p>
          <a:p>
            <a:pPr lvl="1"/>
            <a:r>
              <a:rPr lang="cs-CZ" dirty="0"/>
              <a:t>50 % voličů ANO Bohumila Šimka, 50 % voličů SPOLU Jana </a:t>
            </a:r>
            <a:r>
              <a:rPr lang="cs-CZ" dirty="0" err="1"/>
              <a:t>Vitulu</a:t>
            </a:r>
            <a:endParaRPr lang="cs-CZ" dirty="0"/>
          </a:p>
          <a:p>
            <a:pPr lvl="1"/>
            <a:r>
              <a:rPr lang="cs-CZ" dirty="0"/>
              <a:t>V případě pirátů voliči téměř rovnocenně uváděli svého lídra Dubce a </a:t>
            </a:r>
            <a:r>
              <a:rPr lang="cs-CZ" dirty="0" err="1"/>
              <a:t>Grolicha</a:t>
            </a:r>
            <a:endParaRPr lang="cs-CZ" dirty="0"/>
          </a:p>
          <a:p>
            <a:pPr lvl="1"/>
            <a:r>
              <a:rPr lang="cs-CZ" dirty="0"/>
              <a:t>V případě KSČM téměř nepadlo jméno lídra Navrkala</a:t>
            </a:r>
          </a:p>
          <a:p>
            <a:pPr lvl="2"/>
            <a:r>
              <a:rPr lang="cs-CZ" dirty="0"/>
              <a:t>Podobné v komunálních volbách – voliči KSČM nepředpokládají, že by lídr strany získal nejvyšší pozice</a:t>
            </a:r>
          </a:p>
          <a:p>
            <a:pPr lvl="1"/>
            <a:r>
              <a:rPr lang="cs-CZ" dirty="0"/>
              <a:t>Nejméně o ideálním hejtmanovi přesvědčeni voliči SPD a Trikolóry</a:t>
            </a:r>
          </a:p>
          <a:p>
            <a:pPr lvl="2"/>
            <a:r>
              <a:rPr lang="cs-CZ" dirty="0"/>
              <a:t>Projev protestního charakteru</a:t>
            </a:r>
          </a:p>
          <a:p>
            <a:endParaRPr lang="cs-CZ" dirty="0"/>
          </a:p>
          <a:p>
            <a:pPr lvl="1"/>
            <a:r>
              <a:rPr lang="cs-CZ" dirty="0"/>
              <a:t>U STAN došlo k chybě a v polovině dotazníků bylo namísto jména lídra vytištěno jméno Maleček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826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321B-246C-1E24-E90D-33F693E6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Přesuny PS 2013 -2017</a:t>
            </a:r>
          </a:p>
        </p:txBody>
      </p:sp>
      <p:graphicFrame>
        <p:nvGraphicFramePr>
          <p:cNvPr id="4" name="Graf 16">
            <a:extLst>
              <a:ext uri="{FF2B5EF4-FFF2-40B4-BE49-F238E27FC236}">
                <a16:creationId xmlns:a16="http://schemas.microsoft.com/office/drawing/2014/main" id="{CB2F869B-9A1F-25E3-1A0B-A539BAE93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25156"/>
              </p:ext>
            </p:extLst>
          </p:nvPr>
        </p:nvGraphicFramePr>
        <p:xfrm>
          <a:off x="0" y="1426866"/>
          <a:ext cx="12192000" cy="543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0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– empirická část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25" y="4900352"/>
            <a:ext cx="2488276" cy="18662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4" y="4738255"/>
            <a:ext cx="3369424" cy="18953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26" y="195839"/>
            <a:ext cx="1764377" cy="23525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81" y="2461028"/>
            <a:ext cx="1707920" cy="22772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6" y="2838066"/>
            <a:ext cx="1329420" cy="17725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575" y="2863979"/>
            <a:ext cx="1290551" cy="17207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80" y="4327235"/>
            <a:ext cx="1829493" cy="243932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89" y="2461028"/>
            <a:ext cx="2733144" cy="15373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42" y="2946933"/>
            <a:ext cx="2767932" cy="155482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2" y="4549262"/>
            <a:ext cx="1704965" cy="22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BB666-5598-40B0-BBC0-296FCC25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D77B747-F971-4801-AFAF-8D6294839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836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04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C69C6-8B51-46EA-9DEF-5E39E425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Přesuny hlasů z PS 17 na kraj 2020</a:t>
            </a:r>
            <a:endParaRPr lang="sk-SK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661" y="1431236"/>
          <a:ext cx="11887200" cy="521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70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A388C-2364-4360-974E-7FA28428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Přesuny hlasů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6F792-94D8-497F-BDDE-4DC2229B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825625"/>
            <a:ext cx="11983278" cy="4351338"/>
          </a:xfrm>
        </p:spPr>
        <p:txBody>
          <a:bodyPr>
            <a:normAutofit/>
          </a:bodyPr>
          <a:lstStyle/>
          <a:p>
            <a:r>
              <a:rPr lang="cs-CZ" dirty="0"/>
              <a:t>Velmi zajímavý vývoj</a:t>
            </a:r>
          </a:p>
          <a:p>
            <a:r>
              <a:rPr lang="cs-CZ" dirty="0"/>
              <a:t>Posun ANO z pravého na levý střed mezi lety 2013-2017</a:t>
            </a:r>
          </a:p>
          <a:p>
            <a:r>
              <a:rPr lang="cs-CZ" dirty="0"/>
              <a:t>Nabírání voličů nových stran: Piráti, SPD, STAN, Přísaha</a:t>
            </a:r>
          </a:p>
          <a:p>
            <a:r>
              <a:rPr lang="cs-CZ" dirty="0"/>
              <a:t>Stabilně nestabilní elektorát: Piráti, STAN, TOP09</a:t>
            </a:r>
          </a:p>
          <a:p>
            <a:r>
              <a:rPr lang="cs-CZ" dirty="0"/>
              <a:t>Stabilizace neukotvených stran: ANO, ODS</a:t>
            </a:r>
          </a:p>
          <a:p>
            <a:r>
              <a:rPr lang="cs-CZ" dirty="0"/>
              <a:t>Koalice ve volbách 2021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35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B3017-046C-4261-A5EB-B901FF12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4C855D-EEEA-4F14-A3B0-DF5E6876D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757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BB666-5598-40B0-BBC0-296FCC25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ECE6CB-1F4E-4133-A9B5-8E2E1314D7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629" y="365124"/>
          <a:ext cx="11887200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459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05B3-39BE-4528-829A-A2A07EB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35EC9AD-F633-4ED6-B518-81C4E9E2EB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4300"/>
          <a:ext cx="12192000" cy="674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211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05B3-39BE-4528-829A-A2A07EB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B66702C-8A7E-4B65-9A14-46A00F47ED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3286"/>
          <a:ext cx="12192000" cy="669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636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A8D34-4B30-4B19-94B1-AB4D64D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„Kroužkování“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1641E-DD5C-4822-9B0A-13340A83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Piráti v </a:t>
            </a:r>
            <a:r>
              <a:rPr lang="cs-CZ" dirty="0" err="1"/>
              <a:t>JmK</a:t>
            </a:r>
            <a:r>
              <a:rPr lang="cs-CZ" dirty="0"/>
              <a:t> nezískali jediný mandát</a:t>
            </a:r>
          </a:p>
          <a:p>
            <a:r>
              <a:rPr lang="cs-CZ" dirty="0"/>
              <a:t>KDU-ČSL získala jeden mandát na úkor ODS</a:t>
            </a:r>
          </a:p>
          <a:p>
            <a:r>
              <a:rPr lang="cs-CZ" dirty="0"/>
              <a:t>Do PS v </a:t>
            </a:r>
            <a:r>
              <a:rPr lang="cs-CZ" dirty="0" err="1"/>
              <a:t>JmK</a:t>
            </a:r>
            <a:r>
              <a:rPr lang="cs-CZ" dirty="0"/>
              <a:t> „poskočily“ 2 ženy</a:t>
            </a:r>
          </a:p>
          <a:p>
            <a:r>
              <a:rPr lang="cs-CZ" dirty="0"/>
              <a:t>Rozdílné pojetí kroužkování koalice/samostatné strany</a:t>
            </a:r>
          </a:p>
        </p:txBody>
      </p:sp>
    </p:spTree>
    <p:extLst>
      <p:ext uri="{BB962C8B-B14F-4D97-AF65-F5344CB8AC3E}">
        <p14:creationId xmlns:p14="http://schemas.microsoft.com/office/powerpoint/2010/main" val="2460570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05B3-39BE-4528-829A-A2A07EB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0001242-4B6B-4839-8EA3-865755C98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57164"/>
              </p:ext>
            </p:extLst>
          </p:nvPr>
        </p:nvGraphicFramePr>
        <p:xfrm>
          <a:off x="130629" y="130628"/>
          <a:ext cx="12061371" cy="672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175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05B3-39BE-4528-829A-A2A07EB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40C235-1468-47D5-9B1C-E924CB864E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84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99-E5CE-214A-10F2-D9E075F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zjišťujeme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8901-67FB-240B-A6BE-A161A5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Kterou stranu respondenti volili v probíhajících volbách?</a:t>
            </a:r>
          </a:p>
          <a:p>
            <a:r>
              <a:rPr lang="cs-CZ" dirty="0"/>
              <a:t>Kterou stranu respondenti volili v posledních volbách do PS?</a:t>
            </a:r>
          </a:p>
          <a:p>
            <a:r>
              <a:rPr lang="cs-CZ" dirty="0"/>
              <a:t>Kdo by měl být hejtmanem/premiérem/ primátorem?</a:t>
            </a:r>
          </a:p>
          <a:p>
            <a:r>
              <a:rPr lang="cs-CZ" dirty="0"/>
              <a:t>Okamžik volebního rozhodnutí</a:t>
            </a:r>
          </a:p>
          <a:p>
            <a:r>
              <a:rPr lang="cs-CZ" dirty="0"/>
              <a:t>Důvěra</a:t>
            </a:r>
          </a:p>
          <a:p>
            <a:r>
              <a:rPr lang="cs-CZ" dirty="0"/>
              <a:t>Zájem o politiku</a:t>
            </a:r>
          </a:p>
          <a:p>
            <a:r>
              <a:rPr lang="cs-CZ" dirty="0"/>
              <a:t>Levice-pravice</a:t>
            </a:r>
          </a:p>
          <a:p>
            <a:r>
              <a:rPr lang="cs-CZ" dirty="0"/>
              <a:t>Nejdůležitější témata</a:t>
            </a:r>
          </a:p>
          <a:p>
            <a:r>
              <a:rPr lang="cs-CZ" dirty="0" err="1"/>
              <a:t>sociodemografie</a:t>
            </a:r>
            <a:r>
              <a:rPr lang="cs-CZ" dirty="0"/>
              <a:t> (vzdělání, zaměstnání, věk, pohlaví, (příjem))</a:t>
            </a:r>
          </a:p>
          <a:p>
            <a:r>
              <a:rPr lang="cs-CZ" dirty="0"/>
              <a:t>Různé zajímavosti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491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AC4B-751B-4484-9FCC-98D3D532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témata dle voličů v kraji 2020 </a:t>
            </a:r>
            <a:endParaRPr lang="sk-SK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06351"/>
              </p:ext>
            </p:extLst>
          </p:nvPr>
        </p:nvGraphicFramePr>
        <p:xfrm>
          <a:off x="89452" y="1401418"/>
          <a:ext cx="12006470" cy="545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09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B504B-CDFC-4205-9430-79E4C861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témata dle voličů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E41A8-3E2B-49D9-9C21-87C86715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 nejdůležitějším tématem doprava</a:t>
            </a:r>
          </a:p>
          <a:p>
            <a:pPr lvl="1"/>
            <a:r>
              <a:rPr lang="cs-CZ" dirty="0"/>
              <a:t>Nejvíce pro ODS, nejčastěji také mezi voliči ANO, KDU-ČSL, STAN a ČSSD</a:t>
            </a:r>
          </a:p>
          <a:p>
            <a:pPr lvl="1"/>
            <a:r>
              <a:rPr lang="cs-CZ" dirty="0"/>
              <a:t>Často spojeno s kontextem Brna – parkování, nádraží, dálnice přes Bystrc</a:t>
            </a:r>
          </a:p>
          <a:p>
            <a:r>
              <a:rPr lang="cs-CZ" dirty="0"/>
              <a:t>Často zmiňováno životní prostředí</a:t>
            </a:r>
          </a:p>
          <a:p>
            <a:pPr lvl="1"/>
            <a:r>
              <a:rPr lang="cs-CZ" dirty="0"/>
              <a:t>Nejčastěji Piráti a SPOLU (a Trikolóra)</a:t>
            </a:r>
          </a:p>
          <a:p>
            <a:r>
              <a:rPr lang="cs-CZ" dirty="0"/>
              <a:t>Relativně málo často zmiňován </a:t>
            </a:r>
            <a:r>
              <a:rPr lang="cs-CZ" dirty="0" err="1"/>
              <a:t>covid</a:t>
            </a:r>
            <a:r>
              <a:rPr lang="cs-CZ" dirty="0"/>
              <a:t> a/nebo zdravotnictví</a:t>
            </a:r>
          </a:p>
          <a:p>
            <a:r>
              <a:rPr lang="cs-CZ" dirty="0"/>
              <a:t>Spíše okrajově zmiňovány ekonomická témata </a:t>
            </a:r>
          </a:p>
          <a:p>
            <a:r>
              <a:rPr lang="cs-CZ" dirty="0"/>
              <a:t>V podstatě utichlo téma migrace (v grafu sloučeno s bezpečností)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492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B504B-CDFC-4205-9430-79E4C861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slibů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E41A8-3E2B-49D9-9C21-87C86715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Strany ve všech typech voleb slibují různé věci</a:t>
            </a:r>
          </a:p>
          <a:p>
            <a:r>
              <a:rPr lang="cs-CZ" dirty="0"/>
              <a:t>Na komunální úrovni jde často o věci umístěné v prostoru</a:t>
            </a:r>
          </a:p>
          <a:p>
            <a:r>
              <a:rPr lang="cs-CZ" dirty="0"/>
              <a:t>Příklad: šalina na kampus a na </a:t>
            </a:r>
            <a:r>
              <a:rPr lang="cs-CZ" dirty="0" err="1"/>
              <a:t>Kamechy</a:t>
            </a:r>
            <a:r>
              <a:rPr lang="cs-CZ" dirty="0"/>
              <a:t> v letech 2018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35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1">
            <a:extLst>
              <a:ext uri="{FF2B5EF4-FFF2-40B4-BE49-F238E27FC236}">
                <a16:creationId xmlns:a16="http://schemas.microsoft.com/office/drawing/2014/main" id="{37A419D0-D510-4323-95FE-9BDBA8E9F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1251" y="369651"/>
            <a:ext cx="9056451" cy="63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0">
            <a:extLst>
              <a:ext uri="{FF2B5EF4-FFF2-40B4-BE49-F238E27FC236}">
                <a16:creationId xmlns:a16="http://schemas.microsoft.com/office/drawing/2014/main" id="{15926DA8-CD02-4807-8D62-734FE2020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9345" y="262647"/>
            <a:ext cx="8433881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3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613A-82A8-1A74-EB59-264D9C65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79A7-DCEE-1E9E-5196-1014EA72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955"/>
            <a:ext cx="3694471" cy="4240008"/>
          </a:xfrm>
        </p:spPr>
        <p:txBody>
          <a:bodyPr/>
          <a:lstStyle/>
          <a:p>
            <a:r>
              <a:rPr lang="cs-CZ" dirty="0"/>
              <a:t>Mezi lidmi, kteří nemají (politickou) znalost, klesá schopnost rozeznat splnění slibu s rostoucí vzdáleností od lokality slibu</a:t>
            </a:r>
          </a:p>
          <a:p>
            <a:r>
              <a:rPr lang="cs-CZ" dirty="0"/>
              <a:t>pro lidi s vysokou znalostí to neplatí </a:t>
            </a:r>
          </a:p>
        </p:txBody>
      </p:sp>
      <p:pic>
        <p:nvPicPr>
          <p:cNvPr id="4" name="Obrázek 1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D05DB67A-3A21-E547-4EA9-CF2D6490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53" y="283169"/>
            <a:ext cx="6404738" cy="6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7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FB43-B207-6944-D105-0A831E91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studie na lokální úrovni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8AE3-23A4-823E-0395-FC51242C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místních částech v minulosti sloučených obcí se nedaří „vládnoucím“ stranám</a:t>
            </a:r>
          </a:p>
          <a:p>
            <a:endParaRPr lang="cs-CZ" dirty="0"/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D720D315-64F2-5725-989C-84B4815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572"/>
          <a:stretch/>
        </p:blipFill>
        <p:spPr bwMode="auto">
          <a:xfrm>
            <a:off x="6168749" y="2402815"/>
            <a:ext cx="4562891" cy="4399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845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059F-3530-E83F-9464-BD325FB6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11C2-5D82-D6C0-ED6F-048D2870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455"/>
            <a:ext cx="4942490" cy="4190508"/>
          </a:xfrm>
        </p:spPr>
        <p:txBody>
          <a:bodyPr/>
          <a:lstStyle/>
          <a:p>
            <a:r>
              <a:rPr lang="cs-CZ" dirty="0"/>
              <a:t>Lidé silně identifikování s okrajovou částí obce nedůvěřují zastupitelstvo, v centru je to naopak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81DBB-F6C8-1A43-9104-3E28094D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57" y="1143794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18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671B-6E6C-E610-6DBB-4A6EA34D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8B015-EB11-57DC-8487-AB3E1D80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501055" cy="4486275"/>
          </a:xfrm>
        </p:spPr>
        <p:txBody>
          <a:bodyPr/>
          <a:lstStyle/>
          <a:p>
            <a:r>
              <a:rPr lang="cs-CZ" dirty="0"/>
              <a:t>V malých obcích tvořených jediným sídlem (zelená) se lidé častěji setkávají se svými zastupiteli než v částech sloučených obcích a velkých obcích (modrá –centrum, červená – periferie)</a:t>
            </a:r>
          </a:p>
          <a:p>
            <a:endParaRPr lang="cs-CZ" dirty="0"/>
          </a:p>
        </p:txBody>
      </p:sp>
      <p:pic>
        <p:nvPicPr>
          <p:cNvPr id="8" name="Picture 7" descr="A graph of numbers and a number of inflatables&#10;&#10;Description automatically generated with medium confidence">
            <a:extLst>
              <a:ext uri="{FF2B5EF4-FFF2-40B4-BE49-F238E27FC236}">
                <a16:creationId xmlns:a16="http://schemas.microsoft.com/office/drawing/2014/main" id="{132031A5-906C-7BE0-E685-7D7C47C6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7" t="20537" r="474"/>
          <a:stretch/>
        </p:blipFill>
        <p:spPr bwMode="auto">
          <a:xfrm>
            <a:off x="6096000" y="1526261"/>
            <a:ext cx="5984543" cy="4762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879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6D89-5D40-2A50-8B5A-22420DAF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dat z exit-</a:t>
            </a:r>
            <a:r>
              <a:rPr lang="cs-CZ" dirty="0" err="1"/>
              <a:t>pollu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C86D6-3B47-9606-0523-587C855B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Bakalářské a diplomové práce</a:t>
            </a:r>
          </a:p>
          <a:p>
            <a:pPr lvl="1"/>
            <a:r>
              <a:rPr lang="cs-CZ" dirty="0"/>
              <a:t>Zatím jen 4 kusy</a:t>
            </a:r>
          </a:p>
          <a:p>
            <a:pPr lvl="1"/>
            <a:r>
              <a:rPr lang="cs-CZ" dirty="0"/>
              <a:t>Spousta volného prostoru</a:t>
            </a:r>
          </a:p>
          <a:p>
            <a:r>
              <a:rPr lang="cs-CZ" dirty="0"/>
              <a:t>Datový podklad pro některé metody ve statistických kurzech</a:t>
            </a:r>
          </a:p>
          <a:p>
            <a:pPr lvl="1"/>
            <a:r>
              <a:rPr lang="cs-CZ" dirty="0"/>
              <a:t>Porozumění způsobu vzniku dat umožňuje lépe rozumět metodám</a:t>
            </a:r>
          </a:p>
          <a:p>
            <a:r>
              <a:rPr lang="cs-CZ" dirty="0"/>
              <a:t>Odborné texty</a:t>
            </a:r>
          </a:p>
        </p:txBody>
      </p:sp>
    </p:spTree>
    <p:extLst>
      <p:ext uri="{BB962C8B-B14F-4D97-AF65-F5344CB8AC3E}">
        <p14:creationId xmlns:p14="http://schemas.microsoft.com/office/powerpoint/2010/main" val="386159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EC742-6241-457C-B6FF-00DD9067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789"/>
            <a:ext cx="10515600" cy="1325563"/>
          </a:xfrm>
        </p:spPr>
        <p:txBody>
          <a:bodyPr/>
          <a:lstStyle/>
          <a:p>
            <a:r>
              <a:rPr lang="cs-CZ" dirty="0"/>
              <a:t>Volební odhad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EF840-7A66-49C4-AD2F-24523369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r>
              <a:rPr lang="cs-CZ" dirty="0"/>
              <a:t>Vyplněné dotazníky</a:t>
            </a:r>
          </a:p>
          <a:p>
            <a:r>
              <a:rPr lang="cs-CZ" dirty="0"/>
              <a:t>volená strana v probíhajících volbách</a:t>
            </a:r>
          </a:p>
          <a:p>
            <a:r>
              <a:rPr lang="cs-CZ" dirty="0"/>
              <a:t>Volená strana v některých předchozích volbách</a:t>
            </a:r>
          </a:p>
          <a:p>
            <a:endParaRPr lang="cs-CZ" dirty="0"/>
          </a:p>
          <a:p>
            <a:r>
              <a:rPr lang="cs-CZ" dirty="0"/>
              <a:t>Příklad voleb do Poslanecké sněmovna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341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99-E5CE-214A-10F2-D9E075F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„meta“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8901-67FB-240B-A6BE-A161A5F4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Struktura odmítání</a:t>
            </a:r>
          </a:p>
          <a:p>
            <a:pPr lvl="1"/>
            <a:r>
              <a:rPr lang="cs-CZ" dirty="0"/>
              <a:t>Obecně méně odpovídají starší lidé</a:t>
            </a:r>
          </a:p>
          <a:p>
            <a:pPr lvl="2"/>
            <a:r>
              <a:rPr lang="cs-CZ" dirty="0"/>
              <a:t>„nemám brýle“</a:t>
            </a:r>
          </a:p>
          <a:p>
            <a:pPr lvl="2"/>
            <a:r>
              <a:rPr lang="cs-CZ" dirty="0"/>
              <a:t>„Já </a:t>
            </a:r>
            <a:r>
              <a:rPr lang="cs-CZ" dirty="0" err="1"/>
              <a:t>su</a:t>
            </a:r>
            <a:r>
              <a:rPr lang="cs-CZ" dirty="0"/>
              <a:t> staré, zeptejte se </a:t>
            </a:r>
            <a:r>
              <a:rPr lang="cs-CZ" dirty="0" err="1"/>
              <a:t>radší</a:t>
            </a:r>
            <a:r>
              <a:rPr lang="cs-CZ" dirty="0"/>
              <a:t> </a:t>
            </a:r>
            <a:r>
              <a:rPr lang="cs-CZ" dirty="0" err="1"/>
              <a:t>někeho</a:t>
            </a:r>
            <a:r>
              <a:rPr lang="cs-CZ" dirty="0"/>
              <a:t> mladého“</a:t>
            </a:r>
          </a:p>
          <a:p>
            <a:pPr lvl="1"/>
            <a:r>
              <a:rPr lang="cs-CZ" dirty="0"/>
              <a:t>Záleží také na pohlaví respondenta a tazatele</a:t>
            </a:r>
          </a:p>
          <a:p>
            <a:pPr lvl="2"/>
            <a:r>
              <a:rPr lang="cs-CZ" dirty="0"/>
              <a:t>Menší množství odmítnutí mají tazatelky</a:t>
            </a:r>
          </a:p>
          <a:p>
            <a:pPr lvl="2"/>
            <a:r>
              <a:rPr lang="cs-CZ" dirty="0"/>
              <a:t>Zejména mezi mladými muži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1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ED72A-F3C9-40BE-BD5B-4E126475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k získání odhadu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159240E-B1EB-43F2-8BE4-9939AFF2F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35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73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AED3E-0F0D-4E0D-9561-0A730938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2" y="-214979"/>
            <a:ext cx="11638935" cy="1325563"/>
          </a:xfrm>
        </p:spPr>
        <p:txBody>
          <a:bodyPr/>
          <a:lstStyle/>
          <a:p>
            <a:r>
              <a:rPr lang="cs-CZ" dirty="0"/>
              <a:t>Podíl stran volených v roce 2017 v rámci dotazníků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A0795E-CD3B-4C8A-B58B-898ADFB46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935187"/>
              </p:ext>
            </p:extLst>
          </p:nvPr>
        </p:nvGraphicFramePr>
        <p:xfrm>
          <a:off x="117987" y="662782"/>
          <a:ext cx="12074013" cy="619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7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ECC52-FBE1-4E00-AB8B-075A1418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99E350D-EF54-4DE9-B6F8-EE44D5B6F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1987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38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A28E2-596A-46BA-A641-BC109600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EC3AD-EB38-4154-862C-1D9F0FB2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2CDB636-AFD5-4934-9339-2EB651A6F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4077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95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1183</Words>
  <Application>Microsoft Office PowerPoint</Application>
  <PresentationFormat>Widescreen</PresentationFormat>
  <Paragraphs>256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Symbol</vt:lpstr>
      <vt:lpstr>Office Theme</vt:lpstr>
      <vt:lpstr>Brněnské exitpoly</vt:lpstr>
      <vt:lpstr>„Historický“ přehled </vt:lpstr>
      <vt:lpstr>Volby – empirická část </vt:lpstr>
      <vt:lpstr>Co zjišťujeme</vt:lpstr>
      <vt:lpstr>Volební odhad</vt:lpstr>
      <vt:lpstr>Postup k získání odhadu</vt:lpstr>
      <vt:lpstr>Podíl stran volených v roce 2017 v rámci dotazníků</vt:lpstr>
      <vt:lpstr>PowerPoint Presentation</vt:lpstr>
      <vt:lpstr>PowerPoint Presentation</vt:lpstr>
      <vt:lpstr>PowerPoint Presentation</vt:lpstr>
      <vt:lpstr>PowerPoint Presentation</vt:lpstr>
      <vt:lpstr>Shrnutí toho co znamená vážený výsledek</vt:lpstr>
      <vt:lpstr>Odhad Brno komunální volby 2022</vt:lpstr>
      <vt:lpstr>Nejčastější problémy odhadu</vt:lpstr>
      <vt:lpstr>Nejpřesnější odhad: komunální volby 2014</vt:lpstr>
      <vt:lpstr>Zajímavosti</vt:lpstr>
      <vt:lpstr>Voliči a covid – vlastní zdraví</vt:lpstr>
      <vt:lpstr>Voliči a covid – zdraví blízkých</vt:lpstr>
      <vt:lpstr>Volby a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Ideální hejtman?</vt:lpstr>
      <vt:lpstr>Ideální hejtman verze 2020</vt:lpstr>
      <vt:lpstr>Ideální hejtman?</vt:lpstr>
      <vt:lpstr>Přesuny PS 2013 -2017</vt:lpstr>
      <vt:lpstr>PowerPoint Presentation</vt:lpstr>
      <vt:lpstr>Přesuny hlasů z PS 17 na kraj 2020</vt:lpstr>
      <vt:lpstr>Přesuny hlasů</vt:lpstr>
      <vt:lpstr>PowerPoint Presentation</vt:lpstr>
      <vt:lpstr>PowerPoint Presentation</vt:lpstr>
      <vt:lpstr>PowerPoint Presentation</vt:lpstr>
      <vt:lpstr>PowerPoint Presentation</vt:lpstr>
      <vt:lpstr>„Kroužkování“</vt:lpstr>
      <vt:lpstr>PowerPoint Presentation</vt:lpstr>
      <vt:lpstr>PowerPoint Presentation</vt:lpstr>
      <vt:lpstr>Nejdůležitější témata dle voličů v kraji 2020 </vt:lpstr>
      <vt:lpstr>Nejdůležitější témata dle voličů </vt:lpstr>
      <vt:lpstr>Plnění slibů</vt:lpstr>
      <vt:lpstr>PowerPoint Presentation</vt:lpstr>
      <vt:lpstr>PowerPoint Presentation</vt:lpstr>
      <vt:lpstr>PowerPoint Presentation</vt:lpstr>
      <vt:lpstr>Další studie na lokální úrovni</vt:lpstr>
      <vt:lpstr>PowerPoint Presentation</vt:lpstr>
      <vt:lpstr>PowerPoint Presentation</vt:lpstr>
      <vt:lpstr>Využití dat z exit-pollu</vt:lpstr>
      <vt:lpstr>„meta“ informace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Voda</dc:creator>
  <cp:lastModifiedBy>Petr Voda</cp:lastModifiedBy>
  <cp:revision>1</cp:revision>
  <dcterms:created xsi:type="dcterms:W3CDTF">2024-09-18T20:04:07Z</dcterms:created>
  <dcterms:modified xsi:type="dcterms:W3CDTF">2024-09-19T08:06:05Z</dcterms:modified>
</cp:coreProperties>
</file>