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277" r:id="rId4"/>
    <p:sldId id="263" r:id="rId5"/>
    <p:sldId id="264" r:id="rId6"/>
    <p:sldId id="272" r:id="rId7"/>
    <p:sldId id="273" r:id="rId8"/>
    <p:sldId id="274" r:id="rId9"/>
    <p:sldId id="275" r:id="rId10"/>
    <p:sldId id="265" r:id="rId11"/>
    <p:sldId id="276" r:id="rId12"/>
    <p:sldId id="266" r:id="rId13"/>
    <p:sldId id="267" r:id="rId14"/>
    <p:sldId id="278" r:id="rId15"/>
    <p:sldId id="279" r:id="rId16"/>
    <p:sldId id="268" r:id="rId17"/>
    <p:sldId id="269" r:id="rId18"/>
    <p:sldId id="28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179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master.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p:txBody>
          <a:bodyPr wrap="square" anchor="ctr">
            <a:spAutoFit/>
          </a:bodyPr>
          <a:lstStyle/>
          <a:p>
            <a:r>
              <a:rPr sz="3200">
                <a:latin typeface="Garamond"/>
              </a:rPr>
              <a:t>The Roots of Italian Economic Decline (I)</a:t>
            </a:r>
          </a:p>
        </p:txBody>
      </p:sp>
      <p:sp>
        <p:nvSpPr>
          <p:cNvPr id="3" name="Content Placeholder 2"/>
          <p:cNvSpPr>
            <a:spLocks noGrp="1"/>
          </p:cNvSpPr>
          <p:nvPr>
            <p:ph idx="1"/>
          </p:nvPr>
        </p:nvSpPr>
        <p:spPr>
          <a:xfrm>
            <a:off x="167490" y="254943"/>
            <a:ext cx="5708210" cy="1668149"/>
          </a:xfrm>
        </p:spPr>
        <p:txBody>
          <a:bodyPr wrap="square" anchor="ctr">
            <a:spAutoFit/>
          </a:bodyPr>
          <a:lstStyle/>
          <a:p>
            <a:pPr marL="0" indent="0">
              <a:buNone/>
            </a:pPr>
            <a:r>
              <a:rPr lang="en-GB" b="1" kern="100" dirty="0">
                <a:solidFill>
                  <a:schemeClr val="bg1"/>
                </a:solidFill>
                <a:effectLst/>
                <a:latin typeface="Garamond" panose="02020404030301010803" pitchFamily="18" charset="0"/>
                <a:ea typeface="Aptos" panose="020B0004020202020204" pitchFamily="34" charset="0"/>
                <a:cs typeface="Times New Roman" panose="02020603050405020304" pitchFamily="18" charset="0"/>
              </a:rPr>
              <a:t>Lecture 2: The roots of Italian economic decline</a:t>
            </a:r>
            <a:endParaRPr lang="it-IT"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p:txBody>
          <a:bodyPr wrap="square" anchor="ctr">
            <a:spAutoFit/>
          </a:bodyPr>
          <a:lstStyle/>
          <a:p>
            <a:r>
              <a:rPr sz="3200">
                <a:latin typeface="Garamond"/>
              </a:rPr>
              <a:t>Economic Miracle (1950-1963)</a:t>
            </a:r>
          </a:p>
        </p:txBody>
      </p:sp>
      <p:sp>
        <p:nvSpPr>
          <p:cNvPr id="3" name="Content Placeholder 2"/>
          <p:cNvSpPr>
            <a:spLocks noGrp="1"/>
          </p:cNvSpPr>
          <p:nvPr>
            <p:ph idx="1"/>
          </p:nvPr>
        </p:nvSpPr>
        <p:spPr>
          <a:xfrm>
            <a:off x="1810692" y="2499731"/>
            <a:ext cx="6876107" cy="2726900"/>
          </a:xfrm>
        </p:spPr>
        <p:txBody>
          <a:bodyPr wrap="square" anchor="ctr">
            <a:spAutoFit/>
          </a:bodyPr>
          <a:lstStyle/>
          <a:p>
            <a:endParaRPr dirty="0"/>
          </a:p>
          <a:p>
            <a:r>
              <a:rPr sz="2400" dirty="0">
                <a:latin typeface="Garamond"/>
              </a:rPr>
              <a:t>Rapid industrialization and urbanization</a:t>
            </a:r>
          </a:p>
          <a:p>
            <a:r>
              <a:rPr sz="2400" dirty="0">
                <a:latin typeface="Garamond"/>
              </a:rPr>
              <a:t>High growth rates (average 5.8% per year)</a:t>
            </a:r>
          </a:p>
          <a:p>
            <a:r>
              <a:rPr sz="2400" dirty="0">
                <a:latin typeface="Garamond"/>
              </a:rPr>
              <a:t>Expansion of exports</a:t>
            </a:r>
            <a:r>
              <a:rPr lang="it-IT" sz="2400" dirty="0">
                <a:latin typeface="Garamond"/>
              </a:rPr>
              <a:t>: </a:t>
            </a:r>
            <a:r>
              <a:rPr lang="it-IT" sz="2400" dirty="0" err="1">
                <a:latin typeface="Garamond"/>
              </a:rPr>
              <a:t>Italy</a:t>
            </a:r>
            <a:r>
              <a:rPr lang="it-IT" sz="2400" dirty="0">
                <a:latin typeface="Garamond"/>
              </a:rPr>
              <a:t> from a low tech product </a:t>
            </a:r>
            <a:r>
              <a:rPr lang="it-IT" sz="2400" dirty="0" err="1">
                <a:latin typeface="Garamond"/>
              </a:rPr>
              <a:t>exporter</a:t>
            </a:r>
            <a:r>
              <a:rPr lang="it-IT" sz="2400" dirty="0">
                <a:latin typeface="Garamond"/>
              </a:rPr>
              <a:t> to light </a:t>
            </a:r>
            <a:r>
              <a:rPr lang="it-IT" sz="2400" dirty="0" err="1">
                <a:latin typeface="Garamond"/>
              </a:rPr>
              <a:t>industry</a:t>
            </a:r>
            <a:r>
              <a:rPr lang="it-IT" sz="2400" dirty="0">
                <a:latin typeface="Garamond"/>
              </a:rPr>
              <a:t> leader.</a:t>
            </a:r>
            <a:endParaRPr sz="2400" dirty="0">
              <a:latin typeface="Garamond"/>
            </a:endParaRPr>
          </a:p>
          <a:p>
            <a:r>
              <a:rPr sz="2400" dirty="0">
                <a:latin typeface="Garamond"/>
              </a:rPr>
              <a:t>Reduced North-South gap</a:t>
            </a:r>
            <a:r>
              <a:rPr lang="it-IT" sz="2400" dirty="0">
                <a:latin typeface="Garamond"/>
              </a:rPr>
              <a:t> (</a:t>
            </a:r>
            <a:r>
              <a:rPr lang="it-IT" sz="2400" dirty="0" err="1">
                <a:latin typeface="Garamond"/>
              </a:rPr>
              <a:t>internal</a:t>
            </a:r>
            <a:r>
              <a:rPr lang="it-IT" sz="2400" dirty="0">
                <a:latin typeface="Garamond"/>
              </a:rPr>
              <a:t> </a:t>
            </a:r>
            <a:r>
              <a:rPr lang="it-IT" sz="2400" dirty="0" err="1">
                <a:latin typeface="Garamond"/>
              </a:rPr>
              <a:t>emigration</a:t>
            </a:r>
            <a:r>
              <a:rPr lang="it-IT" sz="2400" dirty="0">
                <a:latin typeface="Garamond"/>
              </a:rPr>
              <a:t>)</a:t>
            </a:r>
            <a:endParaRPr sz="2400" dirty="0">
              <a:latin typeface="Garamon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576AB1EC-102B-6DC7-CC18-9D223828F2B5}"/>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0A657BED-2559-6B40-0CB4-89A9F4A98333}"/>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04AC0AA6-6A65-0780-E7EE-844F3D30A305}"/>
              </a:ext>
            </a:extLst>
          </p:cNvPr>
          <p:cNvSpPr>
            <a:spLocks noGrp="1"/>
          </p:cNvSpPr>
          <p:nvPr>
            <p:ph type="title"/>
          </p:nvPr>
        </p:nvSpPr>
        <p:spPr>
          <a:xfrm>
            <a:off x="457200" y="307529"/>
            <a:ext cx="8229600" cy="1077218"/>
          </a:xfrm>
        </p:spPr>
        <p:txBody>
          <a:bodyPr wrap="square" anchor="ctr">
            <a:spAutoFit/>
          </a:bodyPr>
          <a:lstStyle/>
          <a:p>
            <a:r>
              <a:rPr lang="it-IT" sz="3200" dirty="0">
                <a:latin typeface="Garamond"/>
              </a:rPr>
              <a:t>The social </a:t>
            </a:r>
            <a:r>
              <a:rPr lang="it-IT" sz="3200" dirty="0" err="1">
                <a:latin typeface="Garamond"/>
              </a:rPr>
              <a:t>consequences</a:t>
            </a:r>
            <a:r>
              <a:rPr lang="it-IT" sz="3200" dirty="0">
                <a:latin typeface="Garamond"/>
              </a:rPr>
              <a:t> of </a:t>
            </a:r>
            <a:br>
              <a:rPr lang="it-IT" sz="3200" dirty="0">
                <a:latin typeface="Garamond"/>
              </a:rPr>
            </a:br>
            <a:r>
              <a:rPr lang="it-IT" sz="3200" dirty="0">
                <a:latin typeface="Garamond"/>
              </a:rPr>
              <a:t>the e</a:t>
            </a:r>
            <a:r>
              <a:rPr sz="3200" dirty="0" err="1">
                <a:latin typeface="Garamond"/>
              </a:rPr>
              <a:t>conomic</a:t>
            </a:r>
            <a:r>
              <a:rPr sz="3200" dirty="0">
                <a:latin typeface="Garamond"/>
              </a:rPr>
              <a:t> </a:t>
            </a:r>
            <a:r>
              <a:rPr lang="it-IT" sz="3200" dirty="0">
                <a:latin typeface="Garamond"/>
              </a:rPr>
              <a:t>m</a:t>
            </a:r>
            <a:r>
              <a:rPr sz="3200" dirty="0" err="1">
                <a:latin typeface="Garamond"/>
              </a:rPr>
              <a:t>iracle</a:t>
            </a:r>
            <a:r>
              <a:rPr sz="3200" dirty="0">
                <a:latin typeface="Garamond"/>
              </a:rPr>
              <a:t> </a:t>
            </a:r>
          </a:p>
        </p:txBody>
      </p:sp>
      <p:sp>
        <p:nvSpPr>
          <p:cNvPr id="3" name="Content Placeholder 2">
            <a:extLst>
              <a:ext uri="{FF2B5EF4-FFF2-40B4-BE49-F238E27FC236}">
                <a16:creationId xmlns:a16="http://schemas.microsoft.com/office/drawing/2014/main" id="{571EE208-CDF1-7C85-97F3-7C4340047980}"/>
              </a:ext>
            </a:extLst>
          </p:cNvPr>
          <p:cNvSpPr>
            <a:spLocks noGrp="1"/>
          </p:cNvSpPr>
          <p:nvPr>
            <p:ph idx="1"/>
          </p:nvPr>
        </p:nvSpPr>
        <p:spPr>
          <a:xfrm>
            <a:off x="1810692" y="1360957"/>
            <a:ext cx="6876107" cy="5004447"/>
          </a:xfrm>
        </p:spPr>
        <p:txBody>
          <a:bodyPr wrap="square" anchor="ctr">
            <a:spAutoFit/>
          </a:bodyPr>
          <a:lstStyle/>
          <a:p>
            <a:r>
              <a:rPr lang="en-US" sz="1400" b="1" dirty="0">
                <a:latin typeface="Garamond" panose="02020404030301010803" pitchFamily="18" charset="0"/>
              </a:rPr>
              <a:t>Political Reconstruction and Stability:</a:t>
            </a:r>
            <a:br>
              <a:rPr lang="en-US" sz="1400" dirty="0">
                <a:latin typeface="Garamond" panose="02020404030301010803" pitchFamily="18" charset="0"/>
              </a:rPr>
            </a:br>
            <a:r>
              <a:rPr lang="en-US" sz="1400" dirty="0">
                <a:latin typeface="Garamond" panose="02020404030301010803" pitchFamily="18" charset="0"/>
              </a:rPr>
              <a:t>The 1950s were marked by the gradual consolidation of democratic institutions and political stabilization, both essential to addressing reconstruction efforts and fostering trust in the institutions.</a:t>
            </a:r>
          </a:p>
          <a:p>
            <a:r>
              <a:rPr lang="en-US" sz="1400" b="1" dirty="0">
                <a:latin typeface="Garamond" panose="02020404030301010803" pitchFamily="18" charset="0"/>
              </a:rPr>
              <a:t>Social Tensions:</a:t>
            </a:r>
            <a:br>
              <a:rPr lang="en-US" sz="1400" dirty="0">
                <a:latin typeface="Garamond" panose="02020404030301010803" pitchFamily="18" charset="0"/>
              </a:rPr>
            </a:br>
            <a:r>
              <a:rPr lang="en-US" sz="1400" dirty="0">
                <a:latin typeface="Garamond" panose="02020404030301010803" pitchFamily="18" charset="0"/>
              </a:rPr>
              <a:t>Post-war Italy was a devastated country: large segments of the population lived in poverty, especially in the South, where infrastructure was severely lacking. In the North, industrialization created new opportunities but also fueled tensions between the working class and entrepreneurial elites.</a:t>
            </a:r>
          </a:p>
          <a:p>
            <a:r>
              <a:rPr lang="en-US" sz="1400" b="1" dirty="0">
                <a:latin typeface="Garamond" panose="02020404030301010803" pitchFamily="18" charset="0"/>
              </a:rPr>
              <a:t>Reform Movements:</a:t>
            </a:r>
            <a:br>
              <a:rPr lang="en-US" sz="1400" dirty="0">
                <a:latin typeface="Garamond" panose="02020404030301010803" pitchFamily="18" charset="0"/>
              </a:rPr>
            </a:br>
            <a:r>
              <a:rPr lang="en-US" sz="1400" dirty="0">
                <a:latin typeface="Garamond" panose="02020404030301010803" pitchFamily="18" charset="0"/>
              </a:rPr>
              <a:t>Trade unions and left-wing parties fought for better labor rights and a fairer redistribution of wealth. This pressure contributed to the introduction of welfare policies and social reforms, such as the pension system.</a:t>
            </a:r>
          </a:p>
          <a:p>
            <a:r>
              <a:rPr lang="en-US" sz="1400" b="1" dirty="0">
                <a:latin typeface="Garamond" panose="02020404030301010803" pitchFamily="18" charset="0"/>
              </a:rPr>
              <a:t>Social Reconstruction:</a:t>
            </a:r>
            <a:br>
              <a:rPr lang="en-US" sz="1400" dirty="0">
                <a:latin typeface="Garamond" panose="02020404030301010803" pitchFamily="18" charset="0"/>
              </a:rPr>
            </a:br>
            <a:r>
              <a:rPr lang="en-US" sz="1400" dirty="0">
                <a:latin typeface="Garamond" panose="02020404030301010803" pitchFamily="18" charset="0"/>
              </a:rPr>
              <a:t>Despite the challenges, there was a strong will for reconstruction and a sense of national unity, which found expression in cultural movements such as Neorealism. This movement depicted the hardships but also the dignity of the working class.</a:t>
            </a:r>
          </a:p>
          <a:p>
            <a:r>
              <a:rPr lang="en-US" sz="1400" b="1" dirty="0">
                <a:latin typeface="Garamond" panose="02020404030301010803" pitchFamily="18" charset="0"/>
              </a:rPr>
              <a:t>Hope for a Better Future:</a:t>
            </a:r>
            <a:br>
              <a:rPr lang="en-US" sz="1400" dirty="0">
                <a:latin typeface="Garamond" panose="02020404030301010803" pitchFamily="18" charset="0"/>
              </a:rPr>
            </a:br>
            <a:r>
              <a:rPr lang="en-US" sz="1400" dirty="0">
                <a:latin typeface="Garamond" panose="02020404030301010803" pitchFamily="18" charset="0"/>
              </a:rPr>
              <a:t>The possibility of accessing higher education, purchasing a home or car, and living in a more modern society fueled optimism for a better future. This confidence was further reinforced by the perception that economic progress would support more inclusive social reforms and greater equity.</a:t>
            </a:r>
          </a:p>
        </p:txBody>
      </p:sp>
    </p:spTree>
    <p:extLst>
      <p:ext uri="{BB962C8B-B14F-4D97-AF65-F5344CB8AC3E}">
        <p14:creationId xmlns:p14="http://schemas.microsoft.com/office/powerpoint/2010/main" val="341145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837852" y="553750"/>
            <a:ext cx="6848947" cy="584775"/>
          </a:xfrm>
        </p:spPr>
        <p:txBody>
          <a:bodyPr wrap="square" anchor="ctr">
            <a:spAutoFit/>
          </a:bodyPr>
          <a:lstStyle/>
          <a:p>
            <a:r>
              <a:rPr sz="3200" dirty="0">
                <a:latin typeface="Garamond"/>
              </a:rPr>
              <a:t>Stagflation and Social Unrest (1963-1983)</a:t>
            </a:r>
          </a:p>
        </p:txBody>
      </p:sp>
      <p:sp>
        <p:nvSpPr>
          <p:cNvPr id="3" name="Content Placeholder 2"/>
          <p:cNvSpPr>
            <a:spLocks noGrp="1"/>
          </p:cNvSpPr>
          <p:nvPr>
            <p:ph idx="1"/>
          </p:nvPr>
        </p:nvSpPr>
        <p:spPr>
          <a:xfrm>
            <a:off x="1837852" y="2462798"/>
            <a:ext cx="6848948" cy="2800767"/>
          </a:xfrm>
        </p:spPr>
        <p:txBody>
          <a:bodyPr wrap="square" anchor="ctr">
            <a:spAutoFit/>
          </a:bodyPr>
          <a:lstStyle/>
          <a:p>
            <a:endParaRPr dirty="0"/>
          </a:p>
          <a:p>
            <a:r>
              <a:rPr sz="2400" dirty="0">
                <a:latin typeface="Garamond"/>
              </a:rPr>
              <a:t>Slowdown in growth</a:t>
            </a:r>
          </a:p>
          <a:p>
            <a:r>
              <a:rPr sz="2400" dirty="0">
                <a:latin typeface="Garamond"/>
              </a:rPr>
              <a:t>High inflation</a:t>
            </a:r>
          </a:p>
          <a:p>
            <a:r>
              <a:rPr sz="2400" dirty="0">
                <a:latin typeface="Garamond"/>
              </a:rPr>
              <a:t>Labor market tensions</a:t>
            </a:r>
          </a:p>
          <a:p>
            <a:r>
              <a:rPr sz="2400" dirty="0">
                <a:latin typeface="Garamond"/>
              </a:rPr>
              <a:t>Oil shocks (1973, 1979)</a:t>
            </a:r>
          </a:p>
          <a:p>
            <a:r>
              <a:rPr sz="2400" dirty="0">
                <a:latin typeface="Garamond"/>
              </a:rPr>
              <a:t>Rise of public debt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810692" y="307529"/>
            <a:ext cx="6876107" cy="1077218"/>
          </a:xfrm>
        </p:spPr>
        <p:txBody>
          <a:bodyPr wrap="square" anchor="ctr">
            <a:spAutoFit/>
          </a:bodyPr>
          <a:lstStyle/>
          <a:p>
            <a:r>
              <a:rPr sz="3200" dirty="0">
                <a:latin typeface="Garamond"/>
              </a:rPr>
              <a:t>Recovery and European Integration (1983-1992)</a:t>
            </a:r>
          </a:p>
        </p:txBody>
      </p:sp>
      <p:sp>
        <p:nvSpPr>
          <p:cNvPr id="3" name="Content Placeholder 2"/>
          <p:cNvSpPr>
            <a:spLocks noGrp="1"/>
          </p:cNvSpPr>
          <p:nvPr>
            <p:ph idx="1"/>
          </p:nvPr>
        </p:nvSpPr>
        <p:spPr>
          <a:xfrm>
            <a:off x="1810692" y="2499731"/>
            <a:ext cx="6876108" cy="2726900"/>
          </a:xfrm>
        </p:spPr>
        <p:txBody>
          <a:bodyPr wrap="square" anchor="ctr">
            <a:spAutoFit/>
          </a:bodyPr>
          <a:lstStyle/>
          <a:p>
            <a:endParaRPr dirty="0"/>
          </a:p>
          <a:p>
            <a:r>
              <a:rPr sz="2400" dirty="0">
                <a:latin typeface="Garamond"/>
              </a:rPr>
              <a:t>Economic recovery in the mid-1980s</a:t>
            </a:r>
          </a:p>
          <a:p>
            <a:r>
              <a:rPr sz="2400" dirty="0">
                <a:latin typeface="Garamond"/>
              </a:rPr>
              <a:t>Further European integration (Single European Act, 1986)</a:t>
            </a:r>
          </a:p>
          <a:p>
            <a:r>
              <a:rPr sz="2400" dirty="0">
                <a:latin typeface="Garamond"/>
              </a:rPr>
              <a:t>Continued increase in public debt</a:t>
            </a:r>
          </a:p>
          <a:p>
            <a:r>
              <a:rPr sz="2400" dirty="0">
                <a:latin typeface="Garamond"/>
              </a:rPr>
              <a:t>Preparation for the Single Market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DD98F395-FC5D-42B9-2A3C-74D8D6196946}"/>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6E622D44-9E5E-35C0-CDF0-10AB777CBE63}"/>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D9DEDF81-9539-7533-01BE-2117E724A5FC}"/>
              </a:ext>
            </a:extLst>
          </p:cNvPr>
          <p:cNvSpPr>
            <a:spLocks noGrp="1"/>
          </p:cNvSpPr>
          <p:nvPr>
            <p:ph type="title"/>
          </p:nvPr>
        </p:nvSpPr>
        <p:spPr>
          <a:xfrm>
            <a:off x="1810692" y="553750"/>
            <a:ext cx="6876107" cy="584775"/>
          </a:xfrm>
        </p:spPr>
        <p:txBody>
          <a:bodyPr wrap="square" anchor="ctr">
            <a:spAutoFit/>
          </a:bodyPr>
          <a:lstStyle/>
          <a:p>
            <a:r>
              <a:rPr lang="it-IT" sz="3200" dirty="0">
                <a:latin typeface="Garamond"/>
              </a:rPr>
              <a:t>The </a:t>
            </a:r>
            <a:r>
              <a:rPr lang="it-IT" sz="3200" dirty="0" err="1">
                <a:latin typeface="Garamond"/>
              </a:rPr>
              <a:t>Turning</a:t>
            </a:r>
            <a:r>
              <a:rPr lang="it-IT" sz="3200" dirty="0">
                <a:latin typeface="Garamond"/>
              </a:rPr>
              <a:t> Point: the 1992 </a:t>
            </a:r>
            <a:r>
              <a:rPr lang="it-IT" sz="3200" dirty="0" err="1">
                <a:latin typeface="Garamond"/>
              </a:rPr>
              <a:t>Crisis</a:t>
            </a:r>
            <a:endParaRPr sz="3200" dirty="0">
              <a:latin typeface="Garamond"/>
            </a:endParaRPr>
          </a:p>
        </p:txBody>
      </p:sp>
      <p:sp>
        <p:nvSpPr>
          <p:cNvPr id="3" name="Content Placeholder 2">
            <a:extLst>
              <a:ext uri="{FF2B5EF4-FFF2-40B4-BE49-F238E27FC236}">
                <a16:creationId xmlns:a16="http://schemas.microsoft.com/office/drawing/2014/main" id="{1D4660D1-2585-24A1-A99A-66AE703BB049}"/>
              </a:ext>
            </a:extLst>
          </p:cNvPr>
          <p:cNvSpPr>
            <a:spLocks noGrp="1"/>
          </p:cNvSpPr>
          <p:nvPr>
            <p:ph idx="1"/>
          </p:nvPr>
        </p:nvSpPr>
        <p:spPr>
          <a:xfrm>
            <a:off x="1810692" y="1305557"/>
            <a:ext cx="6876108" cy="5115246"/>
          </a:xfrm>
        </p:spPr>
        <p:txBody>
          <a:bodyPr wrap="square" anchor="ctr">
            <a:spAutoFit/>
          </a:bodyPr>
          <a:lstStyle/>
          <a:p>
            <a:pPr marL="0" indent="0">
              <a:buNone/>
            </a:pPr>
            <a:r>
              <a:rPr lang="en-US" sz="1600" b="1" dirty="0">
                <a:latin typeface="Garamond" panose="02020404030301010803" pitchFamily="18" charset="0"/>
              </a:rPr>
              <a:t>Causes of the 1992 Crisis in Italy</a:t>
            </a:r>
          </a:p>
          <a:p>
            <a:pPr marL="0" indent="0">
              <a:buNone/>
            </a:pPr>
            <a:r>
              <a:rPr lang="en-US" sz="1600" b="1" dirty="0">
                <a:latin typeface="Garamond" panose="02020404030301010803" pitchFamily="18" charset="0"/>
              </a:rPr>
              <a:t>Economic Challenges:</a:t>
            </a:r>
            <a:endParaRPr lang="en-US" sz="1600" dirty="0">
              <a:latin typeface="Garamond" panose="02020404030301010803" pitchFamily="18" charset="0"/>
            </a:endParaRPr>
          </a:p>
          <a:p>
            <a:pPr lvl="1">
              <a:buFont typeface="Arial" panose="020B0604020202020204" pitchFamily="34" charset="0"/>
              <a:buChar char="•"/>
            </a:pPr>
            <a:r>
              <a:rPr lang="en-US" sz="1600" dirty="0">
                <a:latin typeface="Garamond" panose="02020404030301010803" pitchFamily="18" charset="0"/>
              </a:rPr>
              <a:t>High inflation and declining competitiveness in export industries.</a:t>
            </a:r>
          </a:p>
          <a:p>
            <a:pPr lvl="1">
              <a:buFont typeface="Arial" panose="020B0604020202020204" pitchFamily="34" charset="0"/>
              <a:buChar char="•"/>
            </a:pPr>
            <a:r>
              <a:rPr lang="en-US" sz="1600" dirty="0">
                <a:latin typeface="Garamond" panose="02020404030301010803" pitchFamily="18" charset="0"/>
              </a:rPr>
              <a:t>Rigidity of the European Monetary System (EMS), with fixed exchange rates limiting flexibility.</a:t>
            </a:r>
          </a:p>
          <a:p>
            <a:pPr lvl="1">
              <a:buFont typeface="Arial" panose="020B0604020202020204" pitchFamily="34" charset="0"/>
              <a:buChar char="•"/>
            </a:pPr>
            <a:r>
              <a:rPr lang="en-US" sz="1600" dirty="0">
                <a:latin typeface="Garamond" panose="02020404030301010803" pitchFamily="18" charset="0"/>
              </a:rPr>
              <a:t>Increased interest rates in Germany (to fund reunification) diverted capital, destabilizing Italian finances.</a:t>
            </a:r>
          </a:p>
          <a:p>
            <a:pPr marL="0" indent="0">
              <a:buNone/>
            </a:pPr>
            <a:endParaRPr lang="en-US" sz="1600" b="1" dirty="0">
              <a:latin typeface="Garamond" panose="02020404030301010803" pitchFamily="18" charset="0"/>
            </a:endParaRPr>
          </a:p>
          <a:p>
            <a:pPr marL="0" indent="0">
              <a:buNone/>
            </a:pPr>
            <a:r>
              <a:rPr lang="en-US" sz="1600" b="1" dirty="0">
                <a:latin typeface="Garamond" panose="02020404030301010803" pitchFamily="18" charset="0"/>
              </a:rPr>
              <a:t>Structural Weaknesses:</a:t>
            </a:r>
            <a:endParaRPr lang="en-US" sz="1600" dirty="0">
              <a:latin typeface="Garamond" panose="02020404030301010803" pitchFamily="18" charset="0"/>
            </a:endParaRPr>
          </a:p>
          <a:p>
            <a:pPr lvl="1">
              <a:buFont typeface="Arial" panose="020B0604020202020204" pitchFamily="34" charset="0"/>
              <a:buChar char="•"/>
            </a:pPr>
            <a:r>
              <a:rPr lang="en-US" sz="1600" dirty="0">
                <a:latin typeface="Garamond" panose="02020404030301010803" pitchFamily="18" charset="0"/>
              </a:rPr>
              <a:t>Dependence on foreign capital, making Italy vulnerable to sudden outflows.</a:t>
            </a:r>
          </a:p>
          <a:p>
            <a:pPr lvl="1">
              <a:buFont typeface="Arial" panose="020B0604020202020204" pitchFamily="34" charset="0"/>
              <a:buChar char="•"/>
            </a:pPr>
            <a:r>
              <a:rPr lang="en-US" sz="1600" dirty="0">
                <a:latin typeface="Garamond" panose="02020404030301010803" pitchFamily="18" charset="0"/>
              </a:rPr>
              <a:t>Liberalization of capital flows (completed in 1990) amplified "hot money" movement and inflation.</a:t>
            </a:r>
          </a:p>
          <a:p>
            <a:pPr marL="0" indent="0">
              <a:buNone/>
            </a:pPr>
            <a:endParaRPr lang="en-US" sz="1600" b="1" dirty="0">
              <a:latin typeface="Garamond" panose="02020404030301010803" pitchFamily="18" charset="0"/>
            </a:endParaRPr>
          </a:p>
          <a:p>
            <a:pPr marL="0" indent="0">
              <a:buNone/>
            </a:pPr>
            <a:r>
              <a:rPr lang="en-US" sz="1600" b="1" dirty="0">
                <a:latin typeface="Garamond" panose="02020404030301010803" pitchFamily="18" charset="0"/>
              </a:rPr>
              <a:t>Political Instability:</a:t>
            </a:r>
            <a:endParaRPr lang="en-US" sz="1600" dirty="0">
              <a:latin typeface="Garamond" panose="02020404030301010803" pitchFamily="18" charset="0"/>
            </a:endParaRPr>
          </a:p>
          <a:p>
            <a:pPr lvl="1">
              <a:buFont typeface="Arial" panose="020B0604020202020204" pitchFamily="34" charset="0"/>
              <a:buChar char="•"/>
            </a:pPr>
            <a:r>
              <a:rPr lang="en-US" sz="1600" dirty="0">
                <a:latin typeface="Garamond" panose="02020404030301010803" pitchFamily="18" charset="0"/>
              </a:rPr>
              <a:t>Corruption scandals from the "Mani </a:t>
            </a:r>
            <a:r>
              <a:rPr lang="en-US" sz="1600" dirty="0" err="1">
                <a:latin typeface="Garamond" panose="02020404030301010803" pitchFamily="18" charset="0"/>
              </a:rPr>
              <a:t>Pulite</a:t>
            </a:r>
            <a:r>
              <a:rPr lang="en-US" sz="1600" dirty="0">
                <a:latin typeface="Garamond" panose="02020404030301010803" pitchFamily="18" charset="0"/>
              </a:rPr>
              <a:t>" investigations weakened government credibility.</a:t>
            </a:r>
          </a:p>
          <a:p>
            <a:pPr lvl="1">
              <a:buFont typeface="Arial" panose="020B0604020202020204" pitchFamily="34" charset="0"/>
              <a:buChar char="•"/>
            </a:pPr>
            <a:r>
              <a:rPr lang="en-US" sz="1600" dirty="0">
                <a:latin typeface="Garamond" panose="02020404030301010803" pitchFamily="18" charset="0"/>
              </a:rPr>
              <a:t>Failure to implement necessary economic reforms undermined confidence in Italy's ability to adhere to EMS commitments.</a:t>
            </a:r>
          </a:p>
        </p:txBody>
      </p:sp>
    </p:spTree>
    <p:extLst>
      <p:ext uri="{BB962C8B-B14F-4D97-AF65-F5344CB8AC3E}">
        <p14:creationId xmlns:p14="http://schemas.microsoft.com/office/powerpoint/2010/main" val="1870024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FF29AAD5-72EA-0753-B85D-FD601BA2A431}"/>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66AD859C-ADB4-ACBC-CA83-9D22D8729CFB}"/>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6A33CC90-19F4-27C5-4E63-5C9DD54509FF}"/>
              </a:ext>
            </a:extLst>
          </p:cNvPr>
          <p:cNvSpPr>
            <a:spLocks noGrp="1"/>
          </p:cNvSpPr>
          <p:nvPr>
            <p:ph type="title"/>
          </p:nvPr>
        </p:nvSpPr>
        <p:spPr>
          <a:xfrm>
            <a:off x="1810692" y="553750"/>
            <a:ext cx="6876107" cy="584775"/>
          </a:xfrm>
        </p:spPr>
        <p:txBody>
          <a:bodyPr wrap="square" anchor="ctr">
            <a:spAutoFit/>
          </a:bodyPr>
          <a:lstStyle/>
          <a:p>
            <a:r>
              <a:rPr lang="it-IT" sz="3200" dirty="0">
                <a:latin typeface="Garamond"/>
              </a:rPr>
              <a:t>An </a:t>
            </a:r>
            <a:r>
              <a:rPr lang="it-IT" sz="3200" dirty="0" err="1">
                <a:latin typeface="Garamond"/>
              </a:rPr>
              <a:t>Ephemeral</a:t>
            </a:r>
            <a:r>
              <a:rPr lang="it-IT" sz="3200" dirty="0">
                <a:latin typeface="Garamond"/>
              </a:rPr>
              <a:t> </a:t>
            </a:r>
            <a:r>
              <a:rPr lang="it-IT" sz="3200" dirty="0" err="1">
                <a:latin typeface="Garamond"/>
              </a:rPr>
              <a:t>Revolution</a:t>
            </a:r>
            <a:endParaRPr sz="3200" dirty="0">
              <a:latin typeface="Garamond"/>
            </a:endParaRPr>
          </a:p>
        </p:txBody>
      </p:sp>
      <p:sp>
        <p:nvSpPr>
          <p:cNvPr id="3" name="Content Placeholder 2">
            <a:extLst>
              <a:ext uri="{FF2B5EF4-FFF2-40B4-BE49-F238E27FC236}">
                <a16:creationId xmlns:a16="http://schemas.microsoft.com/office/drawing/2014/main" id="{8ED2E5D6-4088-C21A-5F98-DF4047C56F02}"/>
              </a:ext>
            </a:extLst>
          </p:cNvPr>
          <p:cNvSpPr>
            <a:spLocks noGrp="1"/>
          </p:cNvSpPr>
          <p:nvPr>
            <p:ph idx="1"/>
          </p:nvPr>
        </p:nvSpPr>
        <p:spPr>
          <a:xfrm>
            <a:off x="1810692" y="1231691"/>
            <a:ext cx="6876108" cy="5262979"/>
          </a:xfrm>
        </p:spPr>
        <p:txBody>
          <a:bodyPr wrap="square" anchor="ctr">
            <a:spAutoFit/>
          </a:bodyPr>
          <a:lstStyle/>
          <a:p>
            <a:pPr>
              <a:buFont typeface="Arial" panose="020B0604020202020204" pitchFamily="34" charset="0"/>
              <a:buChar char="•"/>
            </a:pPr>
            <a:r>
              <a:rPr lang="en-US" sz="1800" b="1" dirty="0">
                <a:latin typeface="Garamond" panose="02020404030301010803" pitchFamily="18" charset="0"/>
              </a:rPr>
              <a:t>Collapse of the First Republic:</a:t>
            </a:r>
            <a:endParaRPr lang="en-US" sz="1800" dirty="0">
              <a:latin typeface="Garamond" panose="02020404030301010803" pitchFamily="18" charset="0"/>
            </a:endParaRPr>
          </a:p>
          <a:p>
            <a:pPr marL="742950" lvl="1" indent="-285750">
              <a:buFont typeface="Arial" panose="020B0604020202020204" pitchFamily="34" charset="0"/>
              <a:buChar char="•"/>
            </a:pPr>
            <a:r>
              <a:rPr lang="en-US" sz="1800" dirty="0">
                <a:latin typeface="Garamond" panose="02020404030301010803" pitchFamily="18" charset="0"/>
              </a:rPr>
              <a:t>Disintegration of long-standing political parties like the Christian Democrats and Italian Socialist Party.</a:t>
            </a:r>
          </a:p>
          <a:p>
            <a:pPr marL="742950" lvl="1" indent="-285750">
              <a:buFont typeface="Arial" panose="020B0604020202020204" pitchFamily="34" charset="0"/>
              <a:buChar char="•"/>
            </a:pPr>
            <a:r>
              <a:rPr lang="en-US" sz="1800" dirty="0">
                <a:latin typeface="Garamond" panose="02020404030301010803" pitchFamily="18" charset="0"/>
              </a:rPr>
              <a:t>Rise of new political movements, including Forza Italia and the Lega Nord.</a:t>
            </a:r>
          </a:p>
          <a:p>
            <a:pPr>
              <a:buFont typeface="Arial" panose="020B0604020202020204" pitchFamily="34" charset="0"/>
              <a:buChar char="•"/>
            </a:pPr>
            <a:r>
              <a:rPr lang="en-US" sz="1800" b="1" dirty="0">
                <a:latin typeface="Garamond" panose="02020404030301010803" pitchFamily="18" charset="0"/>
              </a:rPr>
              <a:t>Economic and Political Shifts:</a:t>
            </a:r>
            <a:endParaRPr lang="en-US" sz="1800" dirty="0">
              <a:latin typeface="Garamond" panose="02020404030301010803" pitchFamily="18" charset="0"/>
            </a:endParaRPr>
          </a:p>
          <a:p>
            <a:pPr marL="742950" lvl="1" indent="-285750">
              <a:buFont typeface="Arial" panose="020B0604020202020204" pitchFamily="34" charset="0"/>
              <a:buChar char="•"/>
            </a:pPr>
            <a:r>
              <a:rPr lang="en-US" sz="1800" dirty="0">
                <a:latin typeface="Garamond" panose="02020404030301010803" pitchFamily="18" charset="0"/>
              </a:rPr>
              <a:t>Increased reliance on technocratic leadership to manage crises (e.g., Ciampi's government in 1993-94).</a:t>
            </a:r>
          </a:p>
          <a:p>
            <a:pPr marL="742950" lvl="1" indent="-285750">
              <a:buFont typeface="Arial" panose="020B0604020202020204" pitchFamily="34" charset="0"/>
              <a:buChar char="•"/>
            </a:pPr>
            <a:r>
              <a:rPr lang="en-US" sz="1800" dirty="0">
                <a:latin typeface="Garamond" panose="02020404030301010803" pitchFamily="18" charset="0"/>
              </a:rPr>
              <a:t>Introduction of critical reforms like the 1993 wage agreement to combat inflation and restore competitiveness.</a:t>
            </a:r>
          </a:p>
          <a:p>
            <a:pPr>
              <a:buFont typeface="Arial" panose="020B0604020202020204" pitchFamily="34" charset="0"/>
              <a:buChar char="•"/>
            </a:pPr>
            <a:r>
              <a:rPr lang="en-US" sz="1800" b="1" dirty="0">
                <a:latin typeface="Garamond" panose="02020404030301010803" pitchFamily="18" charset="0"/>
              </a:rPr>
              <a:t>Impact on European Integration:</a:t>
            </a:r>
            <a:endParaRPr lang="en-US" sz="1800" dirty="0">
              <a:latin typeface="Garamond" panose="02020404030301010803" pitchFamily="18" charset="0"/>
            </a:endParaRPr>
          </a:p>
          <a:p>
            <a:pPr marL="742950" lvl="1" indent="-285750">
              <a:buFont typeface="Arial" panose="020B0604020202020204" pitchFamily="34" charset="0"/>
              <a:buChar char="•"/>
            </a:pPr>
            <a:r>
              <a:rPr lang="en-US" sz="1800" dirty="0">
                <a:latin typeface="Garamond" panose="02020404030301010803" pitchFamily="18" charset="0"/>
              </a:rPr>
              <a:t>Despite skepticism, "staying in Europe" became a political goal, symbolizing renewal and modernization.</a:t>
            </a:r>
          </a:p>
          <a:p>
            <a:pPr marL="742950" lvl="1" indent="-285750">
              <a:buFont typeface="Arial" panose="020B0604020202020204" pitchFamily="34" charset="0"/>
              <a:buChar char="•"/>
            </a:pPr>
            <a:r>
              <a:rPr lang="en-US" sz="1800" dirty="0">
                <a:latin typeface="Garamond" panose="02020404030301010803" pitchFamily="18" charset="0"/>
              </a:rPr>
              <a:t>Italy's eventual entry into the Eurozone in the late 1990s was framed as a national achievement despite lingering structural weaknesses.</a:t>
            </a:r>
          </a:p>
          <a:p>
            <a:pPr marL="0" indent="0">
              <a:buNone/>
            </a:pPr>
            <a:endParaRPr lang="en-US" sz="1600" dirty="0">
              <a:latin typeface="Garamond" panose="02020404030301010803" pitchFamily="18" charset="0"/>
            </a:endParaRPr>
          </a:p>
        </p:txBody>
      </p:sp>
    </p:spTree>
    <p:extLst>
      <p:ext uri="{BB962C8B-B14F-4D97-AF65-F5344CB8AC3E}">
        <p14:creationId xmlns:p14="http://schemas.microsoft.com/office/powerpoint/2010/main" val="4148853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774478" y="553750"/>
            <a:ext cx="6912321" cy="584775"/>
          </a:xfrm>
        </p:spPr>
        <p:txBody>
          <a:bodyPr wrap="square" anchor="ctr">
            <a:spAutoFit/>
          </a:bodyPr>
          <a:lstStyle/>
          <a:p>
            <a:r>
              <a:rPr sz="3200" dirty="0">
                <a:latin typeface="Garamond"/>
              </a:rPr>
              <a:t>Preparation for the Euro (1992-1999)</a:t>
            </a:r>
          </a:p>
        </p:txBody>
      </p:sp>
      <p:sp>
        <p:nvSpPr>
          <p:cNvPr id="3" name="Content Placeholder 2"/>
          <p:cNvSpPr>
            <a:spLocks noGrp="1"/>
          </p:cNvSpPr>
          <p:nvPr>
            <p:ph idx="1"/>
          </p:nvPr>
        </p:nvSpPr>
        <p:spPr>
          <a:xfrm>
            <a:off x="1774478" y="2462798"/>
            <a:ext cx="6912322" cy="2800767"/>
          </a:xfrm>
        </p:spPr>
        <p:txBody>
          <a:bodyPr wrap="square" anchor="ctr">
            <a:spAutoFit/>
          </a:bodyPr>
          <a:lstStyle/>
          <a:p>
            <a:endParaRPr dirty="0"/>
          </a:p>
          <a:p>
            <a:r>
              <a:rPr sz="2400" dirty="0">
                <a:latin typeface="Garamond"/>
              </a:rPr>
              <a:t>Currency crisis and exit from ERM (1992)</a:t>
            </a:r>
          </a:p>
          <a:p>
            <a:r>
              <a:rPr sz="2400" dirty="0">
                <a:latin typeface="Garamond"/>
              </a:rPr>
              <a:t>Fiscal consolidation efforts</a:t>
            </a:r>
          </a:p>
          <a:p>
            <a:r>
              <a:rPr sz="2400" dirty="0">
                <a:latin typeface="Garamond"/>
              </a:rPr>
              <a:t>Privatizations</a:t>
            </a:r>
          </a:p>
          <a:p>
            <a:r>
              <a:rPr sz="2400" dirty="0">
                <a:latin typeface="Garamond"/>
              </a:rPr>
              <a:t>Labor market and pension reforms</a:t>
            </a:r>
          </a:p>
          <a:p>
            <a:r>
              <a:rPr sz="2400" dirty="0">
                <a:latin typeface="Garamond"/>
              </a:rPr>
              <a:t>Meeting Maastricht criteria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792586" y="553750"/>
            <a:ext cx="6894214" cy="584775"/>
          </a:xfrm>
        </p:spPr>
        <p:txBody>
          <a:bodyPr wrap="square" anchor="ctr">
            <a:spAutoFit/>
          </a:bodyPr>
          <a:lstStyle/>
          <a:p>
            <a:r>
              <a:rPr lang="it-IT" sz="3200" dirty="0">
                <a:latin typeface="Garamond"/>
              </a:rPr>
              <a:t>The Rise of Berlusconi</a:t>
            </a:r>
            <a:endParaRPr sz="3200" dirty="0">
              <a:latin typeface="Garamond"/>
            </a:endParaRPr>
          </a:p>
        </p:txBody>
      </p:sp>
      <p:sp>
        <p:nvSpPr>
          <p:cNvPr id="3" name="Content Placeholder 2"/>
          <p:cNvSpPr>
            <a:spLocks noGrp="1"/>
          </p:cNvSpPr>
          <p:nvPr>
            <p:ph idx="1"/>
          </p:nvPr>
        </p:nvSpPr>
        <p:spPr>
          <a:xfrm>
            <a:off x="1792586" y="1296324"/>
            <a:ext cx="7218064" cy="5133713"/>
          </a:xfrm>
        </p:spPr>
        <p:txBody>
          <a:bodyPr wrap="square" anchor="ctr">
            <a:spAutoFit/>
          </a:bodyPr>
          <a:lstStyle/>
          <a:p>
            <a:pPr marL="0" indent="0">
              <a:buNone/>
            </a:pPr>
            <a:r>
              <a:rPr lang="en-US" sz="1800" dirty="0">
                <a:latin typeface="Garamond" panose="02020404030301010803" pitchFamily="18" charset="0"/>
              </a:rPr>
              <a:t>Silvio Berlusconi emerged as a central figure in Italian politics in the early 1990s, capitalizing on the vacuum left by the collapse of the First Republic and its dominant parties, such as the Christian Democrats and the Italian Socialist Party. His entry into politics marked a pivotal moment in Italy's political transformation.</a:t>
            </a:r>
            <a:endParaRPr lang="en-US" sz="1800" b="1" dirty="0">
              <a:latin typeface="Garamond" panose="02020404030301010803" pitchFamily="18" charset="0"/>
            </a:endParaRPr>
          </a:p>
          <a:p>
            <a:pPr marL="0" indent="0">
              <a:buNone/>
            </a:pPr>
            <a:r>
              <a:rPr lang="en-US" sz="1800" b="1" dirty="0">
                <a:latin typeface="Garamond" panose="02020404030301010803" pitchFamily="18" charset="0"/>
              </a:rPr>
              <a:t>Post-1992 Context:</a:t>
            </a:r>
          </a:p>
          <a:p>
            <a:r>
              <a:rPr lang="en-US" sz="1800" dirty="0">
                <a:latin typeface="Garamond" panose="02020404030301010803" pitchFamily="18" charset="0"/>
              </a:rPr>
              <a:t>The collapse of the traditional party system due to the corruption scandals of "Mani </a:t>
            </a:r>
            <a:r>
              <a:rPr lang="en-US" sz="1800" dirty="0" err="1">
                <a:latin typeface="Garamond" panose="02020404030301010803" pitchFamily="18" charset="0"/>
              </a:rPr>
              <a:t>Pulite</a:t>
            </a:r>
            <a:r>
              <a:rPr lang="en-US" sz="1800" dirty="0">
                <a:latin typeface="Garamond" panose="02020404030301010803" pitchFamily="18" charset="0"/>
              </a:rPr>
              <a:t>" created a fragmented political landscape.</a:t>
            </a:r>
          </a:p>
          <a:p>
            <a:r>
              <a:rPr lang="en-US" sz="1800" dirty="0">
                <a:latin typeface="Garamond" panose="02020404030301010803" pitchFamily="18" charset="0"/>
              </a:rPr>
              <a:t>Disillusionment with the old political elite opened space for new movements and leaders to gain traction.</a:t>
            </a:r>
            <a:endParaRPr lang="en-US" sz="1800" b="1" dirty="0">
              <a:latin typeface="Garamond" panose="02020404030301010803" pitchFamily="18" charset="0"/>
            </a:endParaRPr>
          </a:p>
          <a:p>
            <a:pPr marL="0" indent="0">
              <a:buNone/>
            </a:pPr>
            <a:r>
              <a:rPr lang="en-US" sz="1800" b="1" dirty="0">
                <a:latin typeface="Garamond" panose="02020404030301010803" pitchFamily="18" charset="0"/>
              </a:rPr>
              <a:t>The Creation of Forza Italia:</a:t>
            </a:r>
          </a:p>
          <a:p>
            <a:r>
              <a:rPr lang="en-US" sz="1800" dirty="0">
                <a:latin typeface="Garamond" panose="02020404030301010803" pitchFamily="18" charset="0"/>
              </a:rPr>
              <a:t>Berlusconi founded Forza Italia in 1994, presenting it as a fresh, anti-establishment force while drawing on the networks and </a:t>
            </a:r>
            <a:r>
              <a:rPr lang="en-US" sz="1800" dirty="0" err="1">
                <a:latin typeface="Garamond" panose="02020404030301010803" pitchFamily="18" charset="0"/>
              </a:rPr>
              <a:t>clientelistic</a:t>
            </a:r>
            <a:r>
              <a:rPr lang="en-US" sz="1800" dirty="0">
                <a:latin typeface="Garamond" panose="02020404030301010803" pitchFamily="18" charset="0"/>
              </a:rPr>
              <a:t> practices of the past.</a:t>
            </a:r>
          </a:p>
          <a:p>
            <a:r>
              <a:rPr lang="en-US" sz="1800" dirty="0">
                <a:latin typeface="Garamond" panose="02020404030301010803" pitchFamily="18" charset="0"/>
              </a:rPr>
              <a:t>Many of Forza Italia's early members had ties to the disbanded Christian Democrats and Socialists, enabling Berlusconi to inherit aspects of their political base.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415B7255-4338-C497-D3A7-6DA931DA448F}"/>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D7BC804C-80AB-932B-E6DA-D398F6A3E928}"/>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4E0CD433-A8DC-D661-799E-4722A5500D57}"/>
              </a:ext>
            </a:extLst>
          </p:cNvPr>
          <p:cNvSpPr>
            <a:spLocks noGrp="1"/>
          </p:cNvSpPr>
          <p:nvPr>
            <p:ph type="title"/>
          </p:nvPr>
        </p:nvSpPr>
        <p:spPr>
          <a:xfrm>
            <a:off x="1792586" y="553750"/>
            <a:ext cx="6894214" cy="584775"/>
          </a:xfrm>
        </p:spPr>
        <p:txBody>
          <a:bodyPr wrap="square" anchor="ctr">
            <a:spAutoFit/>
          </a:bodyPr>
          <a:lstStyle/>
          <a:p>
            <a:r>
              <a:rPr lang="it-IT" sz="3200" dirty="0" err="1">
                <a:latin typeface="Garamond"/>
              </a:rPr>
              <a:t>Berlusconi’s</a:t>
            </a:r>
            <a:r>
              <a:rPr lang="it-IT" sz="3200" dirty="0">
                <a:latin typeface="Garamond"/>
              </a:rPr>
              <a:t> plan</a:t>
            </a:r>
            <a:endParaRPr sz="3200" dirty="0">
              <a:latin typeface="Garamond"/>
            </a:endParaRPr>
          </a:p>
        </p:txBody>
      </p:sp>
      <p:sp>
        <p:nvSpPr>
          <p:cNvPr id="3" name="Content Placeholder 2">
            <a:extLst>
              <a:ext uri="{FF2B5EF4-FFF2-40B4-BE49-F238E27FC236}">
                <a16:creationId xmlns:a16="http://schemas.microsoft.com/office/drawing/2014/main" id="{5E35E8F9-BB6B-C105-2136-66F6FDBEE229}"/>
              </a:ext>
            </a:extLst>
          </p:cNvPr>
          <p:cNvSpPr>
            <a:spLocks noGrp="1"/>
          </p:cNvSpPr>
          <p:nvPr>
            <p:ph idx="1"/>
          </p:nvPr>
        </p:nvSpPr>
        <p:spPr>
          <a:xfrm>
            <a:off x="1792586" y="1767224"/>
            <a:ext cx="7218064" cy="4191917"/>
          </a:xfrm>
        </p:spPr>
        <p:txBody>
          <a:bodyPr wrap="square" anchor="ctr">
            <a:spAutoFit/>
          </a:bodyPr>
          <a:lstStyle/>
          <a:p>
            <a:pPr marL="0" indent="0">
              <a:buNone/>
            </a:pPr>
            <a:r>
              <a:rPr lang="en-US" sz="1800" b="1" dirty="0">
                <a:latin typeface="Garamond" panose="02020404030301010803" pitchFamily="18" charset="0"/>
              </a:rPr>
              <a:t>Objectives of Political Reconstruction:</a:t>
            </a:r>
          </a:p>
          <a:p>
            <a:pPr marL="0" indent="0">
              <a:buNone/>
            </a:pPr>
            <a:r>
              <a:rPr lang="en-US" sz="1800" dirty="0">
                <a:latin typeface="Garamond" panose="02020404030301010803" pitchFamily="18" charset="0"/>
              </a:rPr>
              <a:t>Berlusconi sought to rebuild the patronage networks and alliances that had underpinned the pre-1992 system. His vision emphasized a return to a form of political stability through the re-establishment of key relationships between political actors, private businesses, and the state. This included leveraging state influence to benefit private interests, a hallmark of the Christian Democrat-led governments of the First Republic.</a:t>
            </a:r>
          </a:p>
          <a:p>
            <a:pPr marL="0" indent="0">
              <a:buNone/>
            </a:pPr>
            <a:endParaRPr lang="en-US" sz="1800" dirty="0">
              <a:latin typeface="Garamond" panose="02020404030301010803" pitchFamily="18" charset="0"/>
            </a:endParaRPr>
          </a:p>
          <a:p>
            <a:pPr marL="0" indent="0">
              <a:buNone/>
            </a:pPr>
            <a:r>
              <a:rPr lang="en-US" sz="1800" b="1" dirty="0">
                <a:latin typeface="Garamond" panose="02020404030301010803" pitchFamily="18" charset="0"/>
              </a:rPr>
              <a:t>Economic and Political Strategy:</a:t>
            </a:r>
          </a:p>
          <a:p>
            <a:pPr marL="0" indent="0">
              <a:buNone/>
            </a:pPr>
            <a:r>
              <a:rPr lang="en-US" sz="1800" dirty="0">
                <a:latin typeface="Garamond" panose="02020404030301010803" pitchFamily="18" charset="0"/>
              </a:rPr>
              <a:t>Berlusconi’s policies aimed to reduce state intervention publicly while preserving strategic alliances with business sectors that had historically thrived under state support. His populist rhetoric appealed to a broad electorate, from small-business owners to workers disillusioned with the left, promising both economic liberalization and stability.</a:t>
            </a:r>
          </a:p>
        </p:txBody>
      </p:sp>
    </p:spTree>
    <p:extLst>
      <p:ext uri="{BB962C8B-B14F-4D97-AF65-F5344CB8AC3E}">
        <p14:creationId xmlns:p14="http://schemas.microsoft.com/office/powerpoint/2010/main" val="2340661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6D6F448B-60F0-6F2D-8302-4D3ACB29D2B4}"/>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87E999EE-46B2-EB4F-5006-ABA0CB1880CA}"/>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9F543A3D-D849-B999-2FA7-43EC63745E48}"/>
              </a:ext>
            </a:extLst>
          </p:cNvPr>
          <p:cNvSpPr>
            <a:spLocks noGrp="1"/>
          </p:cNvSpPr>
          <p:nvPr>
            <p:ph type="title"/>
          </p:nvPr>
        </p:nvSpPr>
        <p:spPr>
          <a:xfrm>
            <a:off x="1819746" y="-2400903"/>
            <a:ext cx="6867053" cy="6494085"/>
          </a:xfrm>
        </p:spPr>
        <p:txBody>
          <a:bodyPr wrap="square" anchor="ctr">
            <a:spAutoFit/>
          </a:bodyPr>
          <a:lstStyle/>
          <a:p>
            <a:br>
              <a:rPr lang="it-IT" dirty="0">
                <a:latin typeface="Garamond"/>
              </a:rPr>
            </a:br>
            <a:br>
              <a:rPr lang="it-IT" dirty="0">
                <a:latin typeface="Garamond"/>
              </a:rPr>
            </a:br>
            <a:br>
              <a:rPr lang="it-IT" dirty="0">
                <a:latin typeface="Garamond"/>
              </a:rPr>
            </a:br>
            <a:br>
              <a:rPr lang="it-IT" dirty="0">
                <a:latin typeface="Garamond"/>
              </a:rPr>
            </a:br>
            <a:br>
              <a:rPr lang="it-IT" dirty="0">
                <a:latin typeface="Garamond"/>
              </a:rPr>
            </a:br>
            <a:r>
              <a:rPr lang="it-IT" dirty="0">
                <a:solidFill>
                  <a:srgbClr val="FF0000"/>
                </a:solidFill>
                <a:latin typeface="Georgia" panose="02040502050405020303" pitchFamily="18" charset="0"/>
              </a:rPr>
              <a:t>The Rise of </a:t>
            </a:r>
            <a:r>
              <a:rPr lang="it-IT" dirty="0" err="1">
                <a:solidFill>
                  <a:srgbClr val="FF0000"/>
                </a:solidFill>
                <a:latin typeface="Georgia" panose="02040502050405020303" pitchFamily="18" charset="0"/>
              </a:rPr>
              <a:t>Artificial</a:t>
            </a:r>
            <a:r>
              <a:rPr lang="it-IT" dirty="0">
                <a:solidFill>
                  <a:srgbClr val="FF0000"/>
                </a:solidFill>
                <a:latin typeface="Georgia" panose="02040502050405020303" pitchFamily="18" charset="0"/>
              </a:rPr>
              <a:t> </a:t>
            </a:r>
            <a:r>
              <a:rPr lang="it-IT" dirty="0" err="1">
                <a:solidFill>
                  <a:srgbClr val="FF0000"/>
                </a:solidFill>
                <a:latin typeface="Georgia" panose="02040502050405020303" pitchFamily="18" charset="0"/>
              </a:rPr>
              <a:t>Researchers</a:t>
            </a:r>
            <a:r>
              <a:rPr lang="it-IT" dirty="0">
                <a:latin typeface="Georgia" panose="02040502050405020303" pitchFamily="18" charset="0"/>
              </a:rPr>
              <a:t> </a:t>
            </a:r>
            <a:br>
              <a:rPr lang="it-IT" dirty="0">
                <a:latin typeface="Garamond"/>
              </a:rPr>
            </a:br>
            <a:br>
              <a:rPr lang="it-IT" sz="3600" dirty="0">
                <a:latin typeface="Garamond" panose="02020404030301010803" pitchFamily="18" charset="0"/>
              </a:rPr>
            </a:br>
            <a:r>
              <a:rPr lang="it-IT" sz="3600" dirty="0" err="1">
                <a:latin typeface="Garamond" panose="02020404030301010803" pitchFamily="18" charset="0"/>
              </a:rPr>
              <a:t>December</a:t>
            </a:r>
            <a:r>
              <a:rPr lang="it-IT" sz="3600" dirty="0">
                <a:latin typeface="Garamond" panose="02020404030301010803" pitchFamily="18" charset="0"/>
              </a:rPr>
              <a:t> 5th</a:t>
            </a:r>
            <a:br>
              <a:rPr lang="it-IT" sz="3600" dirty="0">
                <a:latin typeface="Garamond" panose="02020404030301010803" pitchFamily="18" charset="0"/>
              </a:rPr>
            </a:br>
            <a:r>
              <a:rPr lang="it-IT" sz="3600" b="0" i="0" u="none" strike="noStrike" dirty="0">
                <a:solidFill>
                  <a:srgbClr val="000000"/>
                </a:solidFill>
                <a:effectLst/>
                <a:latin typeface="Garamond" panose="02020404030301010803" pitchFamily="18" charset="0"/>
              </a:rPr>
              <a:t>12.00</a:t>
            </a:r>
            <a:r>
              <a:rPr lang="it-IT" sz="3600" dirty="0">
                <a:latin typeface="Garamond" panose="02020404030301010803" pitchFamily="18" charset="0"/>
              </a:rPr>
              <a:t> Room </a:t>
            </a:r>
            <a:r>
              <a:rPr lang="it-IT" sz="3600" b="0" i="0" u="none" strike="noStrike" dirty="0">
                <a:solidFill>
                  <a:srgbClr val="000000"/>
                </a:solidFill>
                <a:effectLst/>
                <a:latin typeface="Garamond" panose="02020404030301010803" pitchFamily="18" charset="0"/>
              </a:rPr>
              <a:t>M117</a:t>
            </a:r>
            <a:r>
              <a:rPr lang="it-IT" sz="3600" dirty="0">
                <a:latin typeface="Garamond" panose="02020404030301010803" pitchFamily="18" charset="0"/>
              </a:rPr>
              <a:t> </a:t>
            </a:r>
            <a:endParaRPr sz="3600" dirty="0">
              <a:latin typeface="Garamond" panose="02020404030301010803" pitchFamily="18" charset="0"/>
            </a:endParaRPr>
          </a:p>
        </p:txBody>
      </p:sp>
    </p:spTree>
    <p:extLst>
      <p:ext uri="{BB962C8B-B14F-4D97-AF65-F5344CB8AC3E}">
        <p14:creationId xmlns:p14="http://schemas.microsoft.com/office/powerpoint/2010/main" val="2163851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A410B0F5-D36A-DE31-B4FF-59108030124C}"/>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2938DE58-775E-2CEA-2612-FAF8F6831234}"/>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20B3AB87-A02D-B225-2E4E-59EF1652A7F0}"/>
              </a:ext>
            </a:extLst>
          </p:cNvPr>
          <p:cNvSpPr>
            <a:spLocks noGrp="1"/>
          </p:cNvSpPr>
          <p:nvPr>
            <p:ph type="title"/>
          </p:nvPr>
        </p:nvSpPr>
        <p:spPr>
          <a:xfrm>
            <a:off x="1819746" y="-1231353"/>
            <a:ext cx="6867053" cy="4154984"/>
          </a:xfrm>
        </p:spPr>
        <p:txBody>
          <a:bodyPr wrap="square" anchor="ctr">
            <a:spAutoFit/>
          </a:bodyPr>
          <a:lstStyle/>
          <a:p>
            <a:br>
              <a:rPr lang="it-IT" dirty="0">
                <a:latin typeface="Garamond"/>
              </a:rPr>
            </a:br>
            <a:br>
              <a:rPr lang="it-IT" dirty="0">
                <a:latin typeface="Garamond"/>
              </a:rPr>
            </a:br>
            <a:br>
              <a:rPr lang="it-IT" dirty="0">
                <a:latin typeface="Garamond"/>
              </a:rPr>
            </a:br>
            <a:br>
              <a:rPr lang="it-IT" dirty="0">
                <a:latin typeface="Garamond"/>
              </a:rPr>
            </a:br>
            <a:br>
              <a:rPr lang="it-IT" dirty="0">
                <a:latin typeface="Garamond"/>
              </a:rPr>
            </a:br>
            <a:r>
              <a:rPr lang="it-IT" dirty="0">
                <a:latin typeface="Garamond"/>
              </a:rPr>
              <a:t>The </a:t>
            </a:r>
            <a:r>
              <a:rPr lang="it-IT" dirty="0" err="1">
                <a:latin typeface="Garamond"/>
              </a:rPr>
              <a:t>Path</a:t>
            </a:r>
            <a:r>
              <a:rPr lang="it-IT" dirty="0">
                <a:latin typeface="Garamond"/>
              </a:rPr>
              <a:t> </a:t>
            </a:r>
            <a:r>
              <a:rPr lang="it-IT" dirty="0" err="1">
                <a:latin typeface="Garamond"/>
              </a:rPr>
              <a:t>Toward</a:t>
            </a:r>
            <a:r>
              <a:rPr lang="it-IT" dirty="0">
                <a:latin typeface="Garamond"/>
              </a:rPr>
              <a:t> </a:t>
            </a:r>
            <a:r>
              <a:rPr lang="it-IT" dirty="0" err="1">
                <a:latin typeface="Garamond"/>
              </a:rPr>
              <a:t>Decline</a:t>
            </a:r>
            <a:endParaRPr dirty="0">
              <a:latin typeface="Garamond"/>
            </a:endParaRPr>
          </a:p>
        </p:txBody>
      </p:sp>
    </p:spTree>
    <p:extLst>
      <p:ext uri="{BB962C8B-B14F-4D97-AF65-F5344CB8AC3E}">
        <p14:creationId xmlns:p14="http://schemas.microsoft.com/office/powerpoint/2010/main" val="4012551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810692" y="307529"/>
            <a:ext cx="6876107" cy="1077218"/>
          </a:xfrm>
        </p:spPr>
        <p:txBody>
          <a:bodyPr wrap="square" anchor="ctr">
            <a:spAutoFit/>
          </a:bodyPr>
          <a:lstStyle/>
          <a:p>
            <a:r>
              <a:rPr sz="3200" dirty="0">
                <a:latin typeface="Garamond"/>
              </a:rPr>
              <a:t>Main Phases of Italian Economic Development</a:t>
            </a:r>
          </a:p>
        </p:txBody>
      </p:sp>
      <p:sp>
        <p:nvSpPr>
          <p:cNvPr id="3" name="Content Placeholder 2"/>
          <p:cNvSpPr>
            <a:spLocks noGrp="1"/>
          </p:cNvSpPr>
          <p:nvPr>
            <p:ph idx="1"/>
          </p:nvPr>
        </p:nvSpPr>
        <p:spPr>
          <a:xfrm>
            <a:off x="1810692" y="2462798"/>
            <a:ext cx="6876108" cy="2800767"/>
          </a:xfrm>
        </p:spPr>
        <p:txBody>
          <a:bodyPr wrap="square" anchor="ctr">
            <a:spAutoFit/>
          </a:bodyPr>
          <a:lstStyle/>
          <a:p>
            <a:endParaRPr dirty="0"/>
          </a:p>
          <a:p>
            <a:r>
              <a:rPr sz="2400" dirty="0">
                <a:latin typeface="Garamond"/>
              </a:rPr>
              <a:t>1. Post-War Reconstruction (1945-1950)</a:t>
            </a:r>
          </a:p>
          <a:p>
            <a:r>
              <a:rPr sz="2400" dirty="0">
                <a:latin typeface="Garamond"/>
              </a:rPr>
              <a:t>2. Economic Miracle (1950-1963)</a:t>
            </a:r>
          </a:p>
          <a:p>
            <a:r>
              <a:rPr sz="2400" dirty="0">
                <a:latin typeface="Garamond"/>
              </a:rPr>
              <a:t>3. Stagflation and Social Unrest (1963-1983)</a:t>
            </a:r>
          </a:p>
          <a:p>
            <a:r>
              <a:rPr sz="2400" dirty="0">
                <a:latin typeface="Garamond"/>
              </a:rPr>
              <a:t>4. Recovery and European Integration (1983-1992)</a:t>
            </a:r>
          </a:p>
          <a:p>
            <a:r>
              <a:rPr sz="2400" dirty="0">
                <a:latin typeface="Garamond"/>
              </a:rPr>
              <a:t>5. Preparation for the Euro (1992-1999)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783532" y="553750"/>
            <a:ext cx="6903267" cy="584775"/>
          </a:xfrm>
        </p:spPr>
        <p:txBody>
          <a:bodyPr wrap="square" anchor="ctr">
            <a:spAutoFit/>
          </a:bodyPr>
          <a:lstStyle/>
          <a:p>
            <a:r>
              <a:rPr sz="3200" dirty="0">
                <a:latin typeface="Garamond"/>
              </a:rPr>
              <a:t>Post-War Reconstruction (1945-1950)</a:t>
            </a:r>
          </a:p>
        </p:txBody>
      </p:sp>
      <p:sp>
        <p:nvSpPr>
          <p:cNvPr id="3" name="Content Placeholder 2"/>
          <p:cNvSpPr>
            <a:spLocks noGrp="1"/>
          </p:cNvSpPr>
          <p:nvPr>
            <p:ph idx="1"/>
          </p:nvPr>
        </p:nvSpPr>
        <p:spPr>
          <a:xfrm>
            <a:off x="1783532" y="2315065"/>
            <a:ext cx="6903268" cy="3096232"/>
          </a:xfrm>
        </p:spPr>
        <p:txBody>
          <a:bodyPr wrap="square" anchor="ctr">
            <a:spAutoFit/>
          </a:bodyPr>
          <a:lstStyle/>
          <a:p>
            <a:endParaRPr dirty="0"/>
          </a:p>
          <a:p>
            <a:r>
              <a:rPr sz="2400" dirty="0">
                <a:latin typeface="Garamond"/>
              </a:rPr>
              <a:t>Rebuilding of infrastructure and industry</a:t>
            </a:r>
          </a:p>
          <a:p>
            <a:r>
              <a:rPr sz="2400" dirty="0">
                <a:latin typeface="Garamond"/>
              </a:rPr>
              <a:t>Marshall Plan aid</a:t>
            </a:r>
          </a:p>
          <a:p>
            <a:r>
              <a:rPr sz="2400" dirty="0">
                <a:latin typeface="Garamond"/>
              </a:rPr>
              <a:t>Establishment of key public institutions (e.g., Cassa per il Mezzogiorno</a:t>
            </a:r>
            <a:r>
              <a:rPr lang="it-IT" sz="2400" dirty="0">
                <a:latin typeface="Garamond"/>
              </a:rPr>
              <a:t>, 1950</a:t>
            </a:r>
            <a:r>
              <a:rPr sz="2400" dirty="0">
                <a:latin typeface="Garamond"/>
              </a:rPr>
              <a:t>)</a:t>
            </a:r>
            <a:endParaRPr lang="it-IT" sz="2400" dirty="0">
              <a:latin typeface="Garamond"/>
            </a:endParaRPr>
          </a:p>
          <a:p>
            <a:r>
              <a:rPr lang="it-IT" sz="2400" dirty="0">
                <a:latin typeface="Garamond"/>
              </a:rPr>
              <a:t>The IRI (Istituto per la Ricostruzione Industriale) and the State </a:t>
            </a:r>
            <a:r>
              <a:rPr lang="it-IT" sz="2400" dirty="0" err="1">
                <a:latin typeface="Garamond"/>
              </a:rPr>
              <a:t>involvement</a:t>
            </a:r>
            <a:r>
              <a:rPr lang="it-IT" sz="2400" dirty="0">
                <a:latin typeface="Garamond"/>
              </a:rPr>
              <a:t> in the economy</a:t>
            </a:r>
            <a:endParaRPr sz="2400" dirty="0">
              <a:latin typeface="Garamon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454BB941-1097-7F2A-6F13-DC2D840B57AE}"/>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48C6FC6B-6369-458D-2DB1-CB7FA73422A1}"/>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06DB983D-3E8E-2CC9-0ECF-2BEEC84A6E46}"/>
              </a:ext>
            </a:extLst>
          </p:cNvPr>
          <p:cNvSpPr>
            <a:spLocks noGrp="1"/>
          </p:cNvSpPr>
          <p:nvPr>
            <p:ph type="title"/>
          </p:nvPr>
        </p:nvSpPr>
        <p:spPr>
          <a:xfrm>
            <a:off x="1783532" y="307529"/>
            <a:ext cx="6903267" cy="1077218"/>
          </a:xfrm>
        </p:spPr>
        <p:txBody>
          <a:bodyPr wrap="square" anchor="ctr">
            <a:spAutoFit/>
          </a:bodyPr>
          <a:lstStyle/>
          <a:p>
            <a:r>
              <a:rPr lang="it-IT" sz="3200" dirty="0">
                <a:latin typeface="Garamond"/>
              </a:rPr>
              <a:t>The Istituto per la Ricostruzione Industriale (IRI)</a:t>
            </a:r>
            <a:endParaRPr sz="3200" dirty="0">
              <a:latin typeface="Garamond"/>
            </a:endParaRPr>
          </a:p>
        </p:txBody>
      </p:sp>
      <p:sp>
        <p:nvSpPr>
          <p:cNvPr id="3" name="Content Placeholder 2">
            <a:extLst>
              <a:ext uri="{FF2B5EF4-FFF2-40B4-BE49-F238E27FC236}">
                <a16:creationId xmlns:a16="http://schemas.microsoft.com/office/drawing/2014/main" id="{1FF811B4-B700-24EE-5D62-5A563D51ADEF}"/>
              </a:ext>
            </a:extLst>
          </p:cNvPr>
          <p:cNvSpPr>
            <a:spLocks noGrp="1"/>
          </p:cNvSpPr>
          <p:nvPr>
            <p:ph idx="1"/>
          </p:nvPr>
        </p:nvSpPr>
        <p:spPr>
          <a:xfrm>
            <a:off x="1783532" y="1539467"/>
            <a:ext cx="6903268" cy="4647426"/>
          </a:xfrm>
        </p:spPr>
        <p:txBody>
          <a:bodyPr wrap="square" anchor="ctr">
            <a:spAutoFit/>
          </a:bodyPr>
          <a:lstStyle/>
          <a:p>
            <a:pPr marL="0" indent="0">
              <a:buNone/>
            </a:pPr>
            <a:r>
              <a:rPr lang="en-US" sz="2000" b="1" dirty="0">
                <a:latin typeface="Garamond" panose="02020404030301010803" pitchFamily="18" charset="0"/>
              </a:rPr>
              <a:t>Origins and Role: </a:t>
            </a:r>
            <a:r>
              <a:rPr lang="en-US" sz="2000" dirty="0">
                <a:latin typeface="Garamond" panose="02020404030301010803" pitchFamily="18" charset="0"/>
              </a:rPr>
              <a:t>The IRI, established in 1933 during the Great Depression, became a cornerstone of Italy’s state-led industrial strategy. Post-war, it was instrumental in rebuilding Italy's industrial base.</a:t>
            </a:r>
          </a:p>
          <a:p>
            <a:pPr marL="0" indent="0">
              <a:buNone/>
            </a:pPr>
            <a:endParaRPr lang="en-US" sz="2000" dirty="0">
              <a:latin typeface="Garamond" panose="02020404030301010803" pitchFamily="18" charset="0"/>
            </a:endParaRPr>
          </a:p>
          <a:p>
            <a:pPr marL="0" indent="0">
              <a:buNone/>
            </a:pPr>
            <a:r>
              <a:rPr lang="en-US" sz="2000" b="1" dirty="0">
                <a:latin typeface="Garamond" panose="02020404030301010803" pitchFamily="18" charset="0"/>
              </a:rPr>
              <a:t>Activities: </a:t>
            </a:r>
            <a:r>
              <a:rPr lang="en-US" sz="2000" dirty="0">
                <a:latin typeface="Garamond" panose="02020404030301010803" pitchFamily="18" charset="0"/>
              </a:rPr>
              <a:t>It managed key sectors like steel, telecommunications, shipbuilding, and energy, fostering industrial modernization and ensuring strategic industries remained operational.</a:t>
            </a:r>
          </a:p>
          <a:p>
            <a:pPr marL="0" indent="0">
              <a:buNone/>
            </a:pPr>
            <a:endParaRPr lang="en-US" sz="2000" dirty="0">
              <a:latin typeface="Garamond" panose="02020404030301010803" pitchFamily="18" charset="0"/>
            </a:endParaRPr>
          </a:p>
          <a:p>
            <a:pPr marL="0" indent="0">
              <a:buNone/>
            </a:pPr>
            <a:r>
              <a:rPr lang="en-US" sz="2000" b="1" dirty="0">
                <a:latin typeface="Garamond" panose="02020404030301010803" pitchFamily="18" charset="0"/>
              </a:rPr>
              <a:t>Impact: </a:t>
            </a:r>
            <a:r>
              <a:rPr lang="en-US" sz="2000" dirty="0">
                <a:latin typeface="Garamond" panose="02020404030301010803" pitchFamily="18" charset="0"/>
              </a:rPr>
              <a:t>The IRI supported Italy’s economic reconstruction by driving industrial growth, creating jobs, and stabilizing critical infrastructure. It played a significant role in the "economic miracle" of the 1950s and 1960s, when Italy transitioned into an advanced industrial economy.</a:t>
            </a:r>
          </a:p>
        </p:txBody>
      </p:sp>
    </p:spTree>
    <p:extLst>
      <p:ext uri="{BB962C8B-B14F-4D97-AF65-F5344CB8AC3E}">
        <p14:creationId xmlns:p14="http://schemas.microsoft.com/office/powerpoint/2010/main" val="2638525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5776232B-E8EE-91AC-801F-B4E5E502EADA}"/>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BF70935A-C7AC-E46E-FD93-3F209BF691E9}"/>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40498CAE-6315-41FD-2F5F-1013BF2C298B}"/>
              </a:ext>
            </a:extLst>
          </p:cNvPr>
          <p:cNvSpPr>
            <a:spLocks noGrp="1"/>
          </p:cNvSpPr>
          <p:nvPr>
            <p:ph type="title"/>
          </p:nvPr>
        </p:nvSpPr>
        <p:spPr>
          <a:xfrm>
            <a:off x="1783532" y="553750"/>
            <a:ext cx="6903267" cy="584775"/>
          </a:xfrm>
        </p:spPr>
        <p:txBody>
          <a:bodyPr wrap="square" anchor="ctr">
            <a:spAutoFit/>
          </a:bodyPr>
          <a:lstStyle/>
          <a:p>
            <a:r>
              <a:rPr lang="it-IT" sz="3200" dirty="0">
                <a:latin typeface="Garamond"/>
              </a:rPr>
              <a:t>Cassa per il Mezzogiorno</a:t>
            </a:r>
            <a:endParaRPr sz="3200" dirty="0">
              <a:latin typeface="Garamond"/>
            </a:endParaRPr>
          </a:p>
        </p:txBody>
      </p:sp>
      <p:sp>
        <p:nvSpPr>
          <p:cNvPr id="3" name="Content Placeholder 2">
            <a:extLst>
              <a:ext uri="{FF2B5EF4-FFF2-40B4-BE49-F238E27FC236}">
                <a16:creationId xmlns:a16="http://schemas.microsoft.com/office/drawing/2014/main" id="{CA45F9B2-2999-ABBF-05A8-EED882A04BE1}"/>
              </a:ext>
            </a:extLst>
          </p:cNvPr>
          <p:cNvSpPr>
            <a:spLocks noGrp="1"/>
          </p:cNvSpPr>
          <p:nvPr>
            <p:ph idx="1"/>
          </p:nvPr>
        </p:nvSpPr>
        <p:spPr>
          <a:xfrm>
            <a:off x="1783532" y="1846763"/>
            <a:ext cx="6903268" cy="4032835"/>
          </a:xfrm>
        </p:spPr>
        <p:txBody>
          <a:bodyPr wrap="square" anchor="ctr">
            <a:spAutoFit/>
          </a:bodyPr>
          <a:lstStyle/>
          <a:p>
            <a:pPr marL="0" indent="0">
              <a:lnSpc>
                <a:spcPct val="107000"/>
              </a:lnSpc>
              <a:spcAft>
                <a:spcPts val="800"/>
              </a:spcAft>
              <a:buNone/>
            </a:pPr>
            <a:r>
              <a:rPr lang="en-US" sz="2000" b="1" kern="0" dirty="0">
                <a:effectLst/>
                <a:latin typeface="Garamond" panose="02020404030301010803" pitchFamily="18" charset="0"/>
                <a:ea typeface="Times New Roman" panose="02020603050405020304" pitchFamily="18" charset="0"/>
                <a:cs typeface="Times New Roman" panose="02020603050405020304" pitchFamily="18" charset="0"/>
              </a:rPr>
              <a:t>Purpose:</a:t>
            </a:r>
            <a:r>
              <a:rPr lang="en-US" sz="2000" kern="0" dirty="0">
                <a:effectLst/>
                <a:latin typeface="Garamond" panose="02020404030301010803" pitchFamily="18" charset="0"/>
                <a:ea typeface="Times New Roman" panose="02020603050405020304" pitchFamily="18" charset="0"/>
                <a:cs typeface="Times New Roman" panose="02020603050405020304" pitchFamily="18" charset="0"/>
              </a:rPr>
              <a:t> Established in 1950, the Cassa was designed to address the economic disparity between Italy's wealthier North and underdeveloped South (Mezzogiorno).</a:t>
            </a:r>
            <a:endParaRPr lang="it-IT" sz="2000" kern="100" dirty="0">
              <a:effectLst/>
              <a:latin typeface="Garamond" panose="02020404030301010803" pitchFamily="18" charset="0"/>
              <a:ea typeface="Aptos" panose="020B0004020202020204" pitchFamily="34" charset="0"/>
              <a:cs typeface="Times New Roman" panose="02020603050405020304" pitchFamily="18" charset="0"/>
            </a:endParaRPr>
          </a:p>
          <a:p>
            <a:pPr marL="0" indent="0">
              <a:lnSpc>
                <a:spcPct val="107000"/>
              </a:lnSpc>
              <a:spcAft>
                <a:spcPts val="800"/>
              </a:spcAft>
              <a:buNone/>
            </a:pPr>
            <a:r>
              <a:rPr lang="en-US" sz="2000" b="1" kern="0" dirty="0">
                <a:effectLst/>
                <a:latin typeface="Garamond" panose="02020404030301010803" pitchFamily="18" charset="0"/>
                <a:ea typeface="Times New Roman" panose="02020603050405020304" pitchFamily="18" charset="0"/>
                <a:cs typeface="Times New Roman" panose="02020603050405020304" pitchFamily="18" charset="0"/>
              </a:rPr>
              <a:t>Programs:</a:t>
            </a:r>
            <a:r>
              <a:rPr lang="en-US" sz="2000" kern="0" dirty="0">
                <a:effectLst/>
                <a:latin typeface="Garamond" panose="02020404030301010803" pitchFamily="18" charset="0"/>
                <a:ea typeface="Times New Roman" panose="02020603050405020304" pitchFamily="18" charset="0"/>
                <a:cs typeface="Times New Roman" panose="02020603050405020304" pitchFamily="18" charset="0"/>
              </a:rPr>
              <a:t> It funded infrastructure projects like roads, dams, and irrigation systems, and provided subsidies for industrial development in southern Italy.</a:t>
            </a:r>
            <a:endParaRPr lang="it-IT" sz="2000" kern="100" dirty="0">
              <a:effectLst/>
              <a:latin typeface="Garamond" panose="02020404030301010803" pitchFamily="18" charset="0"/>
              <a:ea typeface="Aptos" panose="020B0004020202020204" pitchFamily="34" charset="0"/>
              <a:cs typeface="Times New Roman" panose="02020603050405020304" pitchFamily="18" charset="0"/>
            </a:endParaRPr>
          </a:p>
          <a:p>
            <a:pPr marL="0" indent="0">
              <a:lnSpc>
                <a:spcPct val="107000"/>
              </a:lnSpc>
              <a:spcAft>
                <a:spcPts val="800"/>
              </a:spcAft>
              <a:buNone/>
            </a:pPr>
            <a:r>
              <a:rPr lang="en-US" sz="2000" b="1" kern="0" dirty="0">
                <a:effectLst/>
                <a:latin typeface="Garamond" panose="02020404030301010803" pitchFamily="18" charset="0"/>
                <a:ea typeface="Times New Roman" panose="02020603050405020304" pitchFamily="18" charset="0"/>
                <a:cs typeface="Times New Roman" panose="02020603050405020304" pitchFamily="18" charset="0"/>
              </a:rPr>
              <a:t>Impact:</a:t>
            </a:r>
            <a:r>
              <a:rPr lang="en-US" sz="2000" kern="0" dirty="0">
                <a:effectLst/>
                <a:latin typeface="Garamond" panose="02020404030301010803" pitchFamily="18" charset="0"/>
                <a:ea typeface="Times New Roman" panose="02020603050405020304" pitchFamily="18" charset="0"/>
                <a:cs typeface="Times New Roman" panose="02020603050405020304" pitchFamily="18" charset="0"/>
              </a:rPr>
              <a:t> While it initially stimulated economic activity and improved infrastructure, its long-term effectiveness was mixed due to inefficiencies and allegations of corruption. Nonetheless, it marked an important effort to integrate the South into the national economy.</a:t>
            </a:r>
            <a:endParaRPr lang="it-IT" sz="2000" kern="100" dirty="0">
              <a:effectLst/>
              <a:latin typeface="Garamond" panose="02020404030301010803"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38550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052FE427-E886-2DEE-AB41-7596FE001CE6}"/>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FB9C47AE-AFFF-770A-8FC0-4071B457128C}"/>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2D6BD958-E978-8FE2-772F-4D33FCD0F0A2}"/>
              </a:ext>
            </a:extLst>
          </p:cNvPr>
          <p:cNvSpPr>
            <a:spLocks noGrp="1"/>
          </p:cNvSpPr>
          <p:nvPr>
            <p:ph type="title"/>
          </p:nvPr>
        </p:nvSpPr>
        <p:spPr>
          <a:xfrm>
            <a:off x="1783532" y="553750"/>
            <a:ext cx="6903267" cy="584775"/>
          </a:xfrm>
        </p:spPr>
        <p:txBody>
          <a:bodyPr wrap="square" anchor="ctr">
            <a:spAutoFit/>
          </a:bodyPr>
          <a:lstStyle/>
          <a:p>
            <a:r>
              <a:rPr lang="en-US" sz="3200" dirty="0">
                <a:latin typeface="Garamond"/>
              </a:rPr>
              <a:t>Combined Role in Economic Recovery:</a:t>
            </a:r>
            <a:endParaRPr sz="3200" dirty="0">
              <a:latin typeface="Garamond"/>
            </a:endParaRPr>
          </a:p>
        </p:txBody>
      </p:sp>
      <p:sp>
        <p:nvSpPr>
          <p:cNvPr id="3" name="Content Placeholder 2">
            <a:extLst>
              <a:ext uri="{FF2B5EF4-FFF2-40B4-BE49-F238E27FC236}">
                <a16:creationId xmlns:a16="http://schemas.microsoft.com/office/drawing/2014/main" id="{4159C9DD-1C12-3E61-EE03-620230B82B4C}"/>
              </a:ext>
            </a:extLst>
          </p:cNvPr>
          <p:cNvSpPr>
            <a:spLocks noGrp="1"/>
          </p:cNvSpPr>
          <p:nvPr>
            <p:ph idx="1"/>
          </p:nvPr>
        </p:nvSpPr>
        <p:spPr>
          <a:xfrm>
            <a:off x="1783532" y="2669552"/>
            <a:ext cx="6903268" cy="2387257"/>
          </a:xfrm>
        </p:spPr>
        <p:txBody>
          <a:bodyPr wrap="square" anchor="ctr">
            <a:spAutoFit/>
          </a:bodyPr>
          <a:lstStyle/>
          <a:p>
            <a:pPr marL="0" indent="0">
              <a:lnSpc>
                <a:spcPct val="107000"/>
              </a:lnSpc>
              <a:spcAft>
                <a:spcPts val="800"/>
              </a:spcAft>
              <a:buNone/>
            </a:pPr>
            <a:r>
              <a:rPr lang="en-US" sz="2000" kern="100" dirty="0">
                <a:effectLst/>
                <a:latin typeface="Garamond" panose="02020404030301010803" pitchFamily="18" charset="0"/>
                <a:ea typeface="Aptos" panose="020B0004020202020204" pitchFamily="34" charset="0"/>
                <a:cs typeface="Times New Roman" panose="02020603050405020304" pitchFamily="18" charset="0"/>
              </a:rPr>
              <a:t>The </a:t>
            </a:r>
            <a:r>
              <a:rPr lang="en-US" sz="2000" b="1" kern="100" dirty="0">
                <a:effectLst/>
                <a:latin typeface="Garamond" panose="02020404030301010803" pitchFamily="18" charset="0"/>
                <a:ea typeface="Aptos" panose="020B0004020202020204" pitchFamily="34" charset="0"/>
                <a:cs typeface="Times New Roman" panose="02020603050405020304" pitchFamily="18" charset="0"/>
              </a:rPr>
              <a:t>IRI</a:t>
            </a:r>
            <a:r>
              <a:rPr lang="en-US" sz="2000" kern="100" dirty="0">
                <a:effectLst/>
                <a:latin typeface="Garamond" panose="02020404030301010803" pitchFamily="18" charset="0"/>
                <a:ea typeface="Aptos" panose="020B0004020202020204" pitchFamily="34" charset="0"/>
                <a:cs typeface="Times New Roman" panose="02020603050405020304" pitchFamily="18" charset="0"/>
              </a:rPr>
              <a:t> drove Italy's industrial revival, fostering innovation and competitiveness, while the </a:t>
            </a:r>
            <a:r>
              <a:rPr lang="en-US" sz="2000" b="1" kern="100" dirty="0">
                <a:effectLst/>
                <a:latin typeface="Garamond" panose="02020404030301010803" pitchFamily="18" charset="0"/>
                <a:ea typeface="Aptos" panose="020B0004020202020204" pitchFamily="34" charset="0"/>
                <a:cs typeface="Times New Roman" panose="02020603050405020304" pitchFamily="18" charset="0"/>
              </a:rPr>
              <a:t>Cassa per il Mezzogiorno</a:t>
            </a:r>
            <a:r>
              <a:rPr lang="en-US" sz="2000" kern="100" dirty="0">
                <a:effectLst/>
                <a:latin typeface="Garamond" panose="02020404030301010803" pitchFamily="18" charset="0"/>
                <a:ea typeface="Aptos" panose="020B0004020202020204" pitchFamily="34" charset="0"/>
                <a:cs typeface="Times New Roman" panose="02020603050405020304" pitchFamily="18" charset="0"/>
              </a:rPr>
              <a:t> aimed to ensure that growth was more geographically inclusive. Together, they contributed to Italy's transformation into a modern industrial nation, despite facing challenges in governance and execution.</a:t>
            </a:r>
            <a:br>
              <a:rPr lang="en-US" sz="2000" kern="100" dirty="0">
                <a:effectLst/>
                <a:latin typeface="Garamond" panose="02020404030301010803" pitchFamily="18" charset="0"/>
                <a:ea typeface="Aptos" panose="020B0004020202020204" pitchFamily="34" charset="0"/>
                <a:cs typeface="Times New Roman" panose="02020603050405020304" pitchFamily="18" charset="0"/>
              </a:rPr>
            </a:br>
            <a:br>
              <a:rPr lang="en-US" sz="2000" kern="100" dirty="0">
                <a:effectLst/>
                <a:latin typeface="Garamond" panose="02020404030301010803" pitchFamily="18" charset="0"/>
                <a:ea typeface="Aptos" panose="020B0004020202020204" pitchFamily="34" charset="0"/>
                <a:cs typeface="Times New Roman" panose="02020603050405020304" pitchFamily="18" charset="0"/>
              </a:rPr>
            </a:br>
            <a:endParaRPr lang="it-IT" sz="2000" kern="100" dirty="0">
              <a:effectLst/>
              <a:latin typeface="Garamond" panose="02020404030301010803"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2151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85AE5550-5139-C9DD-3458-05BC4806FE62}"/>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9EA0E52D-2A83-48BC-9733-BDA8C0AA13DF}"/>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08352B51-789F-34FE-5160-8542FCB2ADBE}"/>
              </a:ext>
            </a:extLst>
          </p:cNvPr>
          <p:cNvSpPr>
            <a:spLocks noGrp="1"/>
          </p:cNvSpPr>
          <p:nvPr>
            <p:ph type="title"/>
          </p:nvPr>
        </p:nvSpPr>
        <p:spPr>
          <a:xfrm>
            <a:off x="1783532" y="553750"/>
            <a:ext cx="6903267" cy="584775"/>
          </a:xfrm>
        </p:spPr>
        <p:txBody>
          <a:bodyPr wrap="square" anchor="ctr">
            <a:spAutoFit/>
          </a:bodyPr>
          <a:lstStyle/>
          <a:p>
            <a:r>
              <a:rPr lang="en-US" sz="3200" dirty="0">
                <a:latin typeface="Garamond"/>
              </a:rPr>
              <a:t>State ownership and public managers</a:t>
            </a:r>
            <a:endParaRPr sz="3200" dirty="0">
              <a:latin typeface="Garamond"/>
            </a:endParaRPr>
          </a:p>
        </p:txBody>
      </p:sp>
      <p:sp>
        <p:nvSpPr>
          <p:cNvPr id="3" name="Content Placeholder 2">
            <a:extLst>
              <a:ext uri="{FF2B5EF4-FFF2-40B4-BE49-F238E27FC236}">
                <a16:creationId xmlns:a16="http://schemas.microsoft.com/office/drawing/2014/main" id="{04DBEFB9-8AEB-60F0-2182-87989EBB95ED}"/>
              </a:ext>
            </a:extLst>
          </p:cNvPr>
          <p:cNvSpPr>
            <a:spLocks noGrp="1"/>
          </p:cNvSpPr>
          <p:nvPr>
            <p:ph idx="1"/>
          </p:nvPr>
        </p:nvSpPr>
        <p:spPr>
          <a:xfrm>
            <a:off x="1783532" y="2175571"/>
            <a:ext cx="6903268" cy="3375219"/>
          </a:xfrm>
        </p:spPr>
        <p:txBody>
          <a:bodyPr wrap="square" anchor="ctr">
            <a:spAutoFit/>
          </a:bodyPr>
          <a:lstStyle/>
          <a:p>
            <a:pPr marL="0" indent="0">
              <a:lnSpc>
                <a:spcPct val="107000"/>
              </a:lnSpc>
              <a:spcAft>
                <a:spcPts val="800"/>
              </a:spcAft>
              <a:buNone/>
            </a:pPr>
            <a:r>
              <a:rPr lang="en-US" sz="2000" dirty="0">
                <a:latin typeface="Garamond" panose="02020404030301010803" pitchFamily="18" charset="0"/>
              </a:rPr>
              <a:t>The IRI and other state-owned enterprises benefited from a cadre of highly experienced managers. Many of these professionals had held crucial roles during the Fascist era, particularly in managing the economic crisis of the 1930s. This generation of managers was instrumental in navigating the complexities of post-war reconstruction, leveraging their expertise to restart production and capitalize on new opportunities.</a:t>
            </a:r>
            <a:br>
              <a:rPr lang="en-US" sz="2000" dirty="0">
                <a:latin typeface="Garamond" panose="02020404030301010803" pitchFamily="18" charset="0"/>
              </a:rPr>
            </a:br>
            <a:br>
              <a:rPr lang="en-US" sz="2000" dirty="0">
                <a:latin typeface="Garamond" panose="02020404030301010803" pitchFamily="18" charset="0"/>
              </a:rPr>
            </a:br>
            <a:br>
              <a:rPr lang="en-US" sz="2000" kern="100" dirty="0">
                <a:effectLst/>
                <a:latin typeface="Garamond" panose="02020404030301010803" pitchFamily="18" charset="0"/>
                <a:ea typeface="Aptos" panose="020B0004020202020204" pitchFamily="34" charset="0"/>
                <a:cs typeface="Times New Roman" panose="02020603050405020304" pitchFamily="18" charset="0"/>
              </a:rPr>
            </a:br>
            <a:endParaRPr lang="it-IT" sz="2000" kern="100" dirty="0">
              <a:effectLst/>
              <a:latin typeface="Garamond" panose="02020404030301010803"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65610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TotalTime>
  <Words>1377</Words>
  <Application>Microsoft Office PowerPoint</Application>
  <PresentationFormat>Presentazione su schermo (4:3)</PresentationFormat>
  <Paragraphs>101</Paragraphs>
  <Slides>18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18</vt:i4>
      </vt:variant>
    </vt:vector>
  </HeadingPairs>
  <TitlesOfParts>
    <vt:vector size="24" baseType="lpstr">
      <vt:lpstr>Aptos</vt:lpstr>
      <vt:lpstr>Arial</vt:lpstr>
      <vt:lpstr>Calibri</vt:lpstr>
      <vt:lpstr>Garamond</vt:lpstr>
      <vt:lpstr>Georgia</vt:lpstr>
      <vt:lpstr>Office Theme</vt:lpstr>
      <vt:lpstr>The Roots of Italian Economic Decline (I)</vt:lpstr>
      <vt:lpstr>     The Rise of Artificial Researchers   December 5th 12.00 Room M117 </vt:lpstr>
      <vt:lpstr>     The Path Toward Decline</vt:lpstr>
      <vt:lpstr>Main Phases of Italian Economic Development</vt:lpstr>
      <vt:lpstr>Post-War Reconstruction (1945-1950)</vt:lpstr>
      <vt:lpstr>The Istituto per la Ricostruzione Industriale (IRI)</vt:lpstr>
      <vt:lpstr>Cassa per il Mezzogiorno</vt:lpstr>
      <vt:lpstr>Combined Role in Economic Recovery:</vt:lpstr>
      <vt:lpstr>State ownership and public managers</vt:lpstr>
      <vt:lpstr>Economic Miracle (1950-1963)</vt:lpstr>
      <vt:lpstr>The social consequences of  the economic miracle </vt:lpstr>
      <vt:lpstr>Stagflation and Social Unrest (1963-1983)</vt:lpstr>
      <vt:lpstr>Recovery and European Integration (1983-1992)</vt:lpstr>
      <vt:lpstr>The Turning Point: the 1992 Crisis</vt:lpstr>
      <vt:lpstr>An Ephemeral Revolution</vt:lpstr>
      <vt:lpstr>Preparation for the Euro (1992-1999)</vt:lpstr>
      <vt:lpstr>The Rise of Berlusconi</vt:lpstr>
      <vt:lpstr>Berlusconi’s plan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Roberto Di Quirico</dc:creator>
  <cp:keywords/>
  <dc:description>generated using python-pptx</dc:description>
  <cp:lastModifiedBy>Roberto Di Quirico</cp:lastModifiedBy>
  <cp:revision>17</cp:revision>
  <dcterms:created xsi:type="dcterms:W3CDTF">2013-01-27T09:14:16Z</dcterms:created>
  <dcterms:modified xsi:type="dcterms:W3CDTF">2024-12-06T06:36:27Z</dcterms:modified>
  <cp:category/>
</cp:coreProperties>
</file>