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0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12/8/2024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m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>
            <a:spAutoFit/>
          </a:bodyPr>
          <a:lstStyle/>
          <a:p>
            <a:r>
              <a:rPr sz="3200">
                <a:latin typeface="Garamond"/>
              </a:rPr>
              <a:t>Italy and European Integration: The 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2312"/>
            <a:ext cx="4404511" cy="1569660"/>
          </a:xfrm>
        </p:spPr>
        <p:txBody>
          <a:bodyPr wrap="square" anchor="ctr">
            <a:sp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bg1"/>
                </a:solidFill>
                <a:effectLst/>
                <a:latin typeface="Garamond" panose="02020404030301010803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Lecture 3: Italy and European integration: the 1990s</a:t>
            </a:r>
            <a:endParaRPr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Emergence of Euroscepticism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499731"/>
            <a:ext cx="6885160" cy="272690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Northern League: From regionalism to Euroscepticism</a:t>
            </a:r>
          </a:p>
          <a:p>
            <a:r>
              <a:rPr sz="2400" dirty="0">
                <a:latin typeface="Garamond"/>
              </a:rPr>
              <a:t>Criticisms of the Maastricht Treaty</a:t>
            </a:r>
          </a:p>
          <a:p>
            <a:r>
              <a:rPr sz="2400" dirty="0">
                <a:latin typeface="Garamond"/>
              </a:rPr>
              <a:t>Concerns about loss of sovereignty</a:t>
            </a:r>
          </a:p>
          <a:p>
            <a:r>
              <a:rPr sz="2400" dirty="0">
                <a:latin typeface="Garamond"/>
              </a:rPr>
              <a:t>Economic arguments against the euro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Public Opinion on European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38" y="2721330"/>
            <a:ext cx="6885161" cy="228370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Initial enthusiasm for the EU and euro</a:t>
            </a:r>
          </a:p>
          <a:p>
            <a:r>
              <a:rPr sz="2400" dirty="0">
                <a:latin typeface="Garamond"/>
              </a:rPr>
              <a:t>Growing concerns about economic impact</a:t>
            </a:r>
          </a:p>
          <a:p>
            <a:r>
              <a:rPr sz="2400" dirty="0">
                <a:latin typeface="Garamond"/>
              </a:rPr>
              <a:t>Regional differences in support for European integration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Italy's Path to the Euro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905996"/>
            <a:ext cx="6903268" cy="191437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Prodi government and the "Euro tax" (1996-1998)</a:t>
            </a:r>
          </a:p>
          <a:p>
            <a:r>
              <a:rPr sz="2400" dirty="0">
                <a:latin typeface="Garamond"/>
              </a:rPr>
              <a:t>Final push to meet convergence criteria</a:t>
            </a:r>
          </a:p>
          <a:p>
            <a:r>
              <a:rPr sz="2400" dirty="0">
                <a:latin typeface="Garamond"/>
              </a:rPr>
              <a:t>Admission to the Eurozone (1998)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Debates on Italy's Eurozone Membership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536664"/>
            <a:ext cx="6903268" cy="2653034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Potential benefits: Monetary stability, lower interest rates</a:t>
            </a:r>
          </a:p>
          <a:p>
            <a:r>
              <a:rPr sz="2400" dirty="0">
                <a:latin typeface="Garamond"/>
              </a:rPr>
              <a:t>Potential risks: Loss of competitive devaluation, structural reforms</a:t>
            </a:r>
          </a:p>
          <a:p>
            <a:r>
              <a:rPr sz="2400" dirty="0">
                <a:latin typeface="Garamond"/>
              </a:rPr>
              <a:t>Political and economic divisions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1945733"/>
            <a:ext cx="6894214" cy="3834896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1990s as a decade of crisis and transformation for Italy</a:t>
            </a:r>
          </a:p>
          <a:p>
            <a:r>
              <a:rPr sz="2400" dirty="0">
                <a:latin typeface="Garamond"/>
              </a:rPr>
              <a:t>European integration as both a challenge and an opportunity</a:t>
            </a:r>
          </a:p>
          <a:p>
            <a:r>
              <a:rPr sz="2400" dirty="0">
                <a:latin typeface="Garamond"/>
              </a:rPr>
              <a:t>Emergence of tensions between EU requirements and domestic politics</a:t>
            </a:r>
          </a:p>
          <a:p>
            <a:r>
              <a:rPr sz="2400" dirty="0">
                <a:latin typeface="Garamond"/>
              </a:rPr>
              <a:t>Seeds of future debates on Italy's relationship with the EU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74CB199-5D63-F1A2-D083-509E18A226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>
            <a:extLst>
              <a:ext uri="{FF2B5EF4-FFF2-40B4-BE49-F238E27FC236}">
                <a16:creationId xmlns:a16="http://schemas.microsoft.com/office/drawing/2014/main" id="{19E2F558-73ED-E7E2-3052-2E944B03ED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30D6FC-E3E3-7935-9D7D-72390C3D6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Economic Crisis of the Early 1990s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8863BC-E571-AD8D-8D3A-705ACA1341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01640" y="2684397"/>
            <a:ext cx="6885160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Currency crisis of 1992</a:t>
            </a:r>
          </a:p>
          <a:p>
            <a:r>
              <a:rPr sz="2400" dirty="0">
                <a:latin typeface="Garamond"/>
              </a:rPr>
              <a:t>Recession and rising unemployment</a:t>
            </a:r>
          </a:p>
          <a:p>
            <a:r>
              <a:rPr sz="2400" dirty="0">
                <a:latin typeface="Garamond"/>
              </a:rPr>
              <a:t>Inflation and interest rates</a:t>
            </a:r>
          </a:p>
          <a:p>
            <a:r>
              <a:rPr sz="2400" dirty="0">
                <a:latin typeface="Garamond"/>
              </a:rPr>
              <a:t>Public debt crisis</a:t>
            </a:r>
          </a:p>
        </p:txBody>
      </p:sp>
    </p:spTree>
    <p:extLst>
      <p:ext uri="{BB962C8B-B14F-4D97-AF65-F5344CB8AC3E}">
        <p14:creationId xmlns:p14="http://schemas.microsoft.com/office/powerpoint/2010/main" val="4081388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Political Crisis of the Early 1990s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684397"/>
            <a:ext cx="6894214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 err="1">
                <a:latin typeface="Garamond"/>
              </a:rPr>
              <a:t>Tangentopoli</a:t>
            </a:r>
            <a:r>
              <a:rPr sz="2400" dirty="0">
                <a:latin typeface="Garamond"/>
              </a:rPr>
              <a:t> and Mani </a:t>
            </a:r>
            <a:r>
              <a:rPr sz="2400" dirty="0" err="1">
                <a:latin typeface="Garamond"/>
              </a:rPr>
              <a:t>Pulite</a:t>
            </a:r>
            <a:r>
              <a:rPr sz="2400" dirty="0">
                <a:latin typeface="Garamond"/>
              </a:rPr>
              <a:t> investigations</a:t>
            </a:r>
          </a:p>
          <a:p>
            <a:r>
              <a:rPr sz="2400" dirty="0">
                <a:latin typeface="Garamond"/>
              </a:rPr>
              <a:t>Collapse of the traditional party system</a:t>
            </a:r>
          </a:p>
          <a:p>
            <a:r>
              <a:rPr sz="2400" dirty="0">
                <a:latin typeface="Garamond"/>
              </a:rPr>
              <a:t>Rise of new political forces</a:t>
            </a:r>
          </a:p>
          <a:p>
            <a:r>
              <a:rPr sz="2400" dirty="0">
                <a:latin typeface="Garamond"/>
              </a:rPr>
              <a:t>Institutional reforms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553750"/>
            <a:ext cx="6903267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Maastricht Treaty (1992)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905996"/>
            <a:ext cx="6903268" cy="1914370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Key provisions</a:t>
            </a:r>
          </a:p>
          <a:p>
            <a:r>
              <a:rPr sz="2400" dirty="0">
                <a:latin typeface="Garamond"/>
              </a:rPr>
              <a:t>Convergence criteria for joining the euro</a:t>
            </a:r>
          </a:p>
          <a:p>
            <a:r>
              <a:rPr sz="2400" dirty="0">
                <a:latin typeface="Garamond"/>
              </a:rPr>
              <a:t>Italy's position and challenges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586" y="553750"/>
            <a:ext cx="6894214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Maastricht Convergence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2586" y="2462798"/>
            <a:ext cx="6894214" cy="2800767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Inflation rate</a:t>
            </a:r>
          </a:p>
          <a:p>
            <a:r>
              <a:rPr sz="2400" dirty="0">
                <a:latin typeface="Garamond"/>
              </a:rPr>
              <a:t>Government budget deficit</a:t>
            </a:r>
          </a:p>
          <a:p>
            <a:r>
              <a:rPr sz="2400" dirty="0">
                <a:latin typeface="Garamond"/>
              </a:rPr>
              <a:t>Government debt-to-GDP ratio</a:t>
            </a:r>
          </a:p>
          <a:p>
            <a:r>
              <a:rPr sz="2400" dirty="0">
                <a:latin typeface="Garamond"/>
              </a:rPr>
              <a:t>Long-term interest rates</a:t>
            </a:r>
          </a:p>
          <a:p>
            <a:r>
              <a:rPr sz="2400" dirty="0">
                <a:latin typeface="Garamond"/>
              </a:rPr>
              <a:t>Exchange rate stability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3532" y="307529"/>
            <a:ext cx="6903267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Italy's Challenges in Meeting Maastricht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3532" y="2684397"/>
            <a:ext cx="6903268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High inflation</a:t>
            </a:r>
          </a:p>
          <a:p>
            <a:r>
              <a:rPr sz="2400" dirty="0">
                <a:latin typeface="Garamond"/>
              </a:rPr>
              <a:t>Large budget deficits</a:t>
            </a:r>
          </a:p>
          <a:p>
            <a:r>
              <a:rPr sz="2400" dirty="0">
                <a:latin typeface="Garamond"/>
              </a:rPr>
              <a:t>Massive public debt</a:t>
            </a:r>
          </a:p>
          <a:p>
            <a:r>
              <a:rPr sz="2400" dirty="0">
                <a:latin typeface="Garamond"/>
              </a:rPr>
              <a:t>High interest rates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307529"/>
            <a:ext cx="6912321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Economic Reforms to Meet Maastricht Criteria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Fiscal consolidation efforts</a:t>
            </a:r>
          </a:p>
          <a:p>
            <a:r>
              <a:rPr sz="2400" dirty="0">
                <a:latin typeface="Garamond"/>
              </a:rPr>
              <a:t>Privatization program</a:t>
            </a:r>
          </a:p>
          <a:p>
            <a:r>
              <a:rPr sz="2400" dirty="0">
                <a:latin typeface="Garamond"/>
              </a:rPr>
              <a:t>Labor market reforms</a:t>
            </a:r>
          </a:p>
          <a:p>
            <a:r>
              <a:rPr sz="2400" dirty="0">
                <a:latin typeface="Garamond"/>
              </a:rPr>
              <a:t>Pension system reform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78" y="307529"/>
            <a:ext cx="6912321" cy="1077218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Political Reforms and European Integration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74478" y="2684397"/>
            <a:ext cx="6912322" cy="2357568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Electoral system changes</a:t>
            </a:r>
          </a:p>
          <a:p>
            <a:r>
              <a:rPr sz="2400" dirty="0">
                <a:latin typeface="Garamond"/>
              </a:rPr>
              <a:t>Decentralization and federalism</a:t>
            </a:r>
          </a:p>
          <a:p>
            <a:r>
              <a:rPr sz="2400" dirty="0">
                <a:latin typeface="Garamond"/>
              </a:rPr>
              <a:t>Administrative reforms</a:t>
            </a:r>
          </a:p>
          <a:p>
            <a:r>
              <a:rPr sz="2400" dirty="0">
                <a:latin typeface="Garamond"/>
              </a:rPr>
              <a:t>Anti-corruption measures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0F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rin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640" y="553750"/>
            <a:ext cx="6885160" cy="584775"/>
          </a:xfrm>
        </p:spPr>
        <p:txBody>
          <a:bodyPr wrap="square" anchor="ctr">
            <a:spAutoFit/>
          </a:bodyPr>
          <a:lstStyle/>
          <a:p>
            <a:r>
              <a:rPr sz="3200" dirty="0">
                <a:latin typeface="Garamond"/>
              </a:rPr>
              <a:t>The Rise of Technocratic Governments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1640" y="2721330"/>
            <a:ext cx="6885160" cy="2283702"/>
          </a:xfrm>
        </p:spPr>
        <p:txBody>
          <a:bodyPr wrap="square" anchor="ctr">
            <a:spAutoFit/>
          </a:bodyPr>
          <a:lstStyle/>
          <a:p>
            <a:endParaRPr dirty="0"/>
          </a:p>
          <a:p>
            <a:r>
              <a:rPr sz="2400" dirty="0">
                <a:latin typeface="Garamond"/>
              </a:rPr>
              <a:t>Giuliano Amato government (1992-1993)</a:t>
            </a:r>
          </a:p>
          <a:p>
            <a:r>
              <a:rPr sz="2400" dirty="0">
                <a:latin typeface="Garamond"/>
              </a:rPr>
              <a:t>Carlo Azeglio </a:t>
            </a:r>
            <a:r>
              <a:rPr sz="2400" dirty="0" err="1">
                <a:latin typeface="Garamond"/>
              </a:rPr>
              <a:t>Ciampi</a:t>
            </a:r>
            <a:r>
              <a:rPr sz="2400" dirty="0">
                <a:latin typeface="Garamond"/>
              </a:rPr>
              <a:t> government (1993-1994)</a:t>
            </a:r>
          </a:p>
          <a:p>
            <a:r>
              <a:rPr sz="2400" dirty="0">
                <a:latin typeface="Garamond"/>
              </a:rPr>
              <a:t>Role in implementing reforms and preparing for the euro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321</Words>
  <Application>Microsoft Office PowerPoint</Application>
  <PresentationFormat>Presentazione su schermo (4:3)</PresentationFormat>
  <Paragraphs>76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8" baseType="lpstr">
      <vt:lpstr>Arial</vt:lpstr>
      <vt:lpstr>Calibri</vt:lpstr>
      <vt:lpstr>Garamond</vt:lpstr>
      <vt:lpstr>Office Theme</vt:lpstr>
      <vt:lpstr>Italy and European Integration: The 1990s</vt:lpstr>
      <vt:lpstr>The Economic Crisis of the Early 1990s</vt:lpstr>
      <vt:lpstr>The Political Crisis of the Early 1990s</vt:lpstr>
      <vt:lpstr>The Maastricht Treaty (1992)</vt:lpstr>
      <vt:lpstr>Maastricht Convergence Criteria</vt:lpstr>
      <vt:lpstr>Italy's Challenges in Meeting Maastricht Criteria</vt:lpstr>
      <vt:lpstr>Economic Reforms to Meet Maastricht Criteria</vt:lpstr>
      <vt:lpstr>Political Reforms and European Integration</vt:lpstr>
      <vt:lpstr>The Rise of Technocratic Governments</vt:lpstr>
      <vt:lpstr>The Emergence of Euroscepticism</vt:lpstr>
      <vt:lpstr>Public Opinion on European Integration</vt:lpstr>
      <vt:lpstr>Italy's Path to the Euro</vt:lpstr>
      <vt:lpstr>Debates on Italy's Eurozone Membership</vt:lpstr>
      <vt:lpstr>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Roberto Di Quirico</dc:creator>
  <cp:keywords/>
  <dc:description>generated using python-pptx</dc:description>
  <cp:lastModifiedBy>Roberto Di Quirico</cp:lastModifiedBy>
  <cp:revision>7</cp:revision>
  <dcterms:created xsi:type="dcterms:W3CDTF">2013-01-27T09:14:16Z</dcterms:created>
  <dcterms:modified xsi:type="dcterms:W3CDTF">2024-12-08T13:30:12Z</dcterms:modified>
  <cp:category/>
</cp:coreProperties>
</file>