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The Eurozone Crisis and the Acceleration of Decline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222" y="108660"/>
            <a:ext cx="4449778" cy="2366674"/>
          </a:xfrm>
        </p:spPr>
        <p:txBody>
          <a:bodyPr wrap="square" anchor="ctr">
            <a:sp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kern="10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Lecture 7: The Eurozone crisis and the acceleration of decline (II)</a:t>
            </a:r>
            <a:endParaRPr lang="it-IT" kern="100" dirty="0">
              <a:solidFill>
                <a:schemeClr val="bg1"/>
              </a:solidFill>
              <a:effectLst/>
              <a:latin typeface="Garamond" panose="02020404030301010803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Impact on Italy-EU 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Deterioration of diplomatic relations</a:t>
            </a:r>
          </a:p>
          <a:p>
            <a:r>
              <a:rPr sz="2400" dirty="0">
                <a:latin typeface="Garamond"/>
              </a:rPr>
              <a:t>Increased market volatility and spread widening</a:t>
            </a:r>
          </a:p>
          <a:p>
            <a:r>
              <a:rPr sz="2400" dirty="0">
                <a:latin typeface="Garamond"/>
              </a:rPr>
              <a:t>Debates on EU reform and fiscal flexibility</a:t>
            </a:r>
          </a:p>
          <a:p>
            <a:r>
              <a:rPr sz="2400" dirty="0">
                <a:latin typeface="Garamond"/>
              </a:rPr>
              <a:t>Italy's isolation in EU decision-making processes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Changing Attitudes Towards Euro Exit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499731"/>
            <a:ext cx="6894214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Moderation of M5S stance on Euro</a:t>
            </a:r>
          </a:p>
          <a:p>
            <a:r>
              <a:rPr sz="2400" dirty="0">
                <a:latin typeface="Garamond"/>
              </a:rPr>
              <a:t>Lega's evolving position on Eurozone membership</a:t>
            </a:r>
          </a:p>
          <a:p>
            <a:r>
              <a:rPr sz="2400" dirty="0">
                <a:latin typeface="Garamond"/>
              </a:rPr>
              <a:t>Role of economic realities in shaping political discourse</a:t>
            </a:r>
          </a:p>
          <a:p>
            <a:r>
              <a:rPr sz="2400" dirty="0">
                <a:latin typeface="Garamond"/>
              </a:rPr>
              <a:t>Public opinion trends on Euro membership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553750"/>
            <a:ext cx="6912321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Lessons from the Populist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315065"/>
            <a:ext cx="6912322" cy="309623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Challenges of translating anti-EU rhetoric into policy</a:t>
            </a:r>
          </a:p>
          <a:p>
            <a:r>
              <a:rPr sz="2400" dirty="0">
                <a:latin typeface="Garamond"/>
              </a:rPr>
              <a:t>Constraints of Eurozone membership on national policies</a:t>
            </a:r>
          </a:p>
          <a:p>
            <a:r>
              <a:rPr sz="2400" dirty="0">
                <a:latin typeface="Garamond"/>
              </a:rPr>
              <a:t>Persistence of structural economic issues</a:t>
            </a:r>
          </a:p>
          <a:p>
            <a:r>
              <a:rPr sz="2400" dirty="0">
                <a:latin typeface="Garamond"/>
              </a:rPr>
              <a:t>Ongoing debate on Italy's future in the EU and Eurozone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Political Landscape After the Crisis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Fragmentation of traditional parties</a:t>
            </a:r>
          </a:p>
          <a:p>
            <a:r>
              <a:rPr sz="2400" dirty="0">
                <a:latin typeface="Garamond"/>
              </a:rPr>
              <a:t>Rise of anti-establishment sentiment</a:t>
            </a:r>
          </a:p>
          <a:p>
            <a:r>
              <a:rPr sz="2400" dirty="0">
                <a:latin typeface="Garamond"/>
              </a:rPr>
              <a:t>Increasing distrust in EU institutions</a:t>
            </a:r>
          </a:p>
          <a:p>
            <a:r>
              <a:rPr sz="2400" dirty="0">
                <a:latin typeface="Garamond"/>
              </a:rPr>
              <a:t>Growing debate on Italy's role in the Eurozone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307529"/>
            <a:ext cx="6894214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Emergence of the Five Star Movement (M5S)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Founded by Beppe Grillo in 2009</a:t>
            </a:r>
          </a:p>
          <a:p>
            <a:r>
              <a:rPr sz="2400" dirty="0">
                <a:latin typeface="Garamond"/>
              </a:rPr>
              <a:t>Anti-establishment and anti-corruption platform</a:t>
            </a:r>
          </a:p>
          <a:p>
            <a:r>
              <a:rPr sz="2400" dirty="0">
                <a:latin typeface="Garamond"/>
              </a:rPr>
              <a:t>Direct democracy and internet-based participation</a:t>
            </a:r>
          </a:p>
          <a:p>
            <a:r>
              <a:rPr sz="2400" dirty="0">
                <a:latin typeface="Garamond"/>
              </a:rPr>
              <a:t>Rapid growth in popularity (2013-2018)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M5S's Position on the EU and Euro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Eurosceptic stance</a:t>
            </a:r>
          </a:p>
          <a:p>
            <a:r>
              <a:rPr sz="2400" dirty="0">
                <a:latin typeface="Garamond"/>
              </a:rPr>
              <a:t>Calls for a referendum on Euro membership</a:t>
            </a:r>
          </a:p>
          <a:p>
            <a:r>
              <a:rPr sz="2400" dirty="0">
                <a:latin typeface="Garamond"/>
              </a:rPr>
              <a:t>Criticism of EU austerity measures</a:t>
            </a:r>
          </a:p>
          <a:p>
            <a:r>
              <a:rPr sz="2400" dirty="0">
                <a:latin typeface="Garamond"/>
              </a:rPr>
              <a:t>Evolution of views over time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692" y="307529"/>
            <a:ext cx="6876107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Transformation of the Northern League to Lega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0692" y="2684397"/>
            <a:ext cx="687610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From regional party to national movement</a:t>
            </a:r>
          </a:p>
          <a:p>
            <a:r>
              <a:rPr sz="2400" dirty="0">
                <a:latin typeface="Garamond"/>
              </a:rPr>
              <a:t>Matteo Salvini's leadership (2013-present)</a:t>
            </a:r>
          </a:p>
          <a:p>
            <a:r>
              <a:rPr sz="2400" dirty="0">
                <a:latin typeface="Garamond"/>
              </a:rPr>
              <a:t>Shift to anti-immigration and Eurosceptic positions</a:t>
            </a:r>
          </a:p>
          <a:p>
            <a:r>
              <a:rPr sz="2400" dirty="0">
                <a:latin typeface="Garamond"/>
              </a:rPr>
              <a:t>Alliance with other European far-right parties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553750"/>
            <a:ext cx="6867053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Lega's Euro-critical 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46" y="2684397"/>
            <a:ext cx="686705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Opposition to EU fiscal rules</a:t>
            </a:r>
          </a:p>
          <a:p>
            <a:r>
              <a:rPr sz="2400" dirty="0">
                <a:latin typeface="Garamond"/>
              </a:rPr>
              <a:t>Proposal for "mini-BOTs" as parallel currency</a:t>
            </a:r>
          </a:p>
          <a:p>
            <a:r>
              <a:rPr sz="2400" dirty="0">
                <a:latin typeface="Garamond"/>
              </a:rPr>
              <a:t>Critique of Germany's role in the Eurozone</a:t>
            </a:r>
          </a:p>
          <a:p>
            <a:r>
              <a:rPr sz="2400" dirty="0">
                <a:latin typeface="Garamond"/>
              </a:rPr>
              <a:t>Calls for greater national sovereignty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Debate on Exiting the Euro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499731"/>
            <a:ext cx="6903268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Economic arguments for and against "</a:t>
            </a:r>
            <a:r>
              <a:rPr sz="2400" dirty="0" err="1">
                <a:latin typeface="Garamond"/>
              </a:rPr>
              <a:t>Italexit</a:t>
            </a:r>
            <a:r>
              <a:rPr sz="2400" dirty="0">
                <a:latin typeface="Garamond"/>
              </a:rPr>
              <a:t>"</a:t>
            </a:r>
          </a:p>
          <a:p>
            <a:r>
              <a:rPr sz="2400" dirty="0">
                <a:latin typeface="Garamond"/>
              </a:rPr>
              <a:t>Legal and practical challenges of leaving the Eurozone</a:t>
            </a:r>
          </a:p>
          <a:p>
            <a:r>
              <a:rPr sz="2400" dirty="0">
                <a:latin typeface="Garamond"/>
              </a:rPr>
              <a:t>Public opinion on Euro membership</a:t>
            </a:r>
          </a:p>
          <a:p>
            <a:r>
              <a:rPr sz="2400" dirty="0">
                <a:latin typeface="Garamond"/>
              </a:rPr>
              <a:t>International reactions to Italy's Euro debate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307529"/>
            <a:ext cx="6885160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2018 Elections and Government 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684397"/>
            <a:ext cx="6885160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Electoral success of M5S and Lega</a:t>
            </a:r>
          </a:p>
          <a:p>
            <a:r>
              <a:rPr sz="2400" dirty="0">
                <a:latin typeface="Garamond"/>
              </a:rPr>
              <a:t>Formation of the "yellow-green" coalition</a:t>
            </a:r>
          </a:p>
          <a:p>
            <a:r>
              <a:rPr sz="2400" dirty="0">
                <a:latin typeface="Garamond"/>
              </a:rPr>
              <a:t>Appointment of Giuseppe Conte as Prime Minister</a:t>
            </a:r>
          </a:p>
          <a:p>
            <a:r>
              <a:rPr sz="2400" dirty="0">
                <a:latin typeface="Garamond"/>
              </a:rPr>
              <a:t>Initial confrontation with EU over budget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307529"/>
            <a:ext cx="6867053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Economic Policies of the Populist Government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46" y="2684397"/>
            <a:ext cx="686705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"Citizens' Income" welfare program</a:t>
            </a:r>
          </a:p>
          <a:p>
            <a:r>
              <a:rPr sz="2400" dirty="0">
                <a:latin typeface="Garamond"/>
              </a:rPr>
              <a:t>"Quota 100" pension reform</a:t>
            </a:r>
          </a:p>
          <a:p>
            <a:r>
              <a:rPr sz="2400" dirty="0">
                <a:latin typeface="Garamond"/>
              </a:rPr>
              <a:t>Attempts to increase deficit spending</a:t>
            </a:r>
          </a:p>
          <a:p>
            <a:r>
              <a:rPr sz="2400" dirty="0">
                <a:latin typeface="Garamond"/>
              </a:rPr>
              <a:t>Tensions with EU over fiscal rules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354</Words>
  <Application>Microsoft Office PowerPoint</Application>
  <PresentationFormat>Presentazione su schermo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Garamond</vt:lpstr>
      <vt:lpstr>Office Theme</vt:lpstr>
      <vt:lpstr>The Eurozone Crisis and the Acceleration of Decline (II)</vt:lpstr>
      <vt:lpstr>Political Landscape After the Crisis</vt:lpstr>
      <vt:lpstr>Emergence of the Five Star Movement (M5S)</vt:lpstr>
      <vt:lpstr>M5S's Position on the EU and Euro</vt:lpstr>
      <vt:lpstr>Transformation of the Northern League to Lega</vt:lpstr>
      <vt:lpstr>Lega's Euro-critical Stance</vt:lpstr>
      <vt:lpstr>The Debate on Exiting the Euro</vt:lpstr>
      <vt:lpstr>2018 Elections and Government Formation</vt:lpstr>
      <vt:lpstr>Economic Policies of the Populist Government</vt:lpstr>
      <vt:lpstr>Impact on Italy-EU Relations</vt:lpstr>
      <vt:lpstr>Changing Attitudes Towards Euro Exit</vt:lpstr>
      <vt:lpstr>Lessons from the Populist Experience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Roberto Di Quirico</cp:lastModifiedBy>
  <cp:revision>2</cp:revision>
  <dcterms:created xsi:type="dcterms:W3CDTF">2013-01-27T09:14:16Z</dcterms:created>
  <dcterms:modified xsi:type="dcterms:W3CDTF">2024-10-22T09:10:51Z</dcterms:modified>
  <cp:category/>
</cp:coreProperties>
</file>