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8" r:id="rId4"/>
    <p:sldId id="270" r:id="rId5"/>
    <p:sldId id="272" r:id="rId6"/>
    <p:sldId id="273" r:id="rId7"/>
    <p:sldId id="269" r:id="rId8"/>
    <p:sldId id="271" r:id="rId9"/>
    <p:sldId id="258" r:id="rId10"/>
    <p:sldId id="259" r:id="rId11"/>
    <p:sldId id="260" r:id="rId12"/>
    <p:sldId id="261" r:id="rId13"/>
    <p:sldId id="262" r:id="rId14"/>
    <p:sldId id="263" r:id="rId15"/>
    <p:sldId id="264" r:id="rId16"/>
    <p:sldId id="265" r:id="rId17"/>
    <p:sldId id="266" r:id="rId18"/>
    <p:sldId id="267" r:id="rId19"/>
    <p:sldId id="274" r:id="rId20"/>
    <p:sldId id="275" r:id="rId21"/>
    <p:sldId id="276" r:id="rId22"/>
    <p:sldId id="278" r:id="rId23"/>
    <p:sldId id="277" r:id="rId24"/>
    <p:sldId id="279" r:id="rId25"/>
    <p:sldId id="280" r:id="rId26"/>
    <p:sldId id="281" r:id="rId27"/>
    <p:sldId id="282" r:id="rId2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00" d="100"/>
          <a:sy n="100" d="100"/>
        </p:scale>
        <p:origin x="1914" y="18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Cartel1"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it-IT" sz="1400" b="0" i="0" u="none" strike="noStrike" baseline="0"/>
              <a:t>Electoral Results of Some Italian Parties (2013-2022)</a:t>
            </a:r>
            <a:endParaRPr lang="it-IT"/>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tx>
            <c:strRef>
              <c:f>Foglio1!$A$3</c:f>
              <c:strCache>
                <c:ptCount val="1"/>
                <c:pt idx="0">
                  <c:v>Lega</c:v>
                </c:pt>
              </c:strCache>
            </c:strRef>
          </c:tx>
          <c:spPr>
            <a:solidFill>
              <a:schemeClr val="accent1"/>
            </a:solidFill>
            <a:ln>
              <a:noFill/>
            </a:ln>
            <a:effectLst/>
          </c:spPr>
          <c:invertIfNegative val="0"/>
          <c:cat>
            <c:numRef>
              <c:f>Foglio1!$B$2:$D$2</c:f>
              <c:numCache>
                <c:formatCode>General</c:formatCode>
                <c:ptCount val="3"/>
                <c:pt idx="0">
                  <c:v>2013</c:v>
                </c:pt>
                <c:pt idx="1">
                  <c:v>2018</c:v>
                </c:pt>
                <c:pt idx="2">
                  <c:v>2022</c:v>
                </c:pt>
              </c:numCache>
            </c:numRef>
          </c:cat>
          <c:val>
            <c:numRef>
              <c:f>Foglio1!$B$3:$D$3</c:f>
              <c:numCache>
                <c:formatCode>General</c:formatCode>
                <c:ptCount val="3"/>
                <c:pt idx="0">
                  <c:v>4.08</c:v>
                </c:pt>
                <c:pt idx="1">
                  <c:v>17.37</c:v>
                </c:pt>
                <c:pt idx="2">
                  <c:v>8.9</c:v>
                </c:pt>
              </c:numCache>
            </c:numRef>
          </c:val>
          <c:extLst>
            <c:ext xmlns:c16="http://schemas.microsoft.com/office/drawing/2014/chart" uri="{C3380CC4-5D6E-409C-BE32-E72D297353CC}">
              <c16:uniqueId val="{00000000-8934-4BC0-8D79-2158F8C1A2A3}"/>
            </c:ext>
          </c:extLst>
        </c:ser>
        <c:ser>
          <c:idx val="1"/>
          <c:order val="1"/>
          <c:tx>
            <c:strRef>
              <c:f>Foglio1!$A$4</c:f>
              <c:strCache>
                <c:ptCount val="1"/>
                <c:pt idx="0">
                  <c:v>M5S</c:v>
                </c:pt>
              </c:strCache>
            </c:strRef>
          </c:tx>
          <c:spPr>
            <a:solidFill>
              <a:schemeClr val="accent2"/>
            </a:solidFill>
            <a:ln>
              <a:noFill/>
            </a:ln>
            <a:effectLst/>
          </c:spPr>
          <c:invertIfNegative val="0"/>
          <c:cat>
            <c:numRef>
              <c:f>Foglio1!$B$2:$D$2</c:f>
              <c:numCache>
                <c:formatCode>General</c:formatCode>
                <c:ptCount val="3"/>
                <c:pt idx="0">
                  <c:v>2013</c:v>
                </c:pt>
                <c:pt idx="1">
                  <c:v>2018</c:v>
                </c:pt>
                <c:pt idx="2">
                  <c:v>2022</c:v>
                </c:pt>
              </c:numCache>
            </c:numRef>
          </c:cat>
          <c:val>
            <c:numRef>
              <c:f>Foglio1!$B$4:$D$4</c:f>
              <c:numCache>
                <c:formatCode>General</c:formatCode>
                <c:ptCount val="3"/>
                <c:pt idx="0">
                  <c:v>25.55</c:v>
                </c:pt>
                <c:pt idx="1">
                  <c:v>32.6</c:v>
                </c:pt>
                <c:pt idx="2">
                  <c:v>15.6</c:v>
                </c:pt>
              </c:numCache>
            </c:numRef>
          </c:val>
          <c:extLst>
            <c:ext xmlns:c16="http://schemas.microsoft.com/office/drawing/2014/chart" uri="{C3380CC4-5D6E-409C-BE32-E72D297353CC}">
              <c16:uniqueId val="{00000001-8934-4BC0-8D79-2158F8C1A2A3}"/>
            </c:ext>
          </c:extLst>
        </c:ser>
        <c:ser>
          <c:idx val="2"/>
          <c:order val="2"/>
          <c:tx>
            <c:strRef>
              <c:f>Foglio1!$A$5</c:f>
              <c:strCache>
                <c:ptCount val="1"/>
                <c:pt idx="0">
                  <c:v>FdI</c:v>
                </c:pt>
              </c:strCache>
            </c:strRef>
          </c:tx>
          <c:spPr>
            <a:solidFill>
              <a:schemeClr val="accent3"/>
            </a:solidFill>
            <a:ln>
              <a:noFill/>
            </a:ln>
            <a:effectLst/>
          </c:spPr>
          <c:invertIfNegative val="0"/>
          <c:cat>
            <c:numRef>
              <c:f>Foglio1!$B$2:$D$2</c:f>
              <c:numCache>
                <c:formatCode>General</c:formatCode>
                <c:ptCount val="3"/>
                <c:pt idx="0">
                  <c:v>2013</c:v>
                </c:pt>
                <c:pt idx="1">
                  <c:v>2018</c:v>
                </c:pt>
                <c:pt idx="2">
                  <c:v>2022</c:v>
                </c:pt>
              </c:numCache>
            </c:numRef>
          </c:cat>
          <c:val>
            <c:numRef>
              <c:f>Foglio1!$B$5:$D$5</c:f>
              <c:numCache>
                <c:formatCode>General</c:formatCode>
                <c:ptCount val="3"/>
                <c:pt idx="0">
                  <c:v>1.95</c:v>
                </c:pt>
                <c:pt idx="1">
                  <c:v>4.3499999999999996</c:v>
                </c:pt>
                <c:pt idx="2">
                  <c:v>26</c:v>
                </c:pt>
              </c:numCache>
            </c:numRef>
          </c:val>
          <c:extLst>
            <c:ext xmlns:c16="http://schemas.microsoft.com/office/drawing/2014/chart" uri="{C3380CC4-5D6E-409C-BE32-E72D297353CC}">
              <c16:uniqueId val="{00000002-8934-4BC0-8D79-2158F8C1A2A3}"/>
            </c:ext>
          </c:extLst>
        </c:ser>
        <c:dLbls>
          <c:showLegendKey val="0"/>
          <c:showVal val="0"/>
          <c:showCatName val="0"/>
          <c:showSerName val="0"/>
          <c:showPercent val="0"/>
          <c:showBubbleSize val="0"/>
        </c:dLbls>
        <c:gapWidth val="219"/>
        <c:overlap val="-27"/>
        <c:axId val="1018738384"/>
        <c:axId val="1018747024"/>
      </c:barChart>
      <c:catAx>
        <c:axId val="10187383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18747024"/>
        <c:crosses val="autoZero"/>
        <c:auto val="1"/>
        <c:lblAlgn val="ctr"/>
        <c:lblOffset val="100"/>
        <c:noMultiLvlLbl val="0"/>
      </c:catAx>
      <c:valAx>
        <c:axId val="10187470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crossAx val="10187383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12/10/2024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12/10/2024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12/10/2024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12/10/2024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12/10/2024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12/10/2024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master.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p:txBody>
          <a:bodyPr wrap="square" anchor="ctr">
            <a:spAutoFit/>
          </a:bodyPr>
          <a:lstStyle/>
          <a:p>
            <a:r>
              <a:rPr sz="3200">
                <a:latin typeface="Garamond"/>
              </a:rPr>
              <a:t>The Eurozone Crisis and the Acceleration of Decline (II)</a:t>
            </a:r>
          </a:p>
        </p:txBody>
      </p:sp>
      <p:sp>
        <p:nvSpPr>
          <p:cNvPr id="3" name="Content Placeholder 2"/>
          <p:cNvSpPr>
            <a:spLocks noGrp="1"/>
          </p:cNvSpPr>
          <p:nvPr>
            <p:ph idx="1"/>
          </p:nvPr>
        </p:nvSpPr>
        <p:spPr>
          <a:xfrm>
            <a:off x="122222" y="108660"/>
            <a:ext cx="4449778" cy="2366674"/>
          </a:xfrm>
        </p:spPr>
        <p:txBody>
          <a:bodyPr wrap="square" anchor="ctr">
            <a:spAutoFit/>
          </a:bodyPr>
          <a:lstStyle/>
          <a:p>
            <a:pPr marL="0" indent="0" algn="just">
              <a:lnSpc>
                <a:spcPct val="107000"/>
              </a:lnSpc>
              <a:spcAft>
                <a:spcPts val="800"/>
              </a:spcAft>
              <a:buNone/>
            </a:pPr>
            <a:r>
              <a:rPr lang="en-GB" kern="100" dirty="0">
                <a:solidFill>
                  <a:schemeClr val="bg1"/>
                </a:solidFill>
                <a:effectLst/>
                <a:latin typeface="Garamond" panose="02020404030301010803" pitchFamily="18" charset="0"/>
                <a:ea typeface="Aptos" panose="020B0004020202020204" pitchFamily="34" charset="0"/>
                <a:cs typeface="Times New Roman" panose="02020603050405020304" pitchFamily="18" charset="0"/>
              </a:rPr>
              <a:t>Lecture 7: The Eurozone crisis and the acceleration of decline (II)</a:t>
            </a:r>
            <a:endParaRPr lang="it-IT" kern="100" dirty="0">
              <a:solidFill>
                <a:schemeClr val="bg1"/>
              </a:solidFill>
              <a:effectLst/>
              <a:latin typeface="Garamond" panose="02020404030301010803" pitchFamily="18" charset="0"/>
              <a:ea typeface="Aptos" panose="020B0004020202020204" pitchFamily="34" charset="0"/>
              <a:cs typeface="Times New Roman" panose="02020603050405020304" pitchFamily="18" charset="0"/>
            </a:endParaRPr>
          </a:p>
          <a:p>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92586" y="553750"/>
            <a:ext cx="6894214" cy="584775"/>
          </a:xfrm>
        </p:spPr>
        <p:txBody>
          <a:bodyPr wrap="square" anchor="ctr">
            <a:spAutoFit/>
          </a:bodyPr>
          <a:lstStyle/>
          <a:p>
            <a:r>
              <a:rPr sz="3200" dirty="0">
                <a:latin typeface="Garamond"/>
              </a:rPr>
              <a:t>M5S's Position on the EU and Euro</a:t>
            </a:r>
          </a:p>
        </p:txBody>
      </p:sp>
      <p:sp>
        <p:nvSpPr>
          <p:cNvPr id="3" name="Content Placeholder 2"/>
          <p:cNvSpPr>
            <a:spLocks noGrp="1"/>
          </p:cNvSpPr>
          <p:nvPr>
            <p:ph idx="1"/>
          </p:nvPr>
        </p:nvSpPr>
        <p:spPr>
          <a:xfrm>
            <a:off x="1792586" y="2684397"/>
            <a:ext cx="6894214" cy="2357568"/>
          </a:xfrm>
        </p:spPr>
        <p:txBody>
          <a:bodyPr wrap="square" anchor="ctr">
            <a:spAutoFit/>
          </a:bodyPr>
          <a:lstStyle/>
          <a:p>
            <a:endParaRPr dirty="0"/>
          </a:p>
          <a:p>
            <a:r>
              <a:rPr sz="2400" dirty="0">
                <a:latin typeface="Garamond"/>
              </a:rPr>
              <a:t>Initial Eurosceptic stance</a:t>
            </a:r>
          </a:p>
          <a:p>
            <a:r>
              <a:rPr sz="2400" dirty="0">
                <a:latin typeface="Garamond"/>
              </a:rPr>
              <a:t>Calls for a referendum on Euro membership</a:t>
            </a:r>
          </a:p>
          <a:p>
            <a:r>
              <a:rPr sz="2400" dirty="0">
                <a:latin typeface="Garamond"/>
              </a:rPr>
              <a:t>Criticism of EU austerity measures</a:t>
            </a:r>
          </a:p>
          <a:p>
            <a:r>
              <a:rPr sz="2400" dirty="0">
                <a:latin typeface="Garamond"/>
              </a:rPr>
              <a:t>Evolution of views over time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810692" y="307529"/>
            <a:ext cx="6876107" cy="1077218"/>
          </a:xfrm>
        </p:spPr>
        <p:txBody>
          <a:bodyPr wrap="square" anchor="ctr">
            <a:spAutoFit/>
          </a:bodyPr>
          <a:lstStyle/>
          <a:p>
            <a:r>
              <a:rPr sz="3200" dirty="0">
                <a:latin typeface="Garamond"/>
              </a:rPr>
              <a:t>Transformation of the Northern League to Lega</a:t>
            </a:r>
          </a:p>
        </p:txBody>
      </p:sp>
      <p:sp>
        <p:nvSpPr>
          <p:cNvPr id="3" name="Content Placeholder 2"/>
          <p:cNvSpPr>
            <a:spLocks noGrp="1"/>
          </p:cNvSpPr>
          <p:nvPr>
            <p:ph idx="1"/>
          </p:nvPr>
        </p:nvSpPr>
        <p:spPr>
          <a:xfrm>
            <a:off x="1810692" y="2684397"/>
            <a:ext cx="6876108" cy="2357568"/>
          </a:xfrm>
        </p:spPr>
        <p:txBody>
          <a:bodyPr wrap="square" anchor="ctr">
            <a:spAutoFit/>
          </a:bodyPr>
          <a:lstStyle/>
          <a:p>
            <a:endParaRPr dirty="0"/>
          </a:p>
          <a:p>
            <a:r>
              <a:rPr sz="2400" dirty="0">
                <a:latin typeface="Garamond"/>
              </a:rPr>
              <a:t>From regional party to national movement</a:t>
            </a:r>
          </a:p>
          <a:p>
            <a:r>
              <a:rPr sz="2400" dirty="0">
                <a:latin typeface="Garamond"/>
              </a:rPr>
              <a:t>Matteo Salvini's leadership (2013-present)</a:t>
            </a:r>
          </a:p>
          <a:p>
            <a:r>
              <a:rPr sz="2400" dirty="0">
                <a:latin typeface="Garamond"/>
              </a:rPr>
              <a:t>Shift to anti-immigration and Eurosceptic positions</a:t>
            </a:r>
          </a:p>
          <a:p>
            <a:r>
              <a:rPr sz="2400" dirty="0">
                <a:latin typeface="Garamond"/>
              </a:rPr>
              <a:t>Alliance with other European far-right parties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819746" y="553750"/>
            <a:ext cx="6867053" cy="584775"/>
          </a:xfrm>
        </p:spPr>
        <p:txBody>
          <a:bodyPr wrap="square" anchor="ctr">
            <a:spAutoFit/>
          </a:bodyPr>
          <a:lstStyle/>
          <a:p>
            <a:r>
              <a:rPr sz="3200" dirty="0">
                <a:latin typeface="Garamond"/>
              </a:rPr>
              <a:t>Lega's Euro-critical Stance</a:t>
            </a:r>
          </a:p>
        </p:txBody>
      </p:sp>
      <p:sp>
        <p:nvSpPr>
          <p:cNvPr id="3" name="Content Placeholder 2"/>
          <p:cNvSpPr>
            <a:spLocks noGrp="1"/>
          </p:cNvSpPr>
          <p:nvPr>
            <p:ph idx="1"/>
          </p:nvPr>
        </p:nvSpPr>
        <p:spPr>
          <a:xfrm>
            <a:off x="1819746" y="2684397"/>
            <a:ext cx="6867054" cy="2357568"/>
          </a:xfrm>
        </p:spPr>
        <p:txBody>
          <a:bodyPr wrap="square" anchor="ctr">
            <a:spAutoFit/>
          </a:bodyPr>
          <a:lstStyle/>
          <a:p>
            <a:endParaRPr dirty="0"/>
          </a:p>
          <a:p>
            <a:r>
              <a:rPr sz="2400" dirty="0">
                <a:latin typeface="Garamond"/>
              </a:rPr>
              <a:t>Opposition to EU fiscal rules</a:t>
            </a:r>
          </a:p>
          <a:p>
            <a:r>
              <a:rPr sz="2400" dirty="0">
                <a:latin typeface="Garamond"/>
              </a:rPr>
              <a:t>Proposal for "mini-BOTs" as parallel currency</a:t>
            </a:r>
          </a:p>
          <a:p>
            <a:r>
              <a:rPr sz="2400" dirty="0">
                <a:latin typeface="Garamond"/>
              </a:rPr>
              <a:t>Critique of Germany's role in the Eurozone</a:t>
            </a:r>
          </a:p>
          <a:p>
            <a:r>
              <a:rPr sz="2400" dirty="0">
                <a:latin typeface="Garamond"/>
              </a:rPr>
              <a:t>Calls for greater national sovereignty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83532" y="553750"/>
            <a:ext cx="6903267" cy="584775"/>
          </a:xfrm>
        </p:spPr>
        <p:txBody>
          <a:bodyPr wrap="square" anchor="ctr">
            <a:spAutoFit/>
          </a:bodyPr>
          <a:lstStyle/>
          <a:p>
            <a:r>
              <a:rPr sz="3200" dirty="0">
                <a:latin typeface="Garamond"/>
              </a:rPr>
              <a:t>The Debate on Exiting the Euro</a:t>
            </a:r>
          </a:p>
        </p:txBody>
      </p:sp>
      <p:sp>
        <p:nvSpPr>
          <p:cNvPr id="3" name="Content Placeholder 2"/>
          <p:cNvSpPr>
            <a:spLocks noGrp="1"/>
          </p:cNvSpPr>
          <p:nvPr>
            <p:ph idx="1"/>
          </p:nvPr>
        </p:nvSpPr>
        <p:spPr>
          <a:xfrm>
            <a:off x="1783532" y="2499731"/>
            <a:ext cx="6903268" cy="2726900"/>
          </a:xfrm>
        </p:spPr>
        <p:txBody>
          <a:bodyPr wrap="square" anchor="ctr">
            <a:spAutoFit/>
          </a:bodyPr>
          <a:lstStyle/>
          <a:p>
            <a:endParaRPr dirty="0"/>
          </a:p>
          <a:p>
            <a:r>
              <a:rPr sz="2400" dirty="0">
                <a:latin typeface="Garamond"/>
              </a:rPr>
              <a:t>Economic arguments for and against "</a:t>
            </a:r>
            <a:r>
              <a:rPr sz="2400" dirty="0" err="1">
                <a:latin typeface="Garamond"/>
              </a:rPr>
              <a:t>Italexit</a:t>
            </a:r>
            <a:r>
              <a:rPr sz="2400" dirty="0">
                <a:latin typeface="Garamond"/>
              </a:rPr>
              <a:t>"</a:t>
            </a:r>
          </a:p>
          <a:p>
            <a:r>
              <a:rPr sz="2400" dirty="0">
                <a:latin typeface="Garamond"/>
              </a:rPr>
              <a:t>Legal and practical challenges of leaving the Eurozone</a:t>
            </a:r>
          </a:p>
          <a:p>
            <a:r>
              <a:rPr sz="2400" dirty="0">
                <a:latin typeface="Garamond"/>
              </a:rPr>
              <a:t>Public opinion on Euro membership</a:t>
            </a:r>
          </a:p>
          <a:p>
            <a:r>
              <a:rPr sz="2400" dirty="0">
                <a:latin typeface="Garamond"/>
              </a:rPr>
              <a:t>International reactions to Italy's Euro debate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801640" y="307529"/>
            <a:ext cx="6885160" cy="1077218"/>
          </a:xfrm>
        </p:spPr>
        <p:txBody>
          <a:bodyPr wrap="square" anchor="ctr">
            <a:spAutoFit/>
          </a:bodyPr>
          <a:lstStyle/>
          <a:p>
            <a:r>
              <a:rPr sz="3200" dirty="0">
                <a:latin typeface="Garamond"/>
              </a:rPr>
              <a:t>2018 Elections and Government Formation</a:t>
            </a:r>
          </a:p>
        </p:txBody>
      </p:sp>
      <p:sp>
        <p:nvSpPr>
          <p:cNvPr id="3" name="Content Placeholder 2"/>
          <p:cNvSpPr>
            <a:spLocks noGrp="1"/>
          </p:cNvSpPr>
          <p:nvPr>
            <p:ph idx="1"/>
          </p:nvPr>
        </p:nvSpPr>
        <p:spPr>
          <a:xfrm>
            <a:off x="1801640" y="2684397"/>
            <a:ext cx="6885160" cy="2357568"/>
          </a:xfrm>
        </p:spPr>
        <p:txBody>
          <a:bodyPr wrap="square" anchor="ctr">
            <a:spAutoFit/>
          </a:bodyPr>
          <a:lstStyle/>
          <a:p>
            <a:endParaRPr dirty="0"/>
          </a:p>
          <a:p>
            <a:r>
              <a:rPr sz="2400" dirty="0">
                <a:latin typeface="Garamond"/>
              </a:rPr>
              <a:t>Electoral success of M5S and Lega</a:t>
            </a:r>
          </a:p>
          <a:p>
            <a:r>
              <a:rPr sz="2400" dirty="0">
                <a:latin typeface="Garamond"/>
              </a:rPr>
              <a:t>Formation of the "yellow-green" coalition</a:t>
            </a:r>
          </a:p>
          <a:p>
            <a:r>
              <a:rPr sz="2400" dirty="0">
                <a:latin typeface="Garamond"/>
              </a:rPr>
              <a:t>Appointment of Giuseppe Conte as Prime Minister</a:t>
            </a:r>
          </a:p>
          <a:p>
            <a:r>
              <a:rPr sz="2400" dirty="0">
                <a:latin typeface="Garamond"/>
              </a:rPr>
              <a:t>Initial confrontation with EU over budget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819746" y="307529"/>
            <a:ext cx="6867053" cy="1077218"/>
          </a:xfrm>
        </p:spPr>
        <p:txBody>
          <a:bodyPr wrap="square" anchor="ctr">
            <a:spAutoFit/>
          </a:bodyPr>
          <a:lstStyle/>
          <a:p>
            <a:r>
              <a:rPr sz="3200" dirty="0">
                <a:latin typeface="Garamond"/>
              </a:rPr>
              <a:t>Economic Policies of the Populist Government</a:t>
            </a:r>
          </a:p>
        </p:txBody>
      </p:sp>
      <p:sp>
        <p:nvSpPr>
          <p:cNvPr id="3" name="Content Placeholder 2"/>
          <p:cNvSpPr>
            <a:spLocks noGrp="1"/>
          </p:cNvSpPr>
          <p:nvPr>
            <p:ph idx="1"/>
          </p:nvPr>
        </p:nvSpPr>
        <p:spPr>
          <a:xfrm>
            <a:off x="1819746" y="2684397"/>
            <a:ext cx="6867054" cy="2357568"/>
          </a:xfrm>
        </p:spPr>
        <p:txBody>
          <a:bodyPr wrap="square" anchor="ctr">
            <a:spAutoFit/>
          </a:bodyPr>
          <a:lstStyle/>
          <a:p>
            <a:endParaRPr dirty="0"/>
          </a:p>
          <a:p>
            <a:r>
              <a:rPr sz="2400" dirty="0">
                <a:latin typeface="Garamond"/>
              </a:rPr>
              <a:t>"Citizens' Income" welfare program</a:t>
            </a:r>
          </a:p>
          <a:p>
            <a:r>
              <a:rPr sz="2400" dirty="0">
                <a:latin typeface="Garamond"/>
              </a:rPr>
              <a:t>"Quota 100" pension reform</a:t>
            </a:r>
          </a:p>
          <a:p>
            <a:r>
              <a:rPr sz="2400" dirty="0">
                <a:latin typeface="Garamond"/>
              </a:rPr>
              <a:t>Attempts to increase deficit spending</a:t>
            </a:r>
          </a:p>
          <a:p>
            <a:r>
              <a:rPr sz="2400" dirty="0">
                <a:latin typeface="Garamond"/>
              </a:rPr>
              <a:t>Tensions with EU over fiscal rules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83532" y="553750"/>
            <a:ext cx="6903267" cy="584775"/>
          </a:xfrm>
        </p:spPr>
        <p:txBody>
          <a:bodyPr wrap="square" anchor="ctr">
            <a:spAutoFit/>
          </a:bodyPr>
          <a:lstStyle/>
          <a:p>
            <a:r>
              <a:rPr sz="3200" dirty="0">
                <a:latin typeface="Garamond"/>
              </a:rPr>
              <a:t>Impact on Italy-EU Relations</a:t>
            </a:r>
          </a:p>
        </p:txBody>
      </p:sp>
      <p:sp>
        <p:nvSpPr>
          <p:cNvPr id="3" name="Content Placeholder 2"/>
          <p:cNvSpPr>
            <a:spLocks noGrp="1"/>
          </p:cNvSpPr>
          <p:nvPr>
            <p:ph idx="1"/>
          </p:nvPr>
        </p:nvSpPr>
        <p:spPr>
          <a:xfrm>
            <a:off x="1783532" y="2684397"/>
            <a:ext cx="6903268" cy="2357568"/>
          </a:xfrm>
        </p:spPr>
        <p:txBody>
          <a:bodyPr wrap="square" anchor="ctr">
            <a:spAutoFit/>
          </a:bodyPr>
          <a:lstStyle/>
          <a:p>
            <a:endParaRPr dirty="0"/>
          </a:p>
          <a:p>
            <a:r>
              <a:rPr sz="2400" dirty="0">
                <a:latin typeface="Garamond"/>
              </a:rPr>
              <a:t>Deterioration of diplomatic relations</a:t>
            </a:r>
          </a:p>
          <a:p>
            <a:r>
              <a:rPr sz="2400" dirty="0">
                <a:latin typeface="Garamond"/>
              </a:rPr>
              <a:t>Increased market volatility and spread widening</a:t>
            </a:r>
          </a:p>
          <a:p>
            <a:r>
              <a:rPr sz="2400" dirty="0">
                <a:latin typeface="Garamond"/>
              </a:rPr>
              <a:t>Debates on EU reform and fiscal flexibility</a:t>
            </a:r>
          </a:p>
          <a:p>
            <a:r>
              <a:rPr sz="2400" dirty="0">
                <a:latin typeface="Garamond"/>
              </a:rPr>
              <a:t>Italy's isolation in EU decision-making processes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92586" y="553750"/>
            <a:ext cx="6894214" cy="584775"/>
          </a:xfrm>
        </p:spPr>
        <p:txBody>
          <a:bodyPr wrap="square" anchor="ctr">
            <a:spAutoFit/>
          </a:bodyPr>
          <a:lstStyle/>
          <a:p>
            <a:r>
              <a:rPr sz="3200" dirty="0">
                <a:latin typeface="Garamond"/>
              </a:rPr>
              <a:t>Changing Attitudes Towards Euro Exit</a:t>
            </a:r>
          </a:p>
        </p:txBody>
      </p:sp>
      <p:sp>
        <p:nvSpPr>
          <p:cNvPr id="3" name="Content Placeholder 2"/>
          <p:cNvSpPr>
            <a:spLocks noGrp="1"/>
          </p:cNvSpPr>
          <p:nvPr>
            <p:ph idx="1"/>
          </p:nvPr>
        </p:nvSpPr>
        <p:spPr>
          <a:xfrm>
            <a:off x="1792586" y="2499731"/>
            <a:ext cx="6894214" cy="2726900"/>
          </a:xfrm>
        </p:spPr>
        <p:txBody>
          <a:bodyPr wrap="square" anchor="ctr">
            <a:spAutoFit/>
          </a:bodyPr>
          <a:lstStyle/>
          <a:p>
            <a:endParaRPr dirty="0"/>
          </a:p>
          <a:p>
            <a:r>
              <a:rPr sz="2400" dirty="0">
                <a:latin typeface="Garamond"/>
              </a:rPr>
              <a:t>Moderation of M5S stance on Euro</a:t>
            </a:r>
          </a:p>
          <a:p>
            <a:r>
              <a:rPr sz="2400" dirty="0">
                <a:latin typeface="Garamond"/>
              </a:rPr>
              <a:t>Lega's evolving position on Eurozone membership</a:t>
            </a:r>
          </a:p>
          <a:p>
            <a:r>
              <a:rPr sz="2400" dirty="0">
                <a:latin typeface="Garamond"/>
              </a:rPr>
              <a:t>Role of economic realities in shaping political discourse</a:t>
            </a:r>
          </a:p>
          <a:p>
            <a:r>
              <a:rPr sz="2400" dirty="0">
                <a:latin typeface="Garamond"/>
              </a:rPr>
              <a:t>Public opinion trends on Euro membership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74478" y="553750"/>
            <a:ext cx="6912321" cy="584775"/>
          </a:xfrm>
        </p:spPr>
        <p:txBody>
          <a:bodyPr wrap="square" anchor="ctr">
            <a:spAutoFit/>
          </a:bodyPr>
          <a:lstStyle/>
          <a:p>
            <a:r>
              <a:rPr sz="3200" dirty="0">
                <a:latin typeface="Garamond"/>
              </a:rPr>
              <a:t>Lessons from the Populist Experience</a:t>
            </a:r>
          </a:p>
        </p:txBody>
      </p:sp>
      <p:sp>
        <p:nvSpPr>
          <p:cNvPr id="3" name="Content Placeholder 2"/>
          <p:cNvSpPr>
            <a:spLocks noGrp="1"/>
          </p:cNvSpPr>
          <p:nvPr>
            <p:ph idx="1"/>
          </p:nvPr>
        </p:nvSpPr>
        <p:spPr>
          <a:xfrm>
            <a:off x="1774478" y="2315065"/>
            <a:ext cx="6912322" cy="3096232"/>
          </a:xfrm>
        </p:spPr>
        <p:txBody>
          <a:bodyPr wrap="square" anchor="ctr">
            <a:spAutoFit/>
          </a:bodyPr>
          <a:lstStyle/>
          <a:p>
            <a:endParaRPr dirty="0"/>
          </a:p>
          <a:p>
            <a:r>
              <a:rPr sz="2400" dirty="0">
                <a:latin typeface="Garamond"/>
              </a:rPr>
              <a:t>Challenges of translating anti-EU rhetoric into policy</a:t>
            </a:r>
          </a:p>
          <a:p>
            <a:r>
              <a:rPr sz="2400" dirty="0">
                <a:latin typeface="Garamond"/>
              </a:rPr>
              <a:t>Constraints of Eurozone membership on national policies</a:t>
            </a:r>
          </a:p>
          <a:p>
            <a:r>
              <a:rPr sz="2400" dirty="0">
                <a:latin typeface="Garamond"/>
              </a:rPr>
              <a:t>Persistence of structural economic issues</a:t>
            </a:r>
          </a:p>
          <a:p>
            <a:r>
              <a:rPr sz="2400" dirty="0">
                <a:latin typeface="Garamond"/>
              </a:rPr>
              <a:t>Ongoing debate on Italy's future in the EU and Eurozone</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A5B961C2-A519-963B-A777-303FD95D1E10}"/>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688D4A1D-E0F6-E3C1-F591-7767793452C1}"/>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E89BB069-C4F9-8B14-D3C3-2CF0216B3103}"/>
              </a:ext>
            </a:extLst>
          </p:cNvPr>
          <p:cNvSpPr>
            <a:spLocks noGrp="1"/>
          </p:cNvSpPr>
          <p:nvPr>
            <p:ph type="title"/>
          </p:nvPr>
        </p:nvSpPr>
        <p:spPr>
          <a:xfrm>
            <a:off x="1774478" y="553750"/>
            <a:ext cx="6912321" cy="584775"/>
          </a:xfrm>
        </p:spPr>
        <p:txBody>
          <a:bodyPr wrap="square" anchor="ctr">
            <a:spAutoFit/>
          </a:bodyPr>
          <a:lstStyle/>
          <a:p>
            <a:r>
              <a:rPr lang="en-US" sz="3200" dirty="0">
                <a:latin typeface="Garamond"/>
              </a:rPr>
              <a:t>Notable Far-Right Parties</a:t>
            </a:r>
          </a:p>
        </p:txBody>
      </p:sp>
      <p:sp>
        <p:nvSpPr>
          <p:cNvPr id="3" name="Content Placeholder 2">
            <a:extLst>
              <a:ext uri="{FF2B5EF4-FFF2-40B4-BE49-F238E27FC236}">
                <a16:creationId xmlns:a16="http://schemas.microsoft.com/office/drawing/2014/main" id="{23B6FDCC-B653-FBAE-C4FB-E8270BB6F8FB}"/>
              </a:ext>
            </a:extLst>
          </p:cNvPr>
          <p:cNvSpPr>
            <a:spLocks noGrp="1"/>
          </p:cNvSpPr>
          <p:nvPr>
            <p:ph idx="1"/>
          </p:nvPr>
        </p:nvSpPr>
        <p:spPr>
          <a:xfrm>
            <a:off x="1774478" y="1317867"/>
            <a:ext cx="6912322" cy="5090624"/>
          </a:xfrm>
        </p:spPr>
        <p:txBody>
          <a:bodyPr wrap="square" anchor="ctr">
            <a:spAutoFit/>
          </a:bodyPr>
          <a:lstStyle/>
          <a:p>
            <a:pPr>
              <a:buFont typeface="+mj-lt"/>
              <a:buAutoNum type="arabicPeriod"/>
            </a:pPr>
            <a:r>
              <a:rPr lang="en-US" sz="1400" b="1" dirty="0">
                <a:latin typeface="Garamond" panose="02020404030301010803" pitchFamily="18" charset="0"/>
              </a:rPr>
              <a:t>France</a:t>
            </a:r>
            <a:r>
              <a:rPr lang="en-US" sz="1400" dirty="0">
                <a:latin typeface="Garamond" panose="02020404030301010803" pitchFamily="18" charset="0"/>
              </a:rPr>
              <a:t>:</a:t>
            </a:r>
          </a:p>
          <a:p>
            <a:pPr marL="457200" lvl="1" indent="0">
              <a:buNone/>
            </a:pPr>
            <a:r>
              <a:rPr lang="en-US" sz="1400" b="1" dirty="0" err="1">
                <a:latin typeface="Garamond" panose="02020404030301010803" pitchFamily="18" charset="0"/>
              </a:rPr>
              <a:t>Rassemblement</a:t>
            </a:r>
            <a:r>
              <a:rPr lang="en-US" sz="1400" b="1" dirty="0">
                <a:latin typeface="Garamond" panose="02020404030301010803" pitchFamily="18" charset="0"/>
              </a:rPr>
              <a:t> National (RN)</a:t>
            </a:r>
            <a:r>
              <a:rPr lang="en-US" sz="1400" dirty="0">
                <a:latin typeface="Garamond" panose="02020404030301010803" pitchFamily="18" charset="0"/>
              </a:rPr>
              <a:t>: Under Marine Le Pen, the RN has transitioned from its extremist origins to a more palatable nationalist platform, focusing on immigration, identity, and Euroscepticism.</a:t>
            </a:r>
          </a:p>
          <a:p>
            <a:pPr>
              <a:buFont typeface="+mj-lt"/>
              <a:buAutoNum type="arabicPeriod"/>
            </a:pPr>
            <a:r>
              <a:rPr lang="en-US" sz="1400" b="1" dirty="0">
                <a:latin typeface="Garamond" panose="02020404030301010803" pitchFamily="18" charset="0"/>
              </a:rPr>
              <a:t>Germany</a:t>
            </a:r>
            <a:r>
              <a:rPr lang="en-US" sz="1400" dirty="0">
                <a:latin typeface="Garamond" panose="02020404030301010803" pitchFamily="18" charset="0"/>
              </a:rPr>
              <a:t>:</a:t>
            </a:r>
          </a:p>
          <a:p>
            <a:pPr marL="457200" lvl="1" indent="0">
              <a:buNone/>
            </a:pPr>
            <a:r>
              <a:rPr lang="en-US" sz="1400" b="1" dirty="0">
                <a:latin typeface="Garamond" panose="02020404030301010803" pitchFamily="18" charset="0"/>
              </a:rPr>
              <a:t>Alternative für Deutschland (</a:t>
            </a:r>
            <a:r>
              <a:rPr lang="en-US" sz="1400" b="1" dirty="0" err="1">
                <a:latin typeface="Garamond" panose="02020404030301010803" pitchFamily="18" charset="0"/>
              </a:rPr>
              <a:t>AfD</a:t>
            </a:r>
            <a:r>
              <a:rPr lang="en-US" sz="1400" b="1" dirty="0">
                <a:latin typeface="Garamond" panose="02020404030301010803" pitchFamily="18" charset="0"/>
              </a:rPr>
              <a:t>)</a:t>
            </a:r>
            <a:r>
              <a:rPr lang="en-US" sz="1400" dirty="0">
                <a:latin typeface="Garamond" panose="02020404030301010803" pitchFamily="18" charset="0"/>
              </a:rPr>
              <a:t>: Initially a Eurosceptic party, the </a:t>
            </a:r>
            <a:r>
              <a:rPr lang="en-US" sz="1400" dirty="0" err="1">
                <a:latin typeface="Garamond" panose="02020404030301010803" pitchFamily="18" charset="0"/>
              </a:rPr>
              <a:t>AfD</a:t>
            </a:r>
            <a:r>
              <a:rPr lang="en-US" sz="1400" dirty="0">
                <a:latin typeface="Garamond" panose="02020404030301010803" pitchFamily="18" charset="0"/>
              </a:rPr>
              <a:t> shifted toward anti-immigration and nationalist rhetoric, gaining significant traction after the 2015 refugee crisis.</a:t>
            </a:r>
          </a:p>
          <a:p>
            <a:pPr>
              <a:buFont typeface="+mj-lt"/>
              <a:buAutoNum type="arabicPeriod"/>
            </a:pPr>
            <a:r>
              <a:rPr lang="en-US" sz="1400" b="1" dirty="0">
                <a:latin typeface="Garamond" panose="02020404030301010803" pitchFamily="18" charset="0"/>
              </a:rPr>
              <a:t>Italy</a:t>
            </a:r>
            <a:r>
              <a:rPr lang="en-US" sz="1400" dirty="0">
                <a:latin typeface="Garamond" panose="02020404030301010803" pitchFamily="18" charset="0"/>
              </a:rPr>
              <a:t>:</a:t>
            </a:r>
          </a:p>
          <a:p>
            <a:pPr marL="457200" lvl="1" indent="0">
              <a:buNone/>
            </a:pPr>
            <a:r>
              <a:rPr lang="en-US" sz="1400" b="1" dirty="0">
                <a:latin typeface="Garamond" panose="02020404030301010803" pitchFamily="18" charset="0"/>
              </a:rPr>
              <a:t>Fratelli </a:t>
            </a:r>
            <a:r>
              <a:rPr lang="en-US" sz="1400" b="1" dirty="0" err="1">
                <a:latin typeface="Garamond" panose="02020404030301010803" pitchFamily="18" charset="0"/>
              </a:rPr>
              <a:t>d’Italia</a:t>
            </a:r>
            <a:r>
              <a:rPr lang="en-US" sz="1400" dirty="0">
                <a:latin typeface="Garamond" panose="02020404030301010803" pitchFamily="18" charset="0"/>
              </a:rPr>
              <a:t>: Led by Giorgia Meloni, it combines conservative social policies with a strong nationalist agenda.</a:t>
            </a:r>
          </a:p>
          <a:p>
            <a:pPr>
              <a:buFont typeface="+mj-lt"/>
              <a:buAutoNum type="arabicPeriod"/>
            </a:pPr>
            <a:r>
              <a:rPr lang="en-US" sz="1400" b="1" dirty="0">
                <a:latin typeface="Garamond" panose="02020404030301010803" pitchFamily="18" charset="0"/>
              </a:rPr>
              <a:t>Hungary</a:t>
            </a:r>
            <a:r>
              <a:rPr lang="en-US" sz="1400" dirty="0">
                <a:latin typeface="Garamond" panose="02020404030301010803" pitchFamily="18" charset="0"/>
              </a:rPr>
              <a:t>:</a:t>
            </a:r>
          </a:p>
          <a:p>
            <a:pPr marL="457200" lvl="1" indent="0">
              <a:buNone/>
            </a:pPr>
            <a:r>
              <a:rPr lang="en-US" sz="1400" b="1" dirty="0">
                <a:latin typeface="Garamond" panose="02020404030301010803" pitchFamily="18" charset="0"/>
              </a:rPr>
              <a:t>Fidesz</a:t>
            </a:r>
            <a:r>
              <a:rPr lang="en-US" sz="1400" dirty="0">
                <a:latin typeface="Garamond" panose="02020404030301010803" pitchFamily="18" charset="0"/>
              </a:rPr>
              <a:t>: Though initially a center-right party, Viktor Orbán’s leadership has transformed Fidesz into a far-right populist movement, known for its anti-immigration and Eurosceptic policies.</a:t>
            </a:r>
          </a:p>
          <a:p>
            <a:pPr>
              <a:buFont typeface="+mj-lt"/>
              <a:buAutoNum type="arabicPeriod"/>
            </a:pPr>
            <a:r>
              <a:rPr lang="en-US" sz="1400" b="1" dirty="0">
                <a:latin typeface="Garamond" panose="02020404030301010803" pitchFamily="18" charset="0"/>
              </a:rPr>
              <a:t>Poland</a:t>
            </a:r>
            <a:r>
              <a:rPr lang="en-US" sz="1400" dirty="0">
                <a:latin typeface="Garamond" panose="02020404030301010803" pitchFamily="18" charset="0"/>
              </a:rPr>
              <a:t>:</a:t>
            </a:r>
          </a:p>
          <a:p>
            <a:pPr marL="457200" lvl="1" indent="0">
              <a:buNone/>
            </a:pPr>
            <a:r>
              <a:rPr lang="en-US" sz="1400" b="1" dirty="0">
                <a:latin typeface="Garamond" panose="02020404030301010803" pitchFamily="18" charset="0"/>
              </a:rPr>
              <a:t>Law and Justice Party (PiS)</a:t>
            </a:r>
            <a:r>
              <a:rPr lang="en-US" sz="1400" dirty="0">
                <a:latin typeface="Garamond" panose="02020404030301010803" pitchFamily="18" charset="0"/>
              </a:rPr>
              <a:t>: While technically conservative, its nationalist and anti-EU policies align it closely with far-right ideologies.</a:t>
            </a:r>
          </a:p>
          <a:p>
            <a:pPr>
              <a:buFont typeface="+mj-lt"/>
              <a:buAutoNum type="arabicPeriod"/>
            </a:pPr>
            <a:r>
              <a:rPr lang="en-US" sz="1400" b="1" dirty="0">
                <a:latin typeface="Garamond" panose="02020404030301010803" pitchFamily="18" charset="0"/>
              </a:rPr>
              <a:t>Austria</a:t>
            </a:r>
            <a:r>
              <a:rPr lang="en-US" sz="1400" dirty="0">
                <a:latin typeface="Garamond" panose="02020404030301010803" pitchFamily="18" charset="0"/>
              </a:rPr>
              <a:t>:</a:t>
            </a:r>
          </a:p>
          <a:p>
            <a:pPr marL="457200" lvl="1" indent="0">
              <a:buNone/>
            </a:pPr>
            <a:r>
              <a:rPr lang="en-US" sz="1400" b="1" dirty="0">
                <a:latin typeface="Garamond" panose="02020404030301010803" pitchFamily="18" charset="0"/>
              </a:rPr>
              <a:t>Freedom Party of Austria (FPÖ)</a:t>
            </a:r>
            <a:r>
              <a:rPr lang="en-US" sz="1400" dirty="0">
                <a:latin typeface="Garamond" panose="02020404030301010803" pitchFamily="18" charset="0"/>
              </a:rPr>
              <a:t>: A long-standing far-right party, it has focused on anti-immigration and Euroscepticism.</a:t>
            </a:r>
          </a:p>
        </p:txBody>
      </p:sp>
    </p:spTree>
    <p:extLst>
      <p:ext uri="{BB962C8B-B14F-4D97-AF65-F5344CB8AC3E}">
        <p14:creationId xmlns:p14="http://schemas.microsoft.com/office/powerpoint/2010/main" val="3337210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92586" y="553750"/>
            <a:ext cx="6894214" cy="584775"/>
          </a:xfrm>
        </p:spPr>
        <p:txBody>
          <a:bodyPr wrap="square" anchor="ctr">
            <a:spAutoFit/>
          </a:bodyPr>
          <a:lstStyle/>
          <a:p>
            <a:r>
              <a:rPr sz="3200" dirty="0">
                <a:latin typeface="Garamond"/>
              </a:rPr>
              <a:t>Political Landscape After the Crisis</a:t>
            </a:r>
          </a:p>
        </p:txBody>
      </p:sp>
      <p:sp>
        <p:nvSpPr>
          <p:cNvPr id="3" name="Content Placeholder 2"/>
          <p:cNvSpPr>
            <a:spLocks noGrp="1"/>
          </p:cNvSpPr>
          <p:nvPr>
            <p:ph idx="1"/>
          </p:nvPr>
        </p:nvSpPr>
        <p:spPr>
          <a:xfrm>
            <a:off x="1792586" y="2684397"/>
            <a:ext cx="6894214" cy="2357568"/>
          </a:xfrm>
        </p:spPr>
        <p:txBody>
          <a:bodyPr wrap="square" anchor="ctr">
            <a:spAutoFit/>
          </a:bodyPr>
          <a:lstStyle/>
          <a:p>
            <a:endParaRPr dirty="0"/>
          </a:p>
          <a:p>
            <a:r>
              <a:rPr sz="2400" dirty="0">
                <a:latin typeface="Garamond"/>
              </a:rPr>
              <a:t>Fragmentation of traditional parties</a:t>
            </a:r>
          </a:p>
          <a:p>
            <a:r>
              <a:rPr sz="2400" dirty="0">
                <a:latin typeface="Garamond"/>
              </a:rPr>
              <a:t>Rise of anti-establishment sentiment</a:t>
            </a:r>
          </a:p>
          <a:p>
            <a:r>
              <a:rPr sz="2400" dirty="0">
                <a:latin typeface="Garamond"/>
              </a:rPr>
              <a:t>Increasing distrust in EU institutions</a:t>
            </a:r>
          </a:p>
          <a:p>
            <a:r>
              <a:rPr sz="2400" dirty="0">
                <a:latin typeface="Garamond"/>
              </a:rPr>
              <a:t>Growing debate on Italy's role in the Eurozone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EEC67171-918E-5C2F-FEE7-F140E9BA18F3}"/>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7121EEE9-79C2-9101-E711-A2873070C65D}"/>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2B4AC5CC-C8E6-F72D-4AE1-773721E657D1}"/>
              </a:ext>
            </a:extLst>
          </p:cNvPr>
          <p:cNvSpPr>
            <a:spLocks noGrp="1"/>
          </p:cNvSpPr>
          <p:nvPr>
            <p:ph type="title"/>
          </p:nvPr>
        </p:nvSpPr>
        <p:spPr>
          <a:xfrm>
            <a:off x="1774478" y="307529"/>
            <a:ext cx="6912321" cy="1077218"/>
          </a:xfrm>
        </p:spPr>
        <p:txBody>
          <a:bodyPr wrap="square" anchor="ctr">
            <a:spAutoFit/>
          </a:bodyPr>
          <a:lstStyle/>
          <a:p>
            <a:r>
              <a:rPr lang="en-US" sz="3200" dirty="0">
                <a:latin typeface="Garamond"/>
              </a:rPr>
              <a:t>The Rise of Far-Right Parties </a:t>
            </a:r>
            <a:br>
              <a:rPr lang="en-US" sz="3200" dirty="0">
                <a:latin typeface="Garamond"/>
              </a:rPr>
            </a:br>
            <a:r>
              <a:rPr lang="en-US" sz="3200" dirty="0">
                <a:latin typeface="Garamond"/>
              </a:rPr>
              <a:t>in Europe Since the 2000s (1)</a:t>
            </a:r>
            <a:endParaRPr sz="3200" dirty="0">
              <a:latin typeface="Garamond"/>
            </a:endParaRPr>
          </a:p>
        </p:txBody>
      </p:sp>
      <p:sp>
        <p:nvSpPr>
          <p:cNvPr id="3" name="Content Placeholder 2">
            <a:extLst>
              <a:ext uri="{FF2B5EF4-FFF2-40B4-BE49-F238E27FC236}">
                <a16:creationId xmlns:a16="http://schemas.microsoft.com/office/drawing/2014/main" id="{4F1694F8-B3D5-825A-94C1-F5013111AF36}"/>
              </a:ext>
            </a:extLst>
          </p:cNvPr>
          <p:cNvSpPr>
            <a:spLocks noGrp="1"/>
          </p:cNvSpPr>
          <p:nvPr>
            <p:ph idx="1"/>
          </p:nvPr>
        </p:nvSpPr>
        <p:spPr>
          <a:xfrm>
            <a:off x="1774478" y="1157822"/>
            <a:ext cx="7369522" cy="5410712"/>
          </a:xfrm>
        </p:spPr>
        <p:txBody>
          <a:bodyPr wrap="square" anchor="ctr">
            <a:spAutoFit/>
          </a:bodyPr>
          <a:lstStyle/>
          <a:p>
            <a:pPr marL="0" indent="0">
              <a:buNone/>
            </a:pPr>
            <a:endParaRPr lang="en-US" sz="1600" dirty="0">
              <a:latin typeface="Garamond" panose="02020404030301010803" pitchFamily="18" charset="0"/>
            </a:endParaRPr>
          </a:p>
          <a:p>
            <a:pPr marL="0" indent="0">
              <a:buNone/>
            </a:pPr>
            <a:r>
              <a:rPr lang="en-US" sz="1600" dirty="0">
                <a:latin typeface="Garamond" panose="02020404030301010803" pitchFamily="18" charset="0"/>
              </a:rPr>
              <a:t>The early 2000s marked a significant shift in the political landscape of Europe, with the steady rise of far-right parties. These parties have gained momentum by capitalizing on economic crises, cultural anxieties, and dissatisfaction with traditional political elites. They often challenge liberal democratic norms, emphasizing nationalism, anti-immigration policies, and a rejection of multiculturalism.</a:t>
            </a:r>
          </a:p>
          <a:p>
            <a:r>
              <a:rPr lang="en-US" sz="1600" b="1" dirty="0">
                <a:latin typeface="Garamond" panose="02020404030301010803" pitchFamily="18" charset="0"/>
              </a:rPr>
              <a:t>Key Drivers of Growth</a:t>
            </a:r>
            <a:endParaRPr lang="en-US" sz="1600" dirty="0">
              <a:latin typeface="Garamond" panose="02020404030301010803" pitchFamily="18" charset="0"/>
            </a:endParaRPr>
          </a:p>
          <a:p>
            <a:pPr>
              <a:buFont typeface="+mj-lt"/>
              <a:buAutoNum type="arabicPeriod"/>
            </a:pPr>
            <a:r>
              <a:rPr lang="en-US" sz="1600" b="1" dirty="0">
                <a:latin typeface="Garamond" panose="02020404030301010803" pitchFamily="18" charset="0"/>
              </a:rPr>
              <a:t>Economic Discontent</a:t>
            </a:r>
            <a:r>
              <a:rPr lang="en-US" sz="1600" dirty="0">
                <a:latin typeface="Garamond" panose="02020404030301010803" pitchFamily="18" charset="0"/>
              </a:rPr>
              <a:t>:</a:t>
            </a:r>
          </a:p>
          <a:p>
            <a:pPr marL="742950" lvl="1" indent="-285750">
              <a:buFont typeface="+mj-lt"/>
              <a:buAutoNum type="arabicPeriod"/>
            </a:pPr>
            <a:r>
              <a:rPr lang="en-US" sz="1600" dirty="0">
                <a:latin typeface="Garamond" panose="02020404030301010803" pitchFamily="18" charset="0"/>
              </a:rPr>
              <a:t>The global financial crisis of 2008 exacerbated unemployment and inequality, creating fertile ground for far-right rhetoric. These parties presented themselves as champions of "ordinary citizens" against globalized elites.</a:t>
            </a:r>
          </a:p>
          <a:p>
            <a:pPr marL="742950" lvl="1" indent="-285750">
              <a:buFont typeface="+mj-lt"/>
              <a:buAutoNum type="arabicPeriod"/>
            </a:pPr>
            <a:r>
              <a:rPr lang="en-US" sz="1600" dirty="0">
                <a:latin typeface="Garamond" panose="02020404030301010803" pitchFamily="18" charset="0"/>
              </a:rPr>
              <a:t>Austerity measures implemented by governments further alienated working-class voters, pushing them toward parties that promised to prioritize national interests over global economic integration.</a:t>
            </a:r>
          </a:p>
          <a:p>
            <a:pPr>
              <a:buFont typeface="+mj-lt"/>
              <a:buAutoNum type="arabicPeriod"/>
            </a:pPr>
            <a:r>
              <a:rPr lang="en-US" sz="1600" b="1" dirty="0">
                <a:latin typeface="Garamond" panose="02020404030301010803" pitchFamily="18" charset="0"/>
              </a:rPr>
              <a:t>Immigration and Identity Politics</a:t>
            </a:r>
            <a:r>
              <a:rPr lang="en-US" sz="1600" dirty="0">
                <a:latin typeface="Garamond" panose="02020404030301010803" pitchFamily="18" charset="0"/>
              </a:rPr>
              <a:t>:</a:t>
            </a:r>
          </a:p>
          <a:p>
            <a:pPr marL="742950" lvl="1" indent="-285750">
              <a:buFont typeface="+mj-lt"/>
              <a:buAutoNum type="arabicPeriod"/>
            </a:pPr>
            <a:r>
              <a:rPr lang="en-US" sz="1600" dirty="0">
                <a:latin typeface="Garamond" panose="02020404030301010803" pitchFamily="18" charset="0"/>
              </a:rPr>
              <a:t>The 2015 refugee crisis heightened fears about cultural integration and national security. Far-right parties framed immigration as a threat to national identity and public safety.</a:t>
            </a:r>
          </a:p>
          <a:p>
            <a:pPr marL="742950" lvl="1" indent="-285750">
              <a:buFont typeface="+mj-lt"/>
              <a:buAutoNum type="arabicPeriod"/>
            </a:pPr>
            <a:r>
              <a:rPr lang="en-US" sz="1600" dirty="0">
                <a:latin typeface="Garamond" panose="02020404030301010803" pitchFamily="18" charset="0"/>
              </a:rPr>
              <a:t>These parties also exploited anxieties about Islamic radicalism, linking it to broader concerns about immigration and multicultural policies.</a:t>
            </a:r>
          </a:p>
        </p:txBody>
      </p:sp>
    </p:spTree>
    <p:extLst>
      <p:ext uri="{BB962C8B-B14F-4D97-AF65-F5344CB8AC3E}">
        <p14:creationId xmlns:p14="http://schemas.microsoft.com/office/powerpoint/2010/main" val="3285117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7640D62A-9E8A-1FF2-1CC4-FA4D9C1A653F}"/>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92D07085-AD50-0C1E-5F68-69EBCFC1E653}"/>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95DED0CF-3EE6-64AA-5DFF-0097CBDF81F2}"/>
              </a:ext>
            </a:extLst>
          </p:cNvPr>
          <p:cNvSpPr>
            <a:spLocks noGrp="1"/>
          </p:cNvSpPr>
          <p:nvPr>
            <p:ph type="title"/>
          </p:nvPr>
        </p:nvSpPr>
        <p:spPr>
          <a:xfrm>
            <a:off x="1774478" y="307529"/>
            <a:ext cx="6912321" cy="1077218"/>
          </a:xfrm>
        </p:spPr>
        <p:txBody>
          <a:bodyPr wrap="square" anchor="ctr">
            <a:spAutoFit/>
          </a:bodyPr>
          <a:lstStyle/>
          <a:p>
            <a:r>
              <a:rPr lang="en-US" sz="3200" dirty="0">
                <a:latin typeface="Garamond"/>
              </a:rPr>
              <a:t>The Rise of Far-Right Parties </a:t>
            </a:r>
            <a:br>
              <a:rPr lang="en-US" sz="3200" dirty="0">
                <a:latin typeface="Garamond"/>
              </a:rPr>
            </a:br>
            <a:r>
              <a:rPr lang="en-US" sz="3200" dirty="0">
                <a:latin typeface="Garamond"/>
              </a:rPr>
              <a:t>in Europe Since the 2000s (2)</a:t>
            </a:r>
            <a:endParaRPr sz="3200" dirty="0">
              <a:latin typeface="Garamond"/>
            </a:endParaRPr>
          </a:p>
        </p:txBody>
      </p:sp>
      <p:sp>
        <p:nvSpPr>
          <p:cNvPr id="3" name="Content Placeholder 2">
            <a:extLst>
              <a:ext uri="{FF2B5EF4-FFF2-40B4-BE49-F238E27FC236}">
                <a16:creationId xmlns:a16="http://schemas.microsoft.com/office/drawing/2014/main" id="{E61A51EA-09A7-7AEF-719B-AA835B82AA59}"/>
              </a:ext>
            </a:extLst>
          </p:cNvPr>
          <p:cNvSpPr>
            <a:spLocks noGrp="1"/>
          </p:cNvSpPr>
          <p:nvPr>
            <p:ph idx="1"/>
          </p:nvPr>
        </p:nvSpPr>
        <p:spPr>
          <a:xfrm>
            <a:off x="1774478" y="2004207"/>
            <a:ext cx="7369522" cy="3717941"/>
          </a:xfrm>
        </p:spPr>
        <p:txBody>
          <a:bodyPr wrap="square" anchor="ctr">
            <a:spAutoFit/>
          </a:bodyPr>
          <a:lstStyle/>
          <a:p>
            <a:pPr marL="0" indent="0">
              <a:buNone/>
            </a:pPr>
            <a:endParaRPr lang="en-US" sz="1600" dirty="0">
              <a:latin typeface="Garamond" panose="02020404030301010803" pitchFamily="18" charset="0"/>
            </a:endParaRPr>
          </a:p>
          <a:p>
            <a:pPr>
              <a:buFont typeface="+mj-lt"/>
              <a:buAutoNum type="arabicPeriod"/>
            </a:pPr>
            <a:r>
              <a:rPr lang="en-US" sz="1800" b="1" dirty="0">
                <a:latin typeface="Garamond" panose="02020404030301010803" pitchFamily="18" charset="0"/>
              </a:rPr>
              <a:t>Distrust in Traditional Parties</a:t>
            </a:r>
            <a:r>
              <a:rPr lang="en-US" sz="1800" dirty="0">
                <a:latin typeface="Garamond" panose="02020404030301010803" pitchFamily="18" charset="0"/>
              </a:rPr>
              <a:t>:</a:t>
            </a:r>
          </a:p>
          <a:p>
            <a:pPr marL="742950" lvl="1" indent="-285750">
              <a:buFont typeface="+mj-lt"/>
              <a:buAutoNum type="arabicPeriod"/>
            </a:pPr>
            <a:r>
              <a:rPr lang="en-US" sz="1800" dirty="0">
                <a:latin typeface="Garamond" panose="02020404030301010803" pitchFamily="18" charset="0"/>
              </a:rPr>
              <a:t>Scandals, inefficiency, and perceived detachment from public concerns led to declining trust in mainstream political parties.</a:t>
            </a:r>
          </a:p>
          <a:p>
            <a:pPr marL="742950" lvl="1" indent="-285750">
              <a:buFont typeface="+mj-lt"/>
              <a:buAutoNum type="arabicPeriod"/>
            </a:pPr>
            <a:r>
              <a:rPr lang="en-US" sz="1800" dirty="0">
                <a:latin typeface="Garamond" panose="02020404030301010803" pitchFamily="18" charset="0"/>
              </a:rPr>
              <a:t>Far-right parties presented themselves as alternatives, emphasizing a return to "traditional values" and national sovereignty.</a:t>
            </a:r>
          </a:p>
          <a:p>
            <a:pPr>
              <a:buFont typeface="+mj-lt"/>
              <a:buAutoNum type="arabicPeriod"/>
            </a:pPr>
            <a:r>
              <a:rPr lang="en-US" sz="1800" b="1" dirty="0">
                <a:latin typeface="Garamond" panose="02020404030301010803" pitchFamily="18" charset="0"/>
              </a:rPr>
              <a:t>Euroscepticism</a:t>
            </a:r>
            <a:r>
              <a:rPr lang="en-US" sz="1800" dirty="0">
                <a:latin typeface="Garamond" panose="02020404030301010803" pitchFamily="18" charset="0"/>
              </a:rPr>
              <a:t>:</a:t>
            </a:r>
          </a:p>
          <a:p>
            <a:pPr marL="742950" lvl="1" indent="-285750">
              <a:buFont typeface="+mj-lt"/>
              <a:buAutoNum type="arabicPeriod"/>
            </a:pPr>
            <a:r>
              <a:rPr lang="en-US" sz="1800" dirty="0">
                <a:latin typeface="Garamond" panose="02020404030301010803" pitchFamily="18" charset="0"/>
              </a:rPr>
              <a:t>Many far-right parties oppose the European Union, criticizing its perceived erosion of national sovereignty and promoting withdrawal or significant reform.</a:t>
            </a:r>
          </a:p>
          <a:p>
            <a:pPr marL="742950" lvl="1" indent="-285750">
              <a:buFont typeface="+mj-lt"/>
              <a:buAutoNum type="arabicPeriod"/>
            </a:pPr>
            <a:r>
              <a:rPr lang="en-US" sz="1800" dirty="0">
                <a:latin typeface="Garamond" panose="02020404030301010803" pitchFamily="18" charset="0"/>
              </a:rPr>
              <a:t>The Brexit referendum in 2016 emboldened Eurosceptic movements across the continent.</a:t>
            </a:r>
          </a:p>
        </p:txBody>
      </p:sp>
    </p:spTree>
    <p:extLst>
      <p:ext uri="{BB962C8B-B14F-4D97-AF65-F5344CB8AC3E}">
        <p14:creationId xmlns:p14="http://schemas.microsoft.com/office/powerpoint/2010/main" val="40895177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17BC0A90-D443-BED5-C170-06B9AB445756}"/>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6E97620D-8E12-CC58-A8DB-BFC0823CE37C}"/>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A4B631D1-AC12-F441-AC44-ECFDFBEEF674}"/>
              </a:ext>
            </a:extLst>
          </p:cNvPr>
          <p:cNvSpPr>
            <a:spLocks noGrp="1"/>
          </p:cNvSpPr>
          <p:nvPr>
            <p:ph type="title"/>
          </p:nvPr>
        </p:nvSpPr>
        <p:spPr>
          <a:xfrm>
            <a:off x="1774478" y="584528"/>
            <a:ext cx="6912321" cy="523220"/>
          </a:xfrm>
        </p:spPr>
        <p:txBody>
          <a:bodyPr wrap="square" anchor="ctr">
            <a:spAutoFit/>
          </a:bodyPr>
          <a:lstStyle/>
          <a:p>
            <a:r>
              <a:rPr lang="en-US" sz="2800" b="1" dirty="0">
                <a:latin typeface="Garamond" panose="02020404030301010803" pitchFamily="18" charset="0"/>
              </a:rPr>
              <a:t>Impact on European Politics</a:t>
            </a:r>
            <a:endParaRPr lang="en-US" sz="2800" dirty="0">
              <a:latin typeface="Garamond" panose="02020404030301010803" pitchFamily="18" charset="0"/>
            </a:endParaRPr>
          </a:p>
        </p:txBody>
      </p:sp>
      <p:sp>
        <p:nvSpPr>
          <p:cNvPr id="3" name="Content Placeholder 2">
            <a:extLst>
              <a:ext uri="{FF2B5EF4-FFF2-40B4-BE49-F238E27FC236}">
                <a16:creationId xmlns:a16="http://schemas.microsoft.com/office/drawing/2014/main" id="{9F1A44A5-6512-5FF0-8AF5-821C03781D17}"/>
              </a:ext>
            </a:extLst>
          </p:cNvPr>
          <p:cNvSpPr>
            <a:spLocks noGrp="1"/>
          </p:cNvSpPr>
          <p:nvPr>
            <p:ph idx="1"/>
          </p:nvPr>
        </p:nvSpPr>
        <p:spPr>
          <a:xfrm>
            <a:off x="1774478" y="1010089"/>
            <a:ext cx="7369522" cy="5706177"/>
          </a:xfrm>
        </p:spPr>
        <p:txBody>
          <a:bodyPr wrap="square" anchor="ctr">
            <a:spAutoFit/>
          </a:bodyPr>
          <a:lstStyle/>
          <a:p>
            <a:pPr marL="0" indent="0">
              <a:buNone/>
            </a:pPr>
            <a:endParaRPr lang="en-US" sz="2400" dirty="0">
              <a:latin typeface="Garamond" panose="02020404030301010803" pitchFamily="18" charset="0"/>
            </a:endParaRPr>
          </a:p>
          <a:p>
            <a:pPr>
              <a:buFont typeface="+mj-lt"/>
              <a:buAutoNum type="arabicPeriod"/>
            </a:pPr>
            <a:r>
              <a:rPr lang="en-US" sz="2400" b="1" dirty="0">
                <a:latin typeface="Garamond" panose="02020404030301010803" pitchFamily="18" charset="0"/>
              </a:rPr>
              <a:t>Policy Shifts</a:t>
            </a:r>
            <a:r>
              <a:rPr lang="en-US" sz="2400" dirty="0">
                <a:latin typeface="Garamond" panose="02020404030301010803" pitchFamily="18" charset="0"/>
              </a:rPr>
              <a:t>:</a:t>
            </a:r>
          </a:p>
          <a:p>
            <a:pPr marL="742950" lvl="1" indent="-285750">
              <a:buFont typeface="+mj-lt"/>
              <a:buAutoNum type="arabicPeriod"/>
            </a:pPr>
            <a:r>
              <a:rPr lang="en-US" sz="2400" dirty="0">
                <a:latin typeface="Garamond" panose="02020404030301010803" pitchFamily="18" charset="0"/>
              </a:rPr>
              <a:t>The rise of far-right parties has pressured mainstream parties to adopt stricter stances on immigration and cultural issues.</a:t>
            </a:r>
          </a:p>
          <a:p>
            <a:pPr>
              <a:buFont typeface="+mj-lt"/>
              <a:buAutoNum type="arabicPeriod"/>
            </a:pPr>
            <a:r>
              <a:rPr lang="en-US" sz="2400" b="1" dirty="0">
                <a:latin typeface="Garamond" panose="02020404030301010803" pitchFamily="18" charset="0"/>
              </a:rPr>
              <a:t>Polarization</a:t>
            </a:r>
            <a:r>
              <a:rPr lang="en-US" sz="2400" dirty="0">
                <a:latin typeface="Garamond" panose="02020404030301010803" pitchFamily="18" charset="0"/>
              </a:rPr>
              <a:t>:</a:t>
            </a:r>
          </a:p>
          <a:p>
            <a:pPr marL="742950" lvl="1" indent="-285750">
              <a:buFont typeface="+mj-lt"/>
              <a:buAutoNum type="arabicPeriod"/>
            </a:pPr>
            <a:r>
              <a:rPr lang="en-US" sz="2400" dirty="0">
                <a:latin typeface="Garamond" panose="02020404030301010803" pitchFamily="18" charset="0"/>
              </a:rPr>
              <a:t>Increased support for far-right ideologies has led to greater polarization within European societies, complicating consensus-building in governance.</a:t>
            </a:r>
          </a:p>
          <a:p>
            <a:pPr>
              <a:buFont typeface="+mj-lt"/>
              <a:buAutoNum type="arabicPeriod"/>
            </a:pPr>
            <a:r>
              <a:rPr lang="en-US" sz="2400" b="1" dirty="0">
                <a:latin typeface="Garamond" panose="02020404030301010803" pitchFamily="18" charset="0"/>
              </a:rPr>
              <a:t>Challenges to EU Integration</a:t>
            </a:r>
            <a:r>
              <a:rPr lang="en-US" sz="2400" dirty="0">
                <a:latin typeface="Garamond" panose="02020404030301010803" pitchFamily="18" charset="0"/>
              </a:rPr>
              <a:t>:</a:t>
            </a:r>
          </a:p>
          <a:p>
            <a:pPr marL="742950" lvl="1" indent="-285750">
              <a:buFont typeface="+mj-lt"/>
              <a:buAutoNum type="arabicPeriod"/>
            </a:pPr>
            <a:r>
              <a:rPr lang="en-US" sz="2400" dirty="0">
                <a:latin typeface="Garamond" panose="02020404030301010803" pitchFamily="18" charset="0"/>
              </a:rPr>
              <a:t>Far-right Euroscepticism has fueled debates about the future of the European Union, threatening its cohesion and prompting reforms to address national concerns.</a:t>
            </a:r>
          </a:p>
        </p:txBody>
      </p:sp>
    </p:spTree>
    <p:extLst>
      <p:ext uri="{BB962C8B-B14F-4D97-AF65-F5344CB8AC3E}">
        <p14:creationId xmlns:p14="http://schemas.microsoft.com/office/powerpoint/2010/main" val="15740548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042241B1-F051-028A-05CC-CAB3EB1EAF7F}"/>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1F28F5E7-0098-68DB-7218-E51C0B308A32}"/>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0013D167-CC43-00D1-BC95-B2ADB50AC3FC}"/>
              </a:ext>
            </a:extLst>
          </p:cNvPr>
          <p:cNvSpPr>
            <a:spLocks noGrp="1"/>
          </p:cNvSpPr>
          <p:nvPr>
            <p:ph type="title"/>
          </p:nvPr>
        </p:nvSpPr>
        <p:spPr>
          <a:xfrm>
            <a:off x="1774478" y="307529"/>
            <a:ext cx="6912321" cy="1077218"/>
          </a:xfrm>
        </p:spPr>
        <p:txBody>
          <a:bodyPr wrap="square" anchor="ctr">
            <a:spAutoFit/>
          </a:bodyPr>
          <a:lstStyle/>
          <a:p>
            <a:r>
              <a:rPr lang="it-IT" sz="3200" dirty="0">
                <a:latin typeface="Garamond"/>
              </a:rPr>
              <a:t>The rise of the New Extreme </a:t>
            </a:r>
            <a:br>
              <a:rPr lang="it-IT" sz="3200" dirty="0">
                <a:latin typeface="Garamond"/>
              </a:rPr>
            </a:br>
            <a:r>
              <a:rPr lang="it-IT" sz="3200" dirty="0" err="1">
                <a:latin typeface="Garamond"/>
              </a:rPr>
              <a:t>Right</a:t>
            </a:r>
            <a:r>
              <a:rPr lang="it-IT" sz="3200" dirty="0">
                <a:latin typeface="Garamond"/>
              </a:rPr>
              <a:t> in </a:t>
            </a:r>
            <a:r>
              <a:rPr lang="it-IT" sz="3200" dirty="0" err="1">
                <a:latin typeface="Garamond"/>
              </a:rPr>
              <a:t>Italy</a:t>
            </a:r>
            <a:endParaRPr sz="3200" dirty="0">
              <a:latin typeface="Garamond"/>
            </a:endParaRPr>
          </a:p>
        </p:txBody>
      </p:sp>
      <p:sp>
        <p:nvSpPr>
          <p:cNvPr id="3" name="Content Placeholder 2">
            <a:extLst>
              <a:ext uri="{FF2B5EF4-FFF2-40B4-BE49-F238E27FC236}">
                <a16:creationId xmlns:a16="http://schemas.microsoft.com/office/drawing/2014/main" id="{E8B3C950-3A5F-2AD6-15B3-EB949254514F}"/>
              </a:ext>
            </a:extLst>
          </p:cNvPr>
          <p:cNvSpPr>
            <a:spLocks noGrp="1"/>
          </p:cNvSpPr>
          <p:nvPr>
            <p:ph idx="1"/>
          </p:nvPr>
        </p:nvSpPr>
        <p:spPr>
          <a:xfrm>
            <a:off x="1774478" y="1404048"/>
            <a:ext cx="7274272" cy="4918269"/>
          </a:xfrm>
        </p:spPr>
        <p:txBody>
          <a:bodyPr wrap="square" anchor="ctr">
            <a:spAutoFit/>
          </a:bodyPr>
          <a:lstStyle/>
          <a:p>
            <a:pPr marL="0" indent="0">
              <a:buNone/>
            </a:pPr>
            <a:r>
              <a:rPr lang="en-US" sz="1600" dirty="0">
                <a:latin typeface="Garamond" panose="02020404030301010803" pitchFamily="18" charset="0"/>
              </a:rPr>
              <a:t>Since the late 2000s, Italy has witnessed the consolidation and growth of far-right parties, particularly those emphasizing nationalism, anti-immigration policies, and conservative social values. </a:t>
            </a:r>
          </a:p>
          <a:p>
            <a:pPr marL="0" indent="0">
              <a:buNone/>
            </a:pPr>
            <a:br>
              <a:rPr lang="en-US" sz="1600" dirty="0">
                <a:latin typeface="Garamond" panose="02020404030301010803" pitchFamily="18" charset="0"/>
              </a:rPr>
            </a:br>
            <a:r>
              <a:rPr lang="en-US" sz="1600" b="1" dirty="0">
                <a:latin typeface="Garamond" panose="02020404030301010803" pitchFamily="18" charset="0"/>
              </a:rPr>
              <a:t>Smaller Far-Right Parties in Italy</a:t>
            </a:r>
            <a:r>
              <a:rPr lang="en-US" sz="1600" dirty="0">
                <a:latin typeface="Garamond" panose="02020404030301010803" pitchFamily="18" charset="0"/>
              </a:rPr>
              <a:t> </a:t>
            </a:r>
          </a:p>
          <a:p>
            <a:pPr marL="0" indent="0">
              <a:buNone/>
            </a:pPr>
            <a:r>
              <a:rPr lang="en-US" sz="1600" b="1" dirty="0" err="1">
                <a:latin typeface="Garamond" panose="02020404030301010803" pitchFamily="18" charset="0"/>
              </a:rPr>
              <a:t>CasaPound</a:t>
            </a:r>
            <a:r>
              <a:rPr lang="en-US" sz="1600" b="1" dirty="0">
                <a:latin typeface="Garamond" panose="02020404030301010803" pitchFamily="18" charset="0"/>
              </a:rPr>
              <a:t> Italia</a:t>
            </a:r>
            <a:r>
              <a:rPr lang="en-US" sz="1600" dirty="0">
                <a:latin typeface="Garamond" panose="02020404030301010803" pitchFamily="18" charset="0"/>
              </a:rPr>
              <a:t>:</a:t>
            </a:r>
          </a:p>
          <a:p>
            <a:pPr marL="57150" indent="0">
              <a:buNone/>
            </a:pPr>
            <a:r>
              <a:rPr lang="en-US" sz="1600" dirty="0">
                <a:latin typeface="Garamond" panose="02020404030301010803" pitchFamily="18" charset="0"/>
              </a:rPr>
              <a:t>Founded in 2003, </a:t>
            </a:r>
            <a:r>
              <a:rPr lang="en-US" sz="1600" dirty="0" err="1">
                <a:latin typeface="Garamond" panose="02020404030301010803" pitchFamily="18" charset="0"/>
              </a:rPr>
              <a:t>CasaPound</a:t>
            </a:r>
            <a:r>
              <a:rPr lang="en-US" sz="1600" dirty="0">
                <a:latin typeface="Garamond" panose="02020404030301010803" pitchFamily="18" charset="0"/>
              </a:rPr>
              <a:t> is a neo-fascist movement named after the American poet Ezra Pound. The group advocates for nationalism, anti-globalization, and social housing policies.</a:t>
            </a:r>
          </a:p>
          <a:p>
            <a:pPr marL="57150" indent="0">
              <a:buNone/>
            </a:pPr>
            <a:r>
              <a:rPr lang="en-US" sz="1600" dirty="0">
                <a:latin typeface="Garamond" panose="02020404030301010803" pitchFamily="18" charset="0"/>
              </a:rPr>
              <a:t>It is known for its provocative rhetoric and use of cultural events to spread its ideology. </a:t>
            </a:r>
            <a:r>
              <a:rPr lang="en-US" sz="1600" dirty="0" err="1">
                <a:latin typeface="Garamond" panose="02020404030301010803" pitchFamily="18" charset="0"/>
              </a:rPr>
              <a:t>CasaPound</a:t>
            </a:r>
            <a:r>
              <a:rPr lang="en-US" sz="1600" dirty="0">
                <a:latin typeface="Garamond" panose="02020404030301010803" pitchFamily="18" charset="0"/>
              </a:rPr>
              <a:t> remains controversial due to its explicit embrace of fascist symbols and ideas.</a:t>
            </a:r>
          </a:p>
          <a:p>
            <a:pPr marL="57150" indent="0">
              <a:buNone/>
            </a:pPr>
            <a:endParaRPr lang="en-US" sz="1600" dirty="0">
              <a:latin typeface="Garamond" panose="02020404030301010803" pitchFamily="18" charset="0"/>
            </a:endParaRPr>
          </a:p>
          <a:p>
            <a:pPr marL="0" indent="0">
              <a:buNone/>
            </a:pPr>
            <a:r>
              <a:rPr lang="en-US" sz="1600" b="1" dirty="0">
                <a:latin typeface="Garamond" panose="02020404030301010803" pitchFamily="18" charset="0"/>
              </a:rPr>
              <a:t>Forza Nuova</a:t>
            </a:r>
            <a:r>
              <a:rPr lang="en-US" sz="1600" dirty="0">
                <a:latin typeface="Garamond" panose="02020404030301010803" pitchFamily="18" charset="0"/>
              </a:rPr>
              <a:t>:</a:t>
            </a:r>
          </a:p>
          <a:p>
            <a:pPr marL="57150" indent="0">
              <a:buNone/>
            </a:pPr>
            <a:r>
              <a:rPr lang="en-US" sz="1600" dirty="0">
                <a:latin typeface="Garamond" panose="02020404030301010803" pitchFamily="18" charset="0"/>
              </a:rPr>
              <a:t>Established in 1997, Forza Nuova is a far-right party promoting Catholic traditionalism, opposition to immigration, and anti-abortion policies.</a:t>
            </a:r>
          </a:p>
          <a:p>
            <a:pPr marL="57150" indent="0">
              <a:buNone/>
            </a:pPr>
            <a:r>
              <a:rPr lang="en-US" sz="1600" dirty="0">
                <a:latin typeface="Garamond" panose="02020404030301010803" pitchFamily="18" charset="0"/>
              </a:rPr>
              <a:t>It has been involved in numerous protests and has a history of confrontations with left-wing groups. The party’s platform includes reintroducing pre-Vatican II Catholic values into Italian society.</a:t>
            </a:r>
          </a:p>
        </p:txBody>
      </p:sp>
    </p:spTree>
    <p:extLst>
      <p:ext uri="{BB962C8B-B14F-4D97-AF65-F5344CB8AC3E}">
        <p14:creationId xmlns:p14="http://schemas.microsoft.com/office/powerpoint/2010/main" val="25246252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99E4DB88-3C15-3604-9901-E34BA5F8365D}"/>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EB6C009C-E466-DAD1-1822-B6D70D1EBF4D}"/>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87351449-A9A8-B9A7-A273-5C8A11557593}"/>
              </a:ext>
            </a:extLst>
          </p:cNvPr>
          <p:cNvSpPr>
            <a:spLocks noGrp="1"/>
          </p:cNvSpPr>
          <p:nvPr>
            <p:ph type="title"/>
          </p:nvPr>
        </p:nvSpPr>
        <p:spPr>
          <a:xfrm>
            <a:off x="1774478" y="553750"/>
            <a:ext cx="6912321" cy="584775"/>
          </a:xfrm>
        </p:spPr>
        <p:txBody>
          <a:bodyPr wrap="square" anchor="ctr">
            <a:spAutoFit/>
          </a:bodyPr>
          <a:lstStyle/>
          <a:p>
            <a:r>
              <a:rPr lang="it-IT" sz="3200" dirty="0">
                <a:latin typeface="Garamond"/>
              </a:rPr>
              <a:t>The Rise of Fratelli d’Italia (1)</a:t>
            </a:r>
            <a:endParaRPr sz="3200" dirty="0">
              <a:latin typeface="Garamond"/>
            </a:endParaRPr>
          </a:p>
        </p:txBody>
      </p:sp>
      <p:sp>
        <p:nvSpPr>
          <p:cNvPr id="3" name="Content Placeholder 2">
            <a:extLst>
              <a:ext uri="{FF2B5EF4-FFF2-40B4-BE49-F238E27FC236}">
                <a16:creationId xmlns:a16="http://schemas.microsoft.com/office/drawing/2014/main" id="{2B23B3DE-36F6-A2BC-6B6C-459BB5E6DF6C}"/>
              </a:ext>
            </a:extLst>
          </p:cNvPr>
          <p:cNvSpPr>
            <a:spLocks noGrp="1"/>
          </p:cNvSpPr>
          <p:nvPr>
            <p:ph idx="1"/>
          </p:nvPr>
        </p:nvSpPr>
        <p:spPr>
          <a:xfrm>
            <a:off x="1774478" y="1262467"/>
            <a:ext cx="6912322" cy="5201424"/>
          </a:xfrm>
        </p:spPr>
        <p:txBody>
          <a:bodyPr wrap="square" anchor="ctr">
            <a:spAutoFit/>
          </a:bodyPr>
          <a:lstStyle/>
          <a:p>
            <a:r>
              <a:rPr lang="en-US" sz="1600" b="1" dirty="0">
                <a:latin typeface="Garamond" panose="02020404030301010803" pitchFamily="18" charset="0"/>
              </a:rPr>
              <a:t>Origins and Development</a:t>
            </a:r>
            <a:r>
              <a:rPr lang="en-US" sz="1600" dirty="0">
                <a:latin typeface="Garamond" panose="02020404030301010803" pitchFamily="18" charset="0"/>
              </a:rPr>
              <a:t> Fratelli </a:t>
            </a:r>
            <a:r>
              <a:rPr lang="en-US" sz="1600" dirty="0" err="1">
                <a:latin typeface="Garamond" panose="02020404030301010803" pitchFamily="18" charset="0"/>
              </a:rPr>
              <a:t>d’Italia</a:t>
            </a:r>
            <a:r>
              <a:rPr lang="en-US" sz="1600" dirty="0">
                <a:latin typeface="Garamond" panose="02020404030301010803" pitchFamily="18" charset="0"/>
              </a:rPr>
              <a:t> (</a:t>
            </a:r>
            <a:r>
              <a:rPr lang="en-US" sz="1600" dirty="0" err="1">
                <a:latin typeface="Garamond" panose="02020404030301010803" pitchFamily="18" charset="0"/>
              </a:rPr>
              <a:t>FdI</a:t>
            </a:r>
            <a:r>
              <a:rPr lang="en-US" sz="1600" dirty="0">
                <a:latin typeface="Garamond" panose="02020404030301010803" pitchFamily="18" charset="0"/>
              </a:rPr>
              <a:t>) was founded in 2012 by Giorgia Meloni, Ignazio La Russa, and Guido </a:t>
            </a:r>
            <a:r>
              <a:rPr lang="en-US" sz="1600" dirty="0" err="1">
                <a:latin typeface="Garamond" panose="02020404030301010803" pitchFamily="18" charset="0"/>
              </a:rPr>
              <a:t>Crosetto</a:t>
            </a:r>
            <a:r>
              <a:rPr lang="en-US" sz="1600" dirty="0">
                <a:latin typeface="Garamond" panose="02020404030301010803" pitchFamily="18" charset="0"/>
              </a:rPr>
              <a:t> as a split from the People of Freedom (</a:t>
            </a:r>
            <a:r>
              <a:rPr lang="en-US" sz="1600" dirty="0" err="1">
                <a:latin typeface="Garamond" panose="02020404030301010803" pitchFamily="18" charset="0"/>
              </a:rPr>
              <a:t>PdL</a:t>
            </a:r>
            <a:r>
              <a:rPr lang="en-US" sz="1600" dirty="0">
                <a:latin typeface="Garamond" panose="02020404030301010803" pitchFamily="18" charset="0"/>
              </a:rPr>
              <a:t>) party led by Silvio Berlusconi. Its roots lie in the Italian Social Movement (MSI), a neo-fascist party established after World War II, and its successor, the National Alliance (AN), which sought to moderate its ideology to appeal to a broader conservative electorate.</a:t>
            </a:r>
          </a:p>
          <a:p>
            <a:r>
              <a:rPr lang="en-US" sz="1600" b="1" dirty="0">
                <a:latin typeface="Garamond" panose="02020404030301010803" pitchFamily="18" charset="0"/>
              </a:rPr>
              <a:t>Program and Ideology (2010-2018)</a:t>
            </a:r>
            <a:r>
              <a:rPr lang="en-US" sz="1600" dirty="0">
                <a:latin typeface="Garamond" panose="02020404030301010803" pitchFamily="18" charset="0"/>
              </a:rPr>
              <a:t> During the 2010s, Fratelli </a:t>
            </a:r>
            <a:r>
              <a:rPr lang="en-US" sz="1600" dirty="0" err="1">
                <a:latin typeface="Garamond" panose="02020404030301010803" pitchFamily="18" charset="0"/>
              </a:rPr>
              <a:t>d’Italia</a:t>
            </a:r>
            <a:r>
              <a:rPr lang="en-US" sz="1600" dirty="0">
                <a:latin typeface="Garamond" panose="02020404030301010803" pitchFamily="18" charset="0"/>
              </a:rPr>
              <a:t> positioned itself as a defender of Italian identity, tradition, and sovereignty. The party’s platform focused on:</a:t>
            </a:r>
          </a:p>
          <a:p>
            <a:pPr>
              <a:buFont typeface="+mj-lt"/>
              <a:buAutoNum type="arabicPeriod"/>
            </a:pPr>
            <a:r>
              <a:rPr lang="en-US" sz="1600" b="1" dirty="0">
                <a:latin typeface="Garamond" panose="02020404030301010803" pitchFamily="18" charset="0"/>
              </a:rPr>
              <a:t>Nationalism</a:t>
            </a:r>
            <a:r>
              <a:rPr lang="en-US" sz="1600" dirty="0">
                <a:latin typeface="Garamond" panose="02020404030301010803" pitchFamily="18" charset="0"/>
              </a:rPr>
              <a:t>:</a:t>
            </a:r>
          </a:p>
          <a:p>
            <a:pPr lvl="1"/>
            <a:r>
              <a:rPr lang="en-US" sz="1600" dirty="0">
                <a:latin typeface="Garamond" panose="02020404030301010803" pitchFamily="18" charset="0"/>
              </a:rPr>
              <a:t>A strong emphasis on protecting Italian culture and heritage.</a:t>
            </a:r>
          </a:p>
          <a:p>
            <a:pPr lvl="1"/>
            <a:r>
              <a:rPr lang="en-US" sz="1600" dirty="0">
                <a:latin typeface="Garamond" panose="02020404030301010803" pitchFamily="18" charset="0"/>
              </a:rPr>
              <a:t>Opposition to globalization, which it argued undermined national interests and identity.</a:t>
            </a:r>
          </a:p>
          <a:p>
            <a:pPr>
              <a:buFont typeface="+mj-lt"/>
              <a:buAutoNum type="arabicPeriod"/>
            </a:pPr>
            <a:r>
              <a:rPr lang="en-US" sz="1600" b="1" dirty="0">
                <a:latin typeface="Garamond" panose="02020404030301010803" pitchFamily="18" charset="0"/>
              </a:rPr>
              <a:t>Immigration</a:t>
            </a:r>
            <a:r>
              <a:rPr lang="en-US" sz="1600" dirty="0">
                <a:latin typeface="Garamond" panose="02020404030301010803" pitchFamily="18" charset="0"/>
              </a:rPr>
              <a:t>:</a:t>
            </a:r>
          </a:p>
          <a:p>
            <a:pPr lvl="1"/>
            <a:r>
              <a:rPr lang="en-US" sz="1600" dirty="0">
                <a:latin typeface="Garamond" panose="02020404030301010803" pitchFamily="18" charset="0"/>
              </a:rPr>
              <a:t>Advocated for strict immigration controls and the deportation of illegal immigrants.</a:t>
            </a:r>
          </a:p>
          <a:p>
            <a:pPr lvl="1"/>
            <a:r>
              <a:rPr lang="en-US" sz="1600" dirty="0">
                <a:latin typeface="Garamond" panose="02020404030301010803" pitchFamily="18" charset="0"/>
              </a:rPr>
              <a:t>Criticized the European Union’s handling of the refugee crisis, calling for more robust national borders.</a:t>
            </a:r>
          </a:p>
          <a:p>
            <a:pPr marL="0" indent="0">
              <a:buNone/>
            </a:pPr>
            <a:endParaRPr sz="1800" dirty="0">
              <a:latin typeface="Garamond" panose="02020404030301010803" pitchFamily="18" charset="0"/>
            </a:endParaRPr>
          </a:p>
        </p:txBody>
      </p:sp>
    </p:spTree>
    <p:extLst>
      <p:ext uri="{BB962C8B-B14F-4D97-AF65-F5344CB8AC3E}">
        <p14:creationId xmlns:p14="http://schemas.microsoft.com/office/powerpoint/2010/main" val="2832317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20562190-2B9F-F65C-765D-7626615DE256}"/>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E0C402E5-301F-D45A-5544-D828D14B063D}"/>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3D01617D-57E2-879E-8AE1-78EF4D7AC815}"/>
              </a:ext>
            </a:extLst>
          </p:cNvPr>
          <p:cNvSpPr>
            <a:spLocks noGrp="1"/>
          </p:cNvSpPr>
          <p:nvPr>
            <p:ph type="title"/>
          </p:nvPr>
        </p:nvSpPr>
        <p:spPr>
          <a:xfrm>
            <a:off x="1774478" y="553750"/>
            <a:ext cx="6912321" cy="584775"/>
          </a:xfrm>
        </p:spPr>
        <p:txBody>
          <a:bodyPr wrap="square" anchor="ctr">
            <a:spAutoFit/>
          </a:bodyPr>
          <a:lstStyle/>
          <a:p>
            <a:r>
              <a:rPr lang="it-IT" sz="3200" dirty="0">
                <a:latin typeface="Garamond"/>
              </a:rPr>
              <a:t>The Rise of Fratelli d’Italia (2)</a:t>
            </a:r>
            <a:endParaRPr sz="3200" dirty="0">
              <a:latin typeface="Garamond"/>
            </a:endParaRPr>
          </a:p>
        </p:txBody>
      </p:sp>
      <p:sp>
        <p:nvSpPr>
          <p:cNvPr id="3" name="Content Placeholder 2">
            <a:extLst>
              <a:ext uri="{FF2B5EF4-FFF2-40B4-BE49-F238E27FC236}">
                <a16:creationId xmlns:a16="http://schemas.microsoft.com/office/drawing/2014/main" id="{9E2DECF7-33B9-5671-6CDF-3B991F6DD0FD}"/>
              </a:ext>
            </a:extLst>
          </p:cNvPr>
          <p:cNvSpPr>
            <a:spLocks noGrp="1"/>
          </p:cNvSpPr>
          <p:nvPr>
            <p:ph idx="1"/>
          </p:nvPr>
        </p:nvSpPr>
        <p:spPr>
          <a:xfrm>
            <a:off x="1774478" y="1607177"/>
            <a:ext cx="6912322" cy="4512004"/>
          </a:xfrm>
        </p:spPr>
        <p:txBody>
          <a:bodyPr wrap="square" anchor="ctr">
            <a:spAutoFit/>
          </a:bodyPr>
          <a:lstStyle/>
          <a:p>
            <a:pPr>
              <a:buFont typeface="+mj-lt"/>
              <a:buAutoNum type="arabicPeriod" startAt="3"/>
            </a:pPr>
            <a:r>
              <a:rPr lang="en-US" sz="1600" b="1" dirty="0">
                <a:latin typeface="Garamond" panose="02020404030301010803" pitchFamily="18" charset="0"/>
              </a:rPr>
              <a:t>Social Conservatism</a:t>
            </a:r>
            <a:r>
              <a:rPr lang="en-US" sz="1600" dirty="0">
                <a:latin typeface="Garamond" panose="02020404030301010803" pitchFamily="18" charset="0"/>
              </a:rPr>
              <a:t>:</a:t>
            </a:r>
          </a:p>
          <a:p>
            <a:pPr lvl="1"/>
            <a:r>
              <a:rPr lang="en-US" sz="1600" dirty="0">
                <a:latin typeface="Garamond" panose="02020404030301010803" pitchFamily="18" charset="0"/>
              </a:rPr>
              <a:t>Supported traditional family values and opposed progressive social policies such as same-sex marriage and adoption rights for LGBTQ+ couples.</a:t>
            </a:r>
          </a:p>
          <a:p>
            <a:pPr lvl="1"/>
            <a:r>
              <a:rPr lang="en-US" sz="1600" dirty="0">
                <a:latin typeface="Garamond" panose="02020404030301010803" pitchFamily="18" charset="0"/>
              </a:rPr>
              <a:t>Promoted policies to increase birth rates, including financial incentives for families.</a:t>
            </a:r>
          </a:p>
          <a:p>
            <a:pPr>
              <a:buFont typeface="+mj-lt"/>
              <a:buAutoNum type="arabicPeriod" startAt="3"/>
            </a:pPr>
            <a:r>
              <a:rPr lang="en-US" sz="1600" b="1" dirty="0">
                <a:latin typeface="Garamond" panose="02020404030301010803" pitchFamily="18" charset="0"/>
              </a:rPr>
              <a:t>Economic Policies</a:t>
            </a:r>
            <a:r>
              <a:rPr lang="en-US" sz="1600" dirty="0">
                <a:latin typeface="Garamond" panose="02020404030301010803" pitchFamily="18" charset="0"/>
              </a:rPr>
              <a:t>:</a:t>
            </a:r>
          </a:p>
          <a:p>
            <a:pPr lvl="1"/>
            <a:r>
              <a:rPr lang="en-US" sz="1600" dirty="0">
                <a:latin typeface="Garamond" panose="02020404030301010803" pitchFamily="18" charset="0"/>
              </a:rPr>
              <a:t>Proposed tax cuts for families and small businesses to stimulate economic growth.</a:t>
            </a:r>
          </a:p>
          <a:p>
            <a:pPr lvl="1"/>
            <a:r>
              <a:rPr lang="en-US" sz="1600" dirty="0">
                <a:latin typeface="Garamond" panose="02020404030301010803" pitchFamily="18" charset="0"/>
              </a:rPr>
              <a:t>Advocated for protectionist measures to safeguard Italian industries from foreign competition.</a:t>
            </a:r>
          </a:p>
          <a:p>
            <a:pPr>
              <a:buFont typeface="+mj-lt"/>
              <a:buAutoNum type="arabicPeriod" startAt="3"/>
            </a:pPr>
            <a:r>
              <a:rPr lang="en-US" sz="1600" b="1" dirty="0">
                <a:latin typeface="Garamond" panose="02020404030301010803" pitchFamily="18" charset="0"/>
              </a:rPr>
              <a:t>EU Relations</a:t>
            </a:r>
            <a:r>
              <a:rPr lang="en-US" sz="1600" dirty="0">
                <a:latin typeface="Garamond" panose="02020404030301010803" pitchFamily="18" charset="0"/>
              </a:rPr>
              <a:t>:</a:t>
            </a:r>
          </a:p>
          <a:p>
            <a:pPr lvl="1"/>
            <a:r>
              <a:rPr lang="en-US" sz="1600" dirty="0">
                <a:latin typeface="Garamond" panose="02020404030301010803" pitchFamily="18" charset="0"/>
              </a:rPr>
              <a:t>Called for renegotiating Italy’s role in the European Union, emphasizing national sovereignty over EU directives.</a:t>
            </a:r>
          </a:p>
          <a:p>
            <a:pPr lvl="1"/>
            <a:r>
              <a:rPr lang="en-US" sz="1600" dirty="0">
                <a:latin typeface="Garamond" panose="02020404030301010803" pitchFamily="18" charset="0"/>
              </a:rPr>
              <a:t>Opposed further European integration and criticized the euro as detrimental to Italy’s economy.</a:t>
            </a:r>
          </a:p>
          <a:p>
            <a:pPr marL="0" indent="0">
              <a:buNone/>
            </a:pPr>
            <a:endParaRPr sz="1800" dirty="0">
              <a:latin typeface="Garamond" panose="02020404030301010803" pitchFamily="18" charset="0"/>
            </a:endParaRPr>
          </a:p>
        </p:txBody>
      </p:sp>
    </p:spTree>
    <p:extLst>
      <p:ext uri="{BB962C8B-B14F-4D97-AF65-F5344CB8AC3E}">
        <p14:creationId xmlns:p14="http://schemas.microsoft.com/office/powerpoint/2010/main" val="2653458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39800402-ED3C-8605-C099-571B20EEE247}"/>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2140866E-75E8-6314-17BF-2F02B4083011}"/>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A2E7EC7C-9EE7-C0D0-E196-D784DEDBBA8D}"/>
              </a:ext>
            </a:extLst>
          </p:cNvPr>
          <p:cNvSpPr>
            <a:spLocks noGrp="1"/>
          </p:cNvSpPr>
          <p:nvPr>
            <p:ph type="title"/>
          </p:nvPr>
        </p:nvSpPr>
        <p:spPr>
          <a:xfrm>
            <a:off x="1774478" y="553750"/>
            <a:ext cx="6912321" cy="584775"/>
          </a:xfrm>
        </p:spPr>
        <p:txBody>
          <a:bodyPr wrap="square" anchor="ctr">
            <a:spAutoFit/>
          </a:bodyPr>
          <a:lstStyle/>
          <a:p>
            <a:r>
              <a:rPr lang="it-IT" sz="3200" dirty="0">
                <a:latin typeface="Garamond"/>
              </a:rPr>
              <a:t>The Rise of Fratelli d’Italia (3)</a:t>
            </a:r>
            <a:endParaRPr sz="3200" dirty="0">
              <a:latin typeface="Garamond"/>
            </a:endParaRPr>
          </a:p>
        </p:txBody>
      </p:sp>
      <p:sp>
        <p:nvSpPr>
          <p:cNvPr id="3" name="Content Placeholder 2">
            <a:extLst>
              <a:ext uri="{FF2B5EF4-FFF2-40B4-BE49-F238E27FC236}">
                <a16:creationId xmlns:a16="http://schemas.microsoft.com/office/drawing/2014/main" id="{8B486B54-AD43-21B0-2CEE-863BFF296F8B}"/>
              </a:ext>
            </a:extLst>
          </p:cNvPr>
          <p:cNvSpPr>
            <a:spLocks noGrp="1"/>
          </p:cNvSpPr>
          <p:nvPr>
            <p:ph idx="1"/>
          </p:nvPr>
        </p:nvSpPr>
        <p:spPr>
          <a:xfrm>
            <a:off x="1774478" y="1724133"/>
            <a:ext cx="6912322" cy="4278094"/>
          </a:xfrm>
        </p:spPr>
        <p:txBody>
          <a:bodyPr wrap="square" anchor="ctr">
            <a:spAutoFit/>
          </a:bodyPr>
          <a:lstStyle/>
          <a:p>
            <a:pPr marL="0" indent="0">
              <a:buNone/>
            </a:pPr>
            <a:r>
              <a:rPr lang="en-US" sz="2000" dirty="0">
                <a:latin typeface="Garamond" panose="02020404030301010803" pitchFamily="18" charset="0"/>
              </a:rPr>
              <a:t>Growth and Electoral </a:t>
            </a:r>
            <a:r>
              <a:rPr lang="en-US" sz="2000" dirty="0" err="1">
                <a:latin typeface="Garamond" panose="02020404030301010803" pitchFamily="18" charset="0"/>
              </a:rPr>
              <a:t>SuccessFdI’s</a:t>
            </a:r>
            <a:r>
              <a:rPr lang="en-US" sz="2000" dirty="0">
                <a:latin typeface="Garamond" panose="02020404030301010803" pitchFamily="18" charset="0"/>
              </a:rPr>
              <a:t> rise was gradual throughout the 2010s, but its nationalist rhetoric and Giorgia Meloni’s charismatic leadership resonated with an electorate disillusioned by traditional parties. </a:t>
            </a:r>
          </a:p>
          <a:p>
            <a:pPr marL="0" indent="0">
              <a:buNone/>
            </a:pPr>
            <a:r>
              <a:rPr lang="en-US" sz="2000" dirty="0">
                <a:latin typeface="Garamond" panose="02020404030301010803" pitchFamily="18" charset="0"/>
              </a:rPr>
              <a:t>By 2018, </a:t>
            </a:r>
            <a:r>
              <a:rPr lang="en-US" sz="2000" dirty="0" err="1">
                <a:latin typeface="Garamond" panose="02020404030301010803" pitchFamily="18" charset="0"/>
              </a:rPr>
              <a:t>FdI</a:t>
            </a:r>
            <a:r>
              <a:rPr lang="en-US" sz="2000" dirty="0">
                <a:latin typeface="Garamond" panose="02020404030301010803" pitchFamily="18" charset="0"/>
              </a:rPr>
              <a:t> had become a key player in right-wing coalitions, aligning with Lega and Forza Italia while maintaining its distinct ideological stance. </a:t>
            </a:r>
          </a:p>
          <a:p>
            <a:pPr marL="0" indent="0">
              <a:buNone/>
            </a:pPr>
            <a:r>
              <a:rPr lang="en-US" sz="2000" dirty="0">
                <a:latin typeface="Garamond" panose="02020404030301010803" pitchFamily="18" charset="0"/>
              </a:rPr>
              <a:t>Fratelli </a:t>
            </a:r>
            <a:r>
              <a:rPr lang="en-US" sz="2000" dirty="0" err="1">
                <a:latin typeface="Garamond" panose="02020404030301010803" pitchFamily="18" charset="0"/>
              </a:rPr>
              <a:t>d’Italia’s</a:t>
            </a:r>
            <a:r>
              <a:rPr lang="en-US" sz="2000" dirty="0">
                <a:latin typeface="Garamond" panose="02020404030301010803" pitchFamily="18" charset="0"/>
              </a:rPr>
              <a:t> trajectory underscores the appeal of far-right politics in Italy, driven by themes of national identity, immigration, and skepticism toward the European Union.</a:t>
            </a:r>
          </a:p>
          <a:p>
            <a:pPr marL="0" indent="0">
              <a:buNone/>
            </a:pPr>
            <a:r>
              <a:rPr lang="en-US" sz="2000" dirty="0">
                <a:latin typeface="Garamond" panose="02020404030301010803" pitchFamily="18" charset="0"/>
              </a:rPr>
              <a:t> Its roots in post-war neo-fascism and evolution into a modern nationalist party illustrate the enduring influence of far-right ideologies in shaping Italy’s political landscape.</a:t>
            </a:r>
            <a:endParaRPr sz="2000" dirty="0">
              <a:latin typeface="Garamond" panose="02020404030301010803" pitchFamily="18" charset="0"/>
            </a:endParaRPr>
          </a:p>
        </p:txBody>
      </p:sp>
    </p:spTree>
    <p:extLst>
      <p:ext uri="{BB962C8B-B14F-4D97-AF65-F5344CB8AC3E}">
        <p14:creationId xmlns:p14="http://schemas.microsoft.com/office/powerpoint/2010/main" val="40433471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0F319D32-2BF8-6234-3E6A-BFD6A6679F29}"/>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4168A7EF-7B31-02E7-B5B1-13756FF9B957}"/>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628D6890-4103-3CF7-01B9-DAEFD979E9F1}"/>
              </a:ext>
            </a:extLst>
          </p:cNvPr>
          <p:cNvSpPr>
            <a:spLocks noGrp="1"/>
          </p:cNvSpPr>
          <p:nvPr>
            <p:ph type="title"/>
          </p:nvPr>
        </p:nvSpPr>
        <p:spPr>
          <a:xfrm>
            <a:off x="1774478" y="553750"/>
            <a:ext cx="6912321" cy="584775"/>
          </a:xfrm>
        </p:spPr>
        <p:txBody>
          <a:bodyPr wrap="square" anchor="ctr">
            <a:spAutoFit/>
          </a:bodyPr>
          <a:lstStyle/>
          <a:p>
            <a:r>
              <a:rPr lang="it-IT" sz="3200" dirty="0" err="1">
                <a:latin typeface="Garamond"/>
              </a:rPr>
              <a:t>Elections</a:t>
            </a:r>
            <a:r>
              <a:rPr lang="it-IT" sz="3200" dirty="0">
                <a:latin typeface="Garamond"/>
              </a:rPr>
              <a:t> in </a:t>
            </a:r>
            <a:r>
              <a:rPr lang="it-IT" sz="3200" dirty="0" err="1">
                <a:latin typeface="Garamond"/>
              </a:rPr>
              <a:t>Italy</a:t>
            </a:r>
            <a:r>
              <a:rPr lang="it-IT" sz="3200" dirty="0">
                <a:latin typeface="Garamond"/>
              </a:rPr>
              <a:t> in the 2010s</a:t>
            </a:r>
            <a:endParaRPr sz="3200" dirty="0">
              <a:latin typeface="Garamond"/>
            </a:endParaRPr>
          </a:p>
        </p:txBody>
      </p:sp>
      <p:graphicFrame>
        <p:nvGraphicFramePr>
          <p:cNvPr id="7" name="Grafico 6">
            <a:extLst>
              <a:ext uri="{FF2B5EF4-FFF2-40B4-BE49-F238E27FC236}">
                <a16:creationId xmlns:a16="http://schemas.microsoft.com/office/drawing/2014/main" id="{93E8C5AD-8264-31B2-54B3-56A1CDDABC5B}"/>
              </a:ext>
            </a:extLst>
          </p:cNvPr>
          <p:cNvGraphicFramePr>
            <a:graphicFrameLocks/>
          </p:cNvGraphicFramePr>
          <p:nvPr>
            <p:extLst>
              <p:ext uri="{D42A27DB-BD31-4B8C-83A1-F6EECF244321}">
                <p14:modId xmlns:p14="http://schemas.microsoft.com/office/powerpoint/2010/main" val="3445769607"/>
              </p:ext>
            </p:extLst>
          </p:nvPr>
        </p:nvGraphicFramePr>
        <p:xfrm>
          <a:off x="2028825" y="1692275"/>
          <a:ext cx="6762749" cy="446087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93775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467DD29E-963A-92F2-55C1-D9FF19E19117}"/>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FCCC172F-9278-4F72-B844-AFAE3B7FC6ED}"/>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2EBF6658-06FD-3A5D-D3E2-9BC2082AFF2B}"/>
              </a:ext>
            </a:extLst>
          </p:cNvPr>
          <p:cNvSpPr>
            <a:spLocks noGrp="1"/>
          </p:cNvSpPr>
          <p:nvPr>
            <p:ph type="title"/>
          </p:nvPr>
        </p:nvSpPr>
        <p:spPr>
          <a:xfrm>
            <a:off x="1792586" y="553750"/>
            <a:ext cx="6894214" cy="584775"/>
          </a:xfrm>
        </p:spPr>
        <p:txBody>
          <a:bodyPr wrap="square" anchor="ctr">
            <a:spAutoFit/>
          </a:bodyPr>
          <a:lstStyle/>
          <a:p>
            <a:r>
              <a:rPr lang="en-US" sz="3200" dirty="0">
                <a:latin typeface="Garamond"/>
              </a:rPr>
              <a:t>Populist Parties: A Summary</a:t>
            </a:r>
            <a:endParaRPr lang="it-IT" sz="3200" dirty="0">
              <a:latin typeface="Garamond"/>
            </a:endParaRPr>
          </a:p>
        </p:txBody>
      </p:sp>
      <p:sp>
        <p:nvSpPr>
          <p:cNvPr id="3" name="Content Placeholder 2">
            <a:extLst>
              <a:ext uri="{FF2B5EF4-FFF2-40B4-BE49-F238E27FC236}">
                <a16:creationId xmlns:a16="http://schemas.microsoft.com/office/drawing/2014/main" id="{AC8010F9-5D74-D67D-F778-B78EB8A009E2}"/>
              </a:ext>
            </a:extLst>
          </p:cNvPr>
          <p:cNvSpPr>
            <a:spLocks noGrp="1"/>
          </p:cNvSpPr>
          <p:nvPr>
            <p:ph idx="1"/>
          </p:nvPr>
        </p:nvSpPr>
        <p:spPr>
          <a:xfrm>
            <a:off x="1792586" y="1157825"/>
            <a:ext cx="7351414" cy="5410712"/>
          </a:xfrm>
        </p:spPr>
        <p:txBody>
          <a:bodyPr wrap="square" anchor="ctr">
            <a:spAutoFit/>
          </a:bodyPr>
          <a:lstStyle/>
          <a:p>
            <a:pPr marL="0" indent="0">
              <a:buNone/>
            </a:pPr>
            <a:r>
              <a:rPr lang="en-US" sz="1600" b="1" dirty="0">
                <a:latin typeface="Garamond" panose="02020404030301010803" pitchFamily="18" charset="0"/>
              </a:rPr>
              <a:t>Definition and Emergence</a:t>
            </a:r>
            <a:r>
              <a:rPr lang="en-US" sz="1600" dirty="0">
                <a:latin typeface="Garamond" panose="02020404030301010803" pitchFamily="18" charset="0"/>
              </a:rPr>
              <a:t> Populist parties are political organizations that claim to represent the interests and will of the "common people" against a perceived elite or establishment. Emerging prominently in the early 2000s, these parties gained traction across Europe as they capitalized on societal grievances, economic insecurities, and disillusionment with traditional political elites.</a:t>
            </a:r>
          </a:p>
          <a:p>
            <a:pPr marL="0" indent="0">
              <a:buNone/>
            </a:pPr>
            <a:r>
              <a:rPr lang="en-US" sz="1600" b="1" dirty="0">
                <a:latin typeface="Garamond" panose="02020404030301010803" pitchFamily="18" charset="0"/>
              </a:rPr>
              <a:t>Key Characteristics</a:t>
            </a:r>
            <a:endParaRPr lang="en-US" sz="1600" dirty="0">
              <a:latin typeface="Garamond" panose="02020404030301010803" pitchFamily="18" charset="0"/>
            </a:endParaRPr>
          </a:p>
          <a:p>
            <a:pPr>
              <a:buFont typeface="+mj-lt"/>
              <a:buAutoNum type="arabicPeriod"/>
            </a:pPr>
            <a:r>
              <a:rPr lang="en-US" sz="1600" b="1" dirty="0">
                <a:latin typeface="Garamond" panose="02020404030301010803" pitchFamily="18" charset="0"/>
              </a:rPr>
              <a:t>Anti-Establishment Rhetoric</a:t>
            </a:r>
            <a:r>
              <a:rPr lang="en-US" sz="1600" dirty="0">
                <a:latin typeface="Garamond" panose="02020404030301010803" pitchFamily="18" charset="0"/>
              </a:rPr>
              <a:t>: A central feature is their opposition to established political parties and elites, portraying them as corrupt, disconnected, and self-serving.</a:t>
            </a:r>
          </a:p>
          <a:p>
            <a:pPr>
              <a:buFont typeface="+mj-lt"/>
              <a:buAutoNum type="arabicPeriod"/>
            </a:pPr>
            <a:r>
              <a:rPr lang="en-US" sz="1600" b="1" dirty="0">
                <a:latin typeface="Garamond" panose="02020404030301010803" pitchFamily="18" charset="0"/>
              </a:rPr>
              <a:t>Direct Appeal to the People</a:t>
            </a:r>
            <a:r>
              <a:rPr lang="en-US" sz="1600" dirty="0">
                <a:latin typeface="Garamond" panose="02020404030301010803" pitchFamily="18" charset="0"/>
              </a:rPr>
              <a:t>: They emphasize a direct connection between the leader and the people, often bypassing traditional party structures.</a:t>
            </a:r>
          </a:p>
          <a:p>
            <a:pPr>
              <a:buFont typeface="+mj-lt"/>
              <a:buAutoNum type="arabicPeriod"/>
            </a:pPr>
            <a:r>
              <a:rPr lang="en-US" sz="1600" b="1" dirty="0">
                <a:latin typeface="Garamond" panose="02020404030301010803" pitchFamily="18" charset="0"/>
              </a:rPr>
              <a:t>Focus on Sovereignty</a:t>
            </a:r>
            <a:r>
              <a:rPr lang="en-US" sz="1600" dirty="0">
                <a:latin typeface="Garamond" panose="02020404030301010803" pitchFamily="18" charset="0"/>
              </a:rPr>
              <a:t>: Many populist parties advocate for national sovereignty, opposing supranational entities like the European Union.</a:t>
            </a:r>
          </a:p>
          <a:p>
            <a:pPr>
              <a:buFont typeface="+mj-lt"/>
              <a:buAutoNum type="arabicPeriod"/>
            </a:pPr>
            <a:r>
              <a:rPr lang="en-US" sz="1600" b="1" dirty="0">
                <a:latin typeface="Garamond" panose="02020404030301010803" pitchFamily="18" charset="0"/>
              </a:rPr>
              <a:t>Simplistic Solutions</a:t>
            </a:r>
            <a:r>
              <a:rPr lang="en-US" sz="1600" dirty="0">
                <a:latin typeface="Garamond" panose="02020404030301010803" pitchFamily="18" charset="0"/>
              </a:rPr>
              <a:t>: Their discourse often includes straightforward, emotionally appealing solutions to complex societal issues.</a:t>
            </a:r>
          </a:p>
          <a:p>
            <a:pPr>
              <a:buFont typeface="+mj-lt"/>
              <a:buAutoNum type="arabicPeriod"/>
            </a:pPr>
            <a:r>
              <a:rPr lang="en-US" sz="1600" b="1" dirty="0">
                <a:latin typeface="Garamond" panose="02020404030301010803" pitchFamily="18" charset="0"/>
              </a:rPr>
              <a:t>Flexibility in Ideology</a:t>
            </a:r>
            <a:r>
              <a:rPr lang="en-US" sz="1600" dirty="0">
                <a:latin typeface="Garamond" panose="02020404030301010803" pitchFamily="18" charset="0"/>
              </a:rPr>
              <a:t>: Populist parties can align with the left, right, or adopt a mix of ideologies, depending on the context and electorate.</a:t>
            </a:r>
          </a:p>
          <a:p>
            <a:pPr>
              <a:buFont typeface="+mj-lt"/>
              <a:buAutoNum type="arabicPeriod"/>
            </a:pPr>
            <a:r>
              <a:rPr lang="en-US" sz="1600" b="1" dirty="0">
                <a:latin typeface="Garamond" panose="02020404030301010803" pitchFamily="18" charset="0"/>
              </a:rPr>
              <a:t>Charismatic Leadership</a:t>
            </a:r>
            <a:r>
              <a:rPr lang="en-US" sz="1600" dirty="0">
                <a:latin typeface="Garamond" panose="02020404030301010803" pitchFamily="18" charset="0"/>
              </a:rPr>
              <a:t>: Leaders often play a central role in shaping the party’s image and messaging.</a:t>
            </a:r>
          </a:p>
          <a:p>
            <a:pPr>
              <a:buFont typeface="+mj-lt"/>
              <a:buAutoNum type="arabicPeriod"/>
            </a:pPr>
            <a:r>
              <a:rPr lang="en-US" sz="1600" b="1" dirty="0">
                <a:latin typeface="Garamond" panose="02020404030301010803" pitchFamily="18" charset="0"/>
              </a:rPr>
              <a:t>Crisis Framing</a:t>
            </a:r>
            <a:r>
              <a:rPr lang="en-US" sz="1600" dirty="0">
                <a:latin typeface="Garamond" panose="02020404030301010803" pitchFamily="18" charset="0"/>
              </a:rPr>
              <a:t>: Populist parties frequently frame their rise as a response to a crisis, whether economic, political, or cultural.</a:t>
            </a:r>
          </a:p>
        </p:txBody>
      </p:sp>
    </p:spTree>
    <p:extLst>
      <p:ext uri="{BB962C8B-B14F-4D97-AF65-F5344CB8AC3E}">
        <p14:creationId xmlns:p14="http://schemas.microsoft.com/office/powerpoint/2010/main" val="3820741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32EC370C-82E7-11FB-607D-1993A7424EFC}"/>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A8805978-7AB4-77B0-2C51-D7A0DC4BE598}"/>
              </a:ext>
            </a:extLst>
          </p:cNvPr>
          <p:cNvPicPr>
            <a:picLocks noChangeAspect="1"/>
          </p:cNvPicPr>
          <p:nvPr/>
        </p:nvPicPr>
        <p:blipFill>
          <a:blip r:embed="rId2"/>
          <a:stretch>
            <a:fillRect/>
          </a:stretch>
        </p:blipFill>
        <p:spPr>
          <a:xfrm>
            <a:off x="0" y="19050"/>
            <a:ext cx="9144000" cy="6858000"/>
          </a:xfrm>
          <a:prstGeom prst="rect">
            <a:avLst/>
          </a:prstGeom>
        </p:spPr>
      </p:pic>
      <p:sp>
        <p:nvSpPr>
          <p:cNvPr id="2" name="Title 1">
            <a:extLst>
              <a:ext uri="{FF2B5EF4-FFF2-40B4-BE49-F238E27FC236}">
                <a16:creationId xmlns:a16="http://schemas.microsoft.com/office/drawing/2014/main" id="{B154B6C5-8C64-90A5-5599-ADBBABE7FBAC}"/>
              </a:ext>
            </a:extLst>
          </p:cNvPr>
          <p:cNvSpPr>
            <a:spLocks noGrp="1"/>
          </p:cNvSpPr>
          <p:nvPr>
            <p:ph type="title"/>
          </p:nvPr>
        </p:nvSpPr>
        <p:spPr>
          <a:xfrm>
            <a:off x="1792586" y="553750"/>
            <a:ext cx="6894214" cy="584775"/>
          </a:xfrm>
        </p:spPr>
        <p:txBody>
          <a:bodyPr wrap="square" anchor="ctr">
            <a:spAutoFit/>
          </a:bodyPr>
          <a:lstStyle/>
          <a:p>
            <a:r>
              <a:rPr lang="en-US" sz="3200" dirty="0">
                <a:latin typeface="Garamond" panose="02020404030301010803" pitchFamily="18" charset="0"/>
              </a:rPr>
              <a:t>The Broader Context </a:t>
            </a:r>
            <a:endParaRPr sz="3200" dirty="0">
              <a:latin typeface="Garamond" panose="02020404030301010803" pitchFamily="18" charset="0"/>
            </a:endParaRPr>
          </a:p>
        </p:txBody>
      </p:sp>
      <p:sp>
        <p:nvSpPr>
          <p:cNvPr id="3" name="Content Placeholder 2">
            <a:extLst>
              <a:ext uri="{FF2B5EF4-FFF2-40B4-BE49-F238E27FC236}">
                <a16:creationId xmlns:a16="http://schemas.microsoft.com/office/drawing/2014/main" id="{292E81E8-841D-1FED-E2A6-089E33BE6C80}"/>
              </a:ext>
            </a:extLst>
          </p:cNvPr>
          <p:cNvSpPr>
            <a:spLocks noGrp="1"/>
          </p:cNvSpPr>
          <p:nvPr>
            <p:ph idx="1"/>
          </p:nvPr>
        </p:nvSpPr>
        <p:spPr>
          <a:xfrm>
            <a:off x="1792586" y="1794923"/>
            <a:ext cx="6894214" cy="4136517"/>
          </a:xfrm>
        </p:spPr>
        <p:txBody>
          <a:bodyPr wrap="square" anchor="ctr">
            <a:spAutoFit/>
          </a:bodyPr>
          <a:lstStyle/>
          <a:p>
            <a:pPr marL="0" indent="0">
              <a:buNone/>
            </a:pPr>
            <a:r>
              <a:rPr lang="en-US" sz="1800" dirty="0">
                <a:latin typeface="Garamond" panose="02020404030301010803" pitchFamily="18" charset="0"/>
              </a:rPr>
              <a:t>The rise of populism in Europe has been fueled by several factors:</a:t>
            </a:r>
          </a:p>
          <a:p>
            <a:pPr marL="0" indent="0">
              <a:buNone/>
            </a:pPr>
            <a:endParaRPr lang="en-US" sz="1800" dirty="0">
              <a:latin typeface="Garamond" panose="02020404030301010803" pitchFamily="18" charset="0"/>
            </a:endParaRPr>
          </a:p>
          <a:p>
            <a:pPr>
              <a:buFont typeface="+mj-lt"/>
              <a:buAutoNum type="arabicPeriod"/>
            </a:pPr>
            <a:r>
              <a:rPr lang="en-US" sz="1800" b="1" dirty="0">
                <a:latin typeface="Garamond" panose="02020404030301010803" pitchFamily="18" charset="0"/>
              </a:rPr>
              <a:t>Economic Disparities</a:t>
            </a:r>
            <a:r>
              <a:rPr lang="en-US" sz="1800" dirty="0">
                <a:latin typeface="Garamond" panose="02020404030301010803" pitchFamily="18" charset="0"/>
              </a:rPr>
              <a:t>: Post-2008 financial crisis repercussions heightened social inequalities.</a:t>
            </a:r>
          </a:p>
          <a:p>
            <a:pPr>
              <a:buFont typeface="+mj-lt"/>
              <a:buAutoNum type="arabicPeriod"/>
            </a:pPr>
            <a:r>
              <a:rPr lang="en-US" sz="1800" b="1" dirty="0">
                <a:latin typeface="Garamond" panose="02020404030301010803" pitchFamily="18" charset="0"/>
              </a:rPr>
              <a:t>Migration Pressures</a:t>
            </a:r>
            <a:r>
              <a:rPr lang="en-US" sz="1800" dirty="0">
                <a:latin typeface="Garamond" panose="02020404030301010803" pitchFamily="18" charset="0"/>
              </a:rPr>
              <a:t>: Increased immigration has sparked debates on identity and integration.</a:t>
            </a:r>
          </a:p>
          <a:p>
            <a:pPr>
              <a:buFont typeface="+mj-lt"/>
              <a:buAutoNum type="arabicPeriod"/>
            </a:pPr>
            <a:r>
              <a:rPr lang="en-US" sz="1800" b="1" dirty="0">
                <a:latin typeface="Garamond" panose="02020404030301010803" pitchFamily="18" charset="0"/>
              </a:rPr>
              <a:t>Distrust in Traditional Parties</a:t>
            </a:r>
            <a:r>
              <a:rPr lang="en-US" sz="1800" dirty="0">
                <a:latin typeface="Garamond" panose="02020404030301010803" pitchFamily="18" charset="0"/>
              </a:rPr>
              <a:t>: Scandals and perceived inefficiency eroded public trust in mainstream politics.</a:t>
            </a:r>
          </a:p>
          <a:p>
            <a:pPr marL="0" indent="0">
              <a:buNone/>
            </a:pPr>
            <a:r>
              <a:rPr lang="en-US" sz="1800" dirty="0">
                <a:latin typeface="Garamond" panose="02020404030301010803" pitchFamily="18" charset="0"/>
              </a:rPr>
              <a:t>Populist parties continue to influence European politics by challenging traditional power structures, reshaping political discourse, and reflecting societal divides. Their rise underscores the importance of addressing the root causes of public discontent to ensure democratic stability.</a:t>
            </a:r>
          </a:p>
          <a:p>
            <a:pPr marL="0" indent="0">
              <a:buNone/>
            </a:pPr>
            <a:endParaRPr sz="2400" dirty="0">
              <a:latin typeface="Garamond"/>
            </a:endParaRPr>
          </a:p>
        </p:txBody>
      </p:sp>
    </p:spTree>
    <p:extLst>
      <p:ext uri="{BB962C8B-B14F-4D97-AF65-F5344CB8AC3E}">
        <p14:creationId xmlns:p14="http://schemas.microsoft.com/office/powerpoint/2010/main" val="1296701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1B009929-B2FA-3349-D1EC-AB2A3DA6BC98}"/>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9D776522-2DE5-D580-7BF6-6AC1A4BBABCD}"/>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82BF2560-3BAA-F856-5094-F1CAC4946661}"/>
              </a:ext>
            </a:extLst>
          </p:cNvPr>
          <p:cNvSpPr>
            <a:spLocks noGrp="1"/>
          </p:cNvSpPr>
          <p:nvPr>
            <p:ph type="title"/>
          </p:nvPr>
        </p:nvSpPr>
        <p:spPr>
          <a:xfrm>
            <a:off x="1792586" y="307529"/>
            <a:ext cx="6894214" cy="1077218"/>
          </a:xfrm>
        </p:spPr>
        <p:txBody>
          <a:bodyPr wrap="square" anchor="ctr">
            <a:spAutoFit/>
          </a:bodyPr>
          <a:lstStyle/>
          <a:p>
            <a:r>
              <a:rPr lang="en-US" sz="3200" dirty="0">
                <a:latin typeface="Garamond"/>
              </a:rPr>
              <a:t>Populist Parties in Major European Countries (1)</a:t>
            </a:r>
            <a:endParaRPr sz="3200" dirty="0">
              <a:latin typeface="Garamond"/>
            </a:endParaRPr>
          </a:p>
        </p:txBody>
      </p:sp>
      <p:sp>
        <p:nvSpPr>
          <p:cNvPr id="3" name="Content Placeholder 2">
            <a:extLst>
              <a:ext uri="{FF2B5EF4-FFF2-40B4-BE49-F238E27FC236}">
                <a16:creationId xmlns:a16="http://schemas.microsoft.com/office/drawing/2014/main" id="{4038BB2B-6264-7694-AFA5-905CB492D243}"/>
              </a:ext>
            </a:extLst>
          </p:cNvPr>
          <p:cNvSpPr>
            <a:spLocks noGrp="1"/>
          </p:cNvSpPr>
          <p:nvPr>
            <p:ph idx="1"/>
          </p:nvPr>
        </p:nvSpPr>
        <p:spPr>
          <a:xfrm>
            <a:off x="1792586" y="1324023"/>
            <a:ext cx="6894214" cy="5078313"/>
          </a:xfrm>
        </p:spPr>
        <p:txBody>
          <a:bodyPr wrap="square" anchor="ctr">
            <a:spAutoFit/>
          </a:bodyPr>
          <a:lstStyle/>
          <a:p>
            <a:pPr>
              <a:buFont typeface="+mj-lt"/>
              <a:buAutoNum type="arabicPeriod"/>
            </a:pPr>
            <a:r>
              <a:rPr lang="it-IT" sz="1800" b="1" dirty="0">
                <a:latin typeface="Garamond" panose="02020404030301010803" pitchFamily="18" charset="0"/>
              </a:rPr>
              <a:t>France</a:t>
            </a:r>
            <a:r>
              <a:rPr lang="it-IT" sz="1800" dirty="0">
                <a:latin typeface="Garamond" panose="02020404030301010803" pitchFamily="18" charset="0"/>
              </a:rPr>
              <a:t>:</a:t>
            </a:r>
          </a:p>
          <a:p>
            <a:pPr marL="742950" lvl="1" indent="-285750">
              <a:buFont typeface="+mj-lt"/>
              <a:buAutoNum type="arabicPeriod"/>
            </a:pPr>
            <a:r>
              <a:rPr lang="it-IT" sz="1800" b="1" dirty="0">
                <a:latin typeface="Garamond" panose="02020404030301010803" pitchFamily="18" charset="0"/>
              </a:rPr>
              <a:t>Rassemblement National (RN)</a:t>
            </a:r>
            <a:r>
              <a:rPr lang="it-IT" sz="1800" dirty="0">
                <a:latin typeface="Garamond" panose="02020404030301010803" pitchFamily="18" charset="0"/>
              </a:rPr>
              <a:t>: Led by Marine Le Pen, </a:t>
            </a:r>
            <a:r>
              <a:rPr lang="it-IT" sz="1800" dirty="0" err="1">
                <a:latin typeface="Garamond" panose="02020404030301010803" pitchFamily="18" charset="0"/>
              </a:rPr>
              <a:t>this</a:t>
            </a:r>
            <a:r>
              <a:rPr lang="it-IT" sz="1800" dirty="0">
                <a:latin typeface="Garamond" panose="02020404030301010803" pitchFamily="18" charset="0"/>
              </a:rPr>
              <a:t> </a:t>
            </a:r>
            <a:r>
              <a:rPr lang="it-IT" sz="1800" dirty="0" err="1">
                <a:latin typeface="Garamond" panose="02020404030301010803" pitchFamily="18" charset="0"/>
              </a:rPr>
              <a:t>right-wing</a:t>
            </a:r>
            <a:r>
              <a:rPr lang="it-IT" sz="1800" dirty="0">
                <a:latin typeface="Garamond" panose="02020404030301010803" pitchFamily="18" charset="0"/>
              </a:rPr>
              <a:t> </a:t>
            </a:r>
            <a:r>
              <a:rPr lang="it-IT" sz="1800" dirty="0" err="1">
                <a:latin typeface="Garamond" panose="02020404030301010803" pitchFamily="18" charset="0"/>
              </a:rPr>
              <a:t>populist</a:t>
            </a:r>
            <a:r>
              <a:rPr lang="it-IT" sz="1800" dirty="0">
                <a:latin typeface="Garamond" panose="02020404030301010803" pitchFamily="18" charset="0"/>
              </a:rPr>
              <a:t> party </a:t>
            </a:r>
            <a:r>
              <a:rPr lang="it-IT" sz="1800" dirty="0" err="1">
                <a:latin typeface="Garamond" panose="02020404030301010803" pitchFamily="18" charset="0"/>
              </a:rPr>
              <a:t>focuses</a:t>
            </a:r>
            <a:r>
              <a:rPr lang="it-IT" sz="1800" dirty="0">
                <a:latin typeface="Garamond" panose="02020404030301010803" pitchFamily="18" charset="0"/>
              </a:rPr>
              <a:t> on </a:t>
            </a:r>
            <a:r>
              <a:rPr lang="it-IT" sz="1800" dirty="0" err="1">
                <a:latin typeface="Garamond" panose="02020404030301010803" pitchFamily="18" charset="0"/>
              </a:rPr>
              <a:t>nationalism</a:t>
            </a:r>
            <a:r>
              <a:rPr lang="it-IT" sz="1800" dirty="0">
                <a:latin typeface="Garamond" panose="02020404030301010803" pitchFamily="18" charset="0"/>
              </a:rPr>
              <a:t>, </a:t>
            </a:r>
            <a:r>
              <a:rPr lang="it-IT" sz="1800" dirty="0" err="1">
                <a:latin typeface="Garamond" panose="02020404030301010803" pitchFamily="18" charset="0"/>
              </a:rPr>
              <a:t>immigration</a:t>
            </a:r>
            <a:r>
              <a:rPr lang="it-IT" sz="1800" dirty="0">
                <a:latin typeface="Garamond" panose="02020404030301010803" pitchFamily="18" charset="0"/>
              </a:rPr>
              <a:t> control, and </a:t>
            </a:r>
            <a:r>
              <a:rPr lang="it-IT" sz="1800" dirty="0" err="1">
                <a:latin typeface="Garamond" panose="02020404030301010803" pitchFamily="18" charset="0"/>
              </a:rPr>
              <a:t>Euroscepticism</a:t>
            </a:r>
            <a:r>
              <a:rPr lang="it-IT" sz="1800" dirty="0">
                <a:latin typeface="Garamond" panose="02020404030301010803" pitchFamily="18" charset="0"/>
              </a:rPr>
              <a:t>.</a:t>
            </a:r>
          </a:p>
          <a:p>
            <a:pPr marL="742950" lvl="1" indent="-285750">
              <a:buFont typeface="+mj-lt"/>
              <a:buAutoNum type="arabicPeriod"/>
            </a:pPr>
            <a:r>
              <a:rPr lang="it-IT" sz="1800" b="1" dirty="0">
                <a:latin typeface="Garamond" panose="02020404030301010803" pitchFamily="18" charset="0"/>
              </a:rPr>
              <a:t>La France </a:t>
            </a:r>
            <a:r>
              <a:rPr lang="it-IT" sz="1800" b="1" dirty="0" err="1">
                <a:latin typeface="Garamond" panose="02020404030301010803" pitchFamily="18" charset="0"/>
              </a:rPr>
              <a:t>Insoumise</a:t>
            </a:r>
            <a:r>
              <a:rPr lang="it-IT" sz="1800" b="1" dirty="0">
                <a:latin typeface="Garamond" panose="02020404030301010803" pitchFamily="18" charset="0"/>
              </a:rPr>
              <a:t> (LFI)</a:t>
            </a:r>
            <a:r>
              <a:rPr lang="it-IT" sz="1800" dirty="0">
                <a:latin typeface="Garamond" panose="02020404030301010803" pitchFamily="18" charset="0"/>
              </a:rPr>
              <a:t>: A </a:t>
            </a:r>
            <a:r>
              <a:rPr lang="it-IT" sz="1800" dirty="0" err="1">
                <a:latin typeface="Garamond" panose="02020404030301010803" pitchFamily="18" charset="0"/>
              </a:rPr>
              <a:t>left-wing</a:t>
            </a:r>
            <a:r>
              <a:rPr lang="it-IT" sz="1800" dirty="0">
                <a:latin typeface="Garamond" panose="02020404030301010803" pitchFamily="18" charset="0"/>
              </a:rPr>
              <a:t> </a:t>
            </a:r>
            <a:r>
              <a:rPr lang="it-IT" sz="1800" dirty="0" err="1">
                <a:latin typeface="Garamond" panose="02020404030301010803" pitchFamily="18" charset="0"/>
              </a:rPr>
              <a:t>populist</a:t>
            </a:r>
            <a:r>
              <a:rPr lang="it-IT" sz="1800" dirty="0">
                <a:latin typeface="Garamond" panose="02020404030301010803" pitchFamily="18" charset="0"/>
              </a:rPr>
              <a:t> </a:t>
            </a:r>
            <a:r>
              <a:rPr lang="it-IT" sz="1800" dirty="0" err="1">
                <a:latin typeface="Garamond" panose="02020404030301010803" pitchFamily="18" charset="0"/>
              </a:rPr>
              <a:t>movement</a:t>
            </a:r>
            <a:r>
              <a:rPr lang="it-IT" sz="1800" dirty="0">
                <a:latin typeface="Garamond" panose="02020404030301010803" pitchFamily="18" charset="0"/>
              </a:rPr>
              <a:t> </a:t>
            </a:r>
            <a:r>
              <a:rPr lang="it-IT" sz="1800" dirty="0" err="1">
                <a:latin typeface="Garamond" panose="02020404030301010803" pitchFamily="18" charset="0"/>
              </a:rPr>
              <a:t>founded</a:t>
            </a:r>
            <a:r>
              <a:rPr lang="it-IT" sz="1800" dirty="0">
                <a:latin typeface="Garamond" panose="02020404030301010803" pitchFamily="18" charset="0"/>
              </a:rPr>
              <a:t> by Jean-Luc Mélenchon, </a:t>
            </a:r>
            <a:r>
              <a:rPr lang="it-IT" sz="1800" dirty="0" err="1">
                <a:latin typeface="Garamond" panose="02020404030301010803" pitchFamily="18" charset="0"/>
              </a:rPr>
              <a:t>emphasizing</a:t>
            </a:r>
            <a:r>
              <a:rPr lang="it-IT" sz="1800" dirty="0">
                <a:latin typeface="Garamond" panose="02020404030301010803" pitchFamily="18" charset="0"/>
              </a:rPr>
              <a:t> social </a:t>
            </a:r>
            <a:r>
              <a:rPr lang="it-IT" sz="1800" dirty="0" err="1">
                <a:latin typeface="Garamond" panose="02020404030301010803" pitchFamily="18" charset="0"/>
              </a:rPr>
              <a:t>justice</a:t>
            </a:r>
            <a:r>
              <a:rPr lang="it-IT" sz="1800" dirty="0">
                <a:latin typeface="Garamond" panose="02020404030301010803" pitchFamily="18" charset="0"/>
              </a:rPr>
              <a:t> and </a:t>
            </a:r>
            <a:r>
              <a:rPr lang="it-IT" sz="1800" dirty="0" err="1">
                <a:latin typeface="Garamond" panose="02020404030301010803" pitchFamily="18" charset="0"/>
              </a:rPr>
              <a:t>opposition</a:t>
            </a:r>
            <a:r>
              <a:rPr lang="it-IT" sz="1800" dirty="0">
                <a:latin typeface="Garamond" panose="02020404030301010803" pitchFamily="18" charset="0"/>
              </a:rPr>
              <a:t> to </a:t>
            </a:r>
            <a:r>
              <a:rPr lang="it-IT" sz="1800" dirty="0" err="1">
                <a:latin typeface="Garamond" panose="02020404030301010803" pitchFamily="18" charset="0"/>
              </a:rPr>
              <a:t>economic</a:t>
            </a:r>
            <a:r>
              <a:rPr lang="it-IT" sz="1800" dirty="0">
                <a:latin typeface="Garamond" panose="02020404030301010803" pitchFamily="18" charset="0"/>
              </a:rPr>
              <a:t> </a:t>
            </a:r>
            <a:r>
              <a:rPr lang="it-IT" sz="1800" dirty="0" err="1">
                <a:latin typeface="Garamond" panose="02020404030301010803" pitchFamily="18" charset="0"/>
              </a:rPr>
              <a:t>elites</a:t>
            </a:r>
            <a:r>
              <a:rPr lang="it-IT" sz="1800" dirty="0">
                <a:latin typeface="Garamond" panose="02020404030301010803" pitchFamily="18" charset="0"/>
              </a:rPr>
              <a:t>.</a:t>
            </a:r>
          </a:p>
          <a:p>
            <a:pPr>
              <a:buFont typeface="+mj-lt"/>
              <a:buAutoNum type="arabicPeriod"/>
            </a:pPr>
            <a:r>
              <a:rPr lang="it-IT" sz="1800" b="1" dirty="0">
                <a:latin typeface="Garamond" panose="02020404030301010803" pitchFamily="18" charset="0"/>
              </a:rPr>
              <a:t>Germany</a:t>
            </a:r>
            <a:r>
              <a:rPr lang="it-IT" sz="1800" dirty="0">
                <a:latin typeface="Garamond" panose="02020404030301010803" pitchFamily="18" charset="0"/>
              </a:rPr>
              <a:t>:</a:t>
            </a:r>
          </a:p>
          <a:p>
            <a:pPr marL="742950" lvl="1" indent="-285750">
              <a:buFont typeface="+mj-lt"/>
              <a:buAutoNum type="arabicPeriod"/>
            </a:pPr>
            <a:r>
              <a:rPr lang="it-IT" sz="1800" b="1" dirty="0">
                <a:latin typeface="Garamond" panose="02020404030301010803" pitchFamily="18" charset="0"/>
              </a:rPr>
              <a:t>Alternative </a:t>
            </a:r>
            <a:r>
              <a:rPr lang="it-IT" sz="1800" b="1" dirty="0" err="1">
                <a:latin typeface="Garamond" panose="02020404030301010803" pitchFamily="18" charset="0"/>
              </a:rPr>
              <a:t>für</a:t>
            </a:r>
            <a:r>
              <a:rPr lang="it-IT" sz="1800" b="1" dirty="0">
                <a:latin typeface="Garamond" panose="02020404030301010803" pitchFamily="18" charset="0"/>
              </a:rPr>
              <a:t> Deutschland (</a:t>
            </a:r>
            <a:r>
              <a:rPr lang="it-IT" sz="1800" b="1" dirty="0" err="1">
                <a:latin typeface="Garamond" panose="02020404030301010803" pitchFamily="18" charset="0"/>
              </a:rPr>
              <a:t>AfD</a:t>
            </a:r>
            <a:r>
              <a:rPr lang="it-IT" sz="1800" b="1" dirty="0">
                <a:latin typeface="Garamond" panose="02020404030301010803" pitchFamily="18" charset="0"/>
              </a:rPr>
              <a:t>)</a:t>
            </a:r>
            <a:r>
              <a:rPr lang="it-IT" sz="1800" dirty="0">
                <a:latin typeface="Garamond" panose="02020404030301010803" pitchFamily="18" charset="0"/>
              </a:rPr>
              <a:t>: A </a:t>
            </a:r>
            <a:r>
              <a:rPr lang="it-IT" sz="1800" dirty="0" err="1">
                <a:latin typeface="Garamond" panose="02020404030301010803" pitchFamily="18" charset="0"/>
              </a:rPr>
              <a:t>right-wing</a:t>
            </a:r>
            <a:r>
              <a:rPr lang="it-IT" sz="1800" dirty="0">
                <a:latin typeface="Garamond" panose="02020404030301010803" pitchFamily="18" charset="0"/>
              </a:rPr>
              <a:t> </a:t>
            </a:r>
            <a:r>
              <a:rPr lang="it-IT" sz="1800" dirty="0" err="1">
                <a:latin typeface="Garamond" panose="02020404030301010803" pitchFamily="18" charset="0"/>
              </a:rPr>
              <a:t>populist</a:t>
            </a:r>
            <a:r>
              <a:rPr lang="it-IT" sz="1800" dirty="0">
                <a:latin typeface="Garamond" panose="02020404030301010803" pitchFamily="18" charset="0"/>
              </a:rPr>
              <a:t> party </a:t>
            </a:r>
            <a:r>
              <a:rPr lang="it-IT" sz="1800" dirty="0" err="1">
                <a:latin typeface="Garamond" panose="02020404030301010803" pitchFamily="18" charset="0"/>
              </a:rPr>
              <a:t>known</a:t>
            </a:r>
            <a:r>
              <a:rPr lang="it-IT" sz="1800" dirty="0">
                <a:latin typeface="Garamond" panose="02020404030301010803" pitchFamily="18" charset="0"/>
              </a:rPr>
              <a:t> for </a:t>
            </a:r>
            <a:r>
              <a:rPr lang="it-IT" sz="1800" dirty="0" err="1">
                <a:latin typeface="Garamond" panose="02020404030301010803" pitchFamily="18" charset="0"/>
              </a:rPr>
              <a:t>its</a:t>
            </a:r>
            <a:r>
              <a:rPr lang="it-IT" sz="1800" dirty="0">
                <a:latin typeface="Garamond" panose="02020404030301010803" pitchFamily="18" charset="0"/>
              </a:rPr>
              <a:t> </a:t>
            </a:r>
            <a:r>
              <a:rPr lang="it-IT" sz="1800" dirty="0" err="1">
                <a:latin typeface="Garamond" panose="02020404030301010803" pitchFamily="18" charset="0"/>
              </a:rPr>
              <a:t>Euroscepticism</a:t>
            </a:r>
            <a:r>
              <a:rPr lang="it-IT" sz="1800" dirty="0">
                <a:latin typeface="Garamond" panose="02020404030301010803" pitchFamily="18" charset="0"/>
              </a:rPr>
              <a:t> and strong </a:t>
            </a:r>
            <a:r>
              <a:rPr lang="it-IT" sz="1800" dirty="0" err="1">
                <a:latin typeface="Garamond" panose="02020404030301010803" pitchFamily="18" charset="0"/>
              </a:rPr>
              <a:t>stance</a:t>
            </a:r>
            <a:r>
              <a:rPr lang="it-IT" sz="1800" dirty="0">
                <a:latin typeface="Garamond" panose="02020404030301010803" pitchFamily="18" charset="0"/>
              </a:rPr>
              <a:t> on </a:t>
            </a:r>
            <a:r>
              <a:rPr lang="it-IT" sz="1800" dirty="0" err="1">
                <a:latin typeface="Garamond" panose="02020404030301010803" pitchFamily="18" charset="0"/>
              </a:rPr>
              <a:t>immigration</a:t>
            </a:r>
            <a:r>
              <a:rPr lang="it-IT" sz="1800" dirty="0">
                <a:latin typeface="Garamond" panose="02020404030301010803" pitchFamily="18" charset="0"/>
              </a:rPr>
              <a:t>.</a:t>
            </a:r>
          </a:p>
          <a:p>
            <a:pPr>
              <a:buFont typeface="+mj-lt"/>
              <a:buAutoNum type="arabicPeriod"/>
            </a:pPr>
            <a:r>
              <a:rPr lang="it-IT" sz="1800" b="1" dirty="0">
                <a:latin typeface="Garamond" panose="02020404030301010803" pitchFamily="18" charset="0"/>
              </a:rPr>
              <a:t>United Kingdom</a:t>
            </a:r>
            <a:r>
              <a:rPr lang="it-IT" sz="1800" dirty="0">
                <a:latin typeface="Garamond" panose="02020404030301010803" pitchFamily="18" charset="0"/>
              </a:rPr>
              <a:t>:</a:t>
            </a:r>
          </a:p>
          <a:p>
            <a:pPr marL="742950" lvl="1" indent="-285750">
              <a:buFont typeface="+mj-lt"/>
              <a:buAutoNum type="arabicPeriod"/>
            </a:pPr>
            <a:r>
              <a:rPr lang="it-IT" sz="1800" b="1" dirty="0">
                <a:latin typeface="Garamond" panose="02020404030301010803" pitchFamily="18" charset="0"/>
              </a:rPr>
              <a:t>UK Independence Party (UKIP)</a:t>
            </a:r>
            <a:r>
              <a:rPr lang="it-IT" sz="1800" dirty="0">
                <a:latin typeface="Garamond" panose="02020404030301010803" pitchFamily="18" charset="0"/>
              </a:rPr>
              <a:t>: </a:t>
            </a:r>
            <a:r>
              <a:rPr lang="it-IT" sz="1800" dirty="0" err="1">
                <a:latin typeface="Garamond" panose="02020404030301010803" pitchFamily="18" charset="0"/>
              </a:rPr>
              <a:t>Instrumental</a:t>
            </a:r>
            <a:r>
              <a:rPr lang="it-IT" sz="1800" dirty="0">
                <a:latin typeface="Garamond" panose="02020404030301010803" pitchFamily="18" charset="0"/>
              </a:rPr>
              <a:t> in </a:t>
            </a:r>
            <a:r>
              <a:rPr lang="it-IT" sz="1800" dirty="0" err="1">
                <a:latin typeface="Garamond" panose="02020404030301010803" pitchFamily="18" charset="0"/>
              </a:rPr>
              <a:t>promoting</a:t>
            </a:r>
            <a:r>
              <a:rPr lang="it-IT" sz="1800" dirty="0">
                <a:latin typeface="Garamond" panose="02020404030301010803" pitchFamily="18" charset="0"/>
              </a:rPr>
              <a:t> Brexit, </a:t>
            </a:r>
            <a:r>
              <a:rPr lang="it-IT" sz="1800" dirty="0" err="1">
                <a:latin typeface="Garamond" panose="02020404030301010803" pitchFamily="18" charset="0"/>
              </a:rPr>
              <a:t>focusing</a:t>
            </a:r>
            <a:r>
              <a:rPr lang="it-IT" sz="1800" dirty="0">
                <a:latin typeface="Garamond" panose="02020404030301010803" pitchFamily="18" charset="0"/>
              </a:rPr>
              <a:t> on </a:t>
            </a:r>
            <a:r>
              <a:rPr lang="it-IT" sz="1800" dirty="0" err="1">
                <a:latin typeface="Garamond" panose="02020404030301010803" pitchFamily="18" charset="0"/>
              </a:rPr>
              <a:t>nationalism</a:t>
            </a:r>
            <a:r>
              <a:rPr lang="it-IT" sz="1800" dirty="0">
                <a:latin typeface="Garamond" panose="02020404030301010803" pitchFamily="18" charset="0"/>
              </a:rPr>
              <a:t> and </a:t>
            </a:r>
            <a:r>
              <a:rPr lang="it-IT" sz="1800" dirty="0" err="1">
                <a:latin typeface="Garamond" panose="02020404030301010803" pitchFamily="18" charset="0"/>
              </a:rPr>
              <a:t>reducing</a:t>
            </a:r>
            <a:r>
              <a:rPr lang="it-IT" sz="1800" dirty="0">
                <a:latin typeface="Garamond" panose="02020404030301010803" pitchFamily="18" charset="0"/>
              </a:rPr>
              <a:t> </a:t>
            </a:r>
            <a:r>
              <a:rPr lang="it-IT" sz="1800" dirty="0" err="1">
                <a:latin typeface="Garamond" panose="02020404030301010803" pitchFamily="18" charset="0"/>
              </a:rPr>
              <a:t>immigration</a:t>
            </a:r>
            <a:r>
              <a:rPr lang="it-IT" sz="1800" dirty="0">
                <a:latin typeface="Garamond" panose="02020404030301010803" pitchFamily="18" charset="0"/>
              </a:rPr>
              <a:t>.</a:t>
            </a:r>
          </a:p>
          <a:p>
            <a:pPr marL="742950" lvl="1" indent="-285750">
              <a:buFont typeface="+mj-lt"/>
              <a:buAutoNum type="arabicPeriod"/>
            </a:pPr>
            <a:r>
              <a:rPr lang="it-IT" sz="1800" b="1" dirty="0" err="1">
                <a:latin typeface="Garamond" panose="02020404030301010803" pitchFamily="18" charset="0"/>
              </a:rPr>
              <a:t>Reform</a:t>
            </a:r>
            <a:r>
              <a:rPr lang="it-IT" sz="1800" b="1" dirty="0">
                <a:latin typeface="Garamond" panose="02020404030301010803" pitchFamily="18" charset="0"/>
              </a:rPr>
              <a:t> UK</a:t>
            </a:r>
            <a:r>
              <a:rPr lang="it-IT" sz="1800" dirty="0">
                <a:latin typeface="Garamond" panose="02020404030301010803" pitchFamily="18" charset="0"/>
              </a:rPr>
              <a:t>: A successor to UKIP, </a:t>
            </a:r>
            <a:r>
              <a:rPr lang="it-IT" sz="1800" dirty="0" err="1">
                <a:latin typeface="Garamond" panose="02020404030301010803" pitchFamily="18" charset="0"/>
              </a:rPr>
              <a:t>advocating</a:t>
            </a:r>
            <a:r>
              <a:rPr lang="it-IT" sz="1800" dirty="0">
                <a:latin typeface="Garamond" panose="02020404030301010803" pitchFamily="18" charset="0"/>
              </a:rPr>
              <a:t> post-Brexit </a:t>
            </a:r>
            <a:r>
              <a:rPr lang="it-IT" sz="1800" dirty="0" err="1">
                <a:latin typeface="Garamond" panose="02020404030301010803" pitchFamily="18" charset="0"/>
              </a:rPr>
              <a:t>reforms</a:t>
            </a:r>
            <a:r>
              <a:rPr lang="it-IT" sz="1800" dirty="0">
                <a:latin typeface="Garamond" panose="02020404030301010803" pitchFamily="18" charset="0"/>
              </a:rPr>
              <a:t> and </a:t>
            </a:r>
            <a:r>
              <a:rPr lang="it-IT" sz="1800" dirty="0" err="1">
                <a:latin typeface="Garamond" panose="02020404030301010803" pitchFamily="18" charset="0"/>
              </a:rPr>
              <a:t>criticizing</a:t>
            </a:r>
            <a:r>
              <a:rPr lang="it-IT" sz="1800" dirty="0">
                <a:latin typeface="Garamond" panose="02020404030301010803" pitchFamily="18" charset="0"/>
              </a:rPr>
              <a:t> government </a:t>
            </a:r>
            <a:r>
              <a:rPr lang="it-IT" sz="1800" dirty="0" err="1">
                <a:latin typeface="Garamond" panose="02020404030301010803" pitchFamily="18" charset="0"/>
              </a:rPr>
              <a:t>inefficiencies</a:t>
            </a:r>
            <a:r>
              <a:rPr lang="it-IT" sz="1800" dirty="0">
                <a:latin typeface="Garamond" panose="02020404030301010803" pitchFamily="18" charset="0"/>
              </a:rPr>
              <a:t>.</a:t>
            </a:r>
          </a:p>
          <a:p>
            <a:pPr marL="0" indent="0">
              <a:buNone/>
            </a:pPr>
            <a:endParaRPr sz="2400" dirty="0">
              <a:latin typeface="Garamond"/>
            </a:endParaRPr>
          </a:p>
        </p:txBody>
      </p:sp>
    </p:spTree>
    <p:extLst>
      <p:ext uri="{BB962C8B-B14F-4D97-AF65-F5344CB8AC3E}">
        <p14:creationId xmlns:p14="http://schemas.microsoft.com/office/powerpoint/2010/main" val="2991814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22AFB5CB-CEE5-F4CD-E40E-DF6B0FA1394C}"/>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1815D33C-A2B9-18D5-E7F0-DB6763560AD0}"/>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17ED2249-6483-CC3D-E6A3-0A501566047B}"/>
              </a:ext>
            </a:extLst>
          </p:cNvPr>
          <p:cNvSpPr>
            <a:spLocks noGrp="1"/>
          </p:cNvSpPr>
          <p:nvPr>
            <p:ph type="title"/>
          </p:nvPr>
        </p:nvSpPr>
        <p:spPr>
          <a:xfrm>
            <a:off x="1792586" y="307529"/>
            <a:ext cx="6894214" cy="1077218"/>
          </a:xfrm>
        </p:spPr>
        <p:txBody>
          <a:bodyPr wrap="square" anchor="ctr">
            <a:spAutoFit/>
          </a:bodyPr>
          <a:lstStyle/>
          <a:p>
            <a:r>
              <a:rPr lang="en-US" sz="3200" dirty="0">
                <a:latin typeface="Garamond"/>
              </a:rPr>
              <a:t>Populist Parties in Major European Countries (2)</a:t>
            </a:r>
            <a:endParaRPr sz="3200" dirty="0">
              <a:latin typeface="Garamond"/>
            </a:endParaRPr>
          </a:p>
        </p:txBody>
      </p:sp>
      <p:sp>
        <p:nvSpPr>
          <p:cNvPr id="3" name="Content Placeholder 2">
            <a:extLst>
              <a:ext uri="{FF2B5EF4-FFF2-40B4-BE49-F238E27FC236}">
                <a16:creationId xmlns:a16="http://schemas.microsoft.com/office/drawing/2014/main" id="{83B4A384-3EA9-15C7-D8DA-ED5ECEB14F4C}"/>
              </a:ext>
            </a:extLst>
          </p:cNvPr>
          <p:cNvSpPr>
            <a:spLocks noGrp="1"/>
          </p:cNvSpPr>
          <p:nvPr>
            <p:ph idx="1"/>
          </p:nvPr>
        </p:nvSpPr>
        <p:spPr>
          <a:xfrm>
            <a:off x="1792586" y="1933420"/>
            <a:ext cx="6894214" cy="3859518"/>
          </a:xfrm>
        </p:spPr>
        <p:txBody>
          <a:bodyPr wrap="square" anchor="ctr">
            <a:spAutoFit/>
          </a:bodyPr>
          <a:lstStyle/>
          <a:p>
            <a:pPr>
              <a:buFont typeface="+mj-lt"/>
              <a:buAutoNum type="arabicPeriod"/>
            </a:pPr>
            <a:r>
              <a:rPr lang="it-IT" sz="1800" b="1" dirty="0" err="1">
                <a:latin typeface="Garamond" panose="02020404030301010803" pitchFamily="18" charset="0"/>
              </a:rPr>
              <a:t>Spain</a:t>
            </a:r>
            <a:r>
              <a:rPr lang="it-IT" sz="1800" dirty="0">
                <a:latin typeface="Garamond" panose="02020404030301010803" pitchFamily="18" charset="0"/>
              </a:rPr>
              <a:t>:</a:t>
            </a:r>
          </a:p>
          <a:p>
            <a:pPr marL="742950" lvl="1" indent="-285750">
              <a:buFont typeface="+mj-lt"/>
              <a:buAutoNum type="arabicPeriod"/>
            </a:pPr>
            <a:r>
              <a:rPr lang="it-IT" sz="1800" b="1" dirty="0">
                <a:latin typeface="Garamond" panose="02020404030301010803" pitchFamily="18" charset="0"/>
              </a:rPr>
              <a:t>Vox</a:t>
            </a:r>
            <a:r>
              <a:rPr lang="it-IT" sz="1800" dirty="0">
                <a:latin typeface="Garamond" panose="02020404030301010803" pitchFamily="18" charset="0"/>
              </a:rPr>
              <a:t>: A </a:t>
            </a:r>
            <a:r>
              <a:rPr lang="it-IT" sz="1800" dirty="0" err="1">
                <a:latin typeface="Garamond" panose="02020404030301010803" pitchFamily="18" charset="0"/>
              </a:rPr>
              <a:t>right-wing</a:t>
            </a:r>
            <a:r>
              <a:rPr lang="it-IT" sz="1800" dirty="0">
                <a:latin typeface="Garamond" panose="02020404030301010803" pitchFamily="18" charset="0"/>
              </a:rPr>
              <a:t> </a:t>
            </a:r>
            <a:r>
              <a:rPr lang="it-IT" sz="1800" dirty="0" err="1">
                <a:latin typeface="Garamond" panose="02020404030301010803" pitchFamily="18" charset="0"/>
              </a:rPr>
              <a:t>populist</a:t>
            </a:r>
            <a:r>
              <a:rPr lang="it-IT" sz="1800" dirty="0">
                <a:latin typeface="Garamond" panose="02020404030301010803" pitchFamily="18" charset="0"/>
              </a:rPr>
              <a:t> party </a:t>
            </a:r>
            <a:r>
              <a:rPr lang="it-IT" sz="1800" dirty="0" err="1">
                <a:latin typeface="Garamond" panose="02020404030301010803" pitchFamily="18" charset="0"/>
              </a:rPr>
              <a:t>emphasizing</a:t>
            </a:r>
            <a:r>
              <a:rPr lang="it-IT" sz="1800" dirty="0">
                <a:latin typeface="Garamond" panose="02020404030301010803" pitchFamily="18" charset="0"/>
              </a:rPr>
              <a:t> Spanish </a:t>
            </a:r>
            <a:r>
              <a:rPr lang="it-IT" sz="1800" dirty="0" err="1">
                <a:latin typeface="Garamond" panose="02020404030301010803" pitchFamily="18" charset="0"/>
              </a:rPr>
              <a:t>nationalism</a:t>
            </a:r>
            <a:r>
              <a:rPr lang="it-IT" sz="1800" dirty="0">
                <a:latin typeface="Garamond" panose="02020404030301010803" pitchFamily="18" charset="0"/>
              </a:rPr>
              <a:t>, </a:t>
            </a:r>
            <a:r>
              <a:rPr lang="it-IT" sz="1800" dirty="0" err="1">
                <a:latin typeface="Garamond" panose="02020404030301010803" pitchFamily="18" charset="0"/>
              </a:rPr>
              <a:t>opposition</a:t>
            </a:r>
            <a:r>
              <a:rPr lang="it-IT" sz="1800" dirty="0">
                <a:latin typeface="Garamond" panose="02020404030301010803" pitchFamily="18" charset="0"/>
              </a:rPr>
              <a:t> to </a:t>
            </a:r>
            <a:r>
              <a:rPr lang="it-IT" sz="1800" dirty="0" err="1">
                <a:latin typeface="Garamond" panose="02020404030301010803" pitchFamily="18" charset="0"/>
              </a:rPr>
              <a:t>Catalan</a:t>
            </a:r>
            <a:r>
              <a:rPr lang="it-IT" sz="1800" dirty="0">
                <a:latin typeface="Garamond" panose="02020404030301010803" pitchFamily="18" charset="0"/>
              </a:rPr>
              <a:t> </a:t>
            </a:r>
            <a:r>
              <a:rPr lang="it-IT" sz="1800" dirty="0" err="1">
                <a:latin typeface="Garamond" panose="02020404030301010803" pitchFamily="18" charset="0"/>
              </a:rPr>
              <a:t>independence</a:t>
            </a:r>
            <a:r>
              <a:rPr lang="it-IT" sz="1800" dirty="0">
                <a:latin typeface="Garamond" panose="02020404030301010803" pitchFamily="18" charset="0"/>
              </a:rPr>
              <a:t>, and conservative social </a:t>
            </a:r>
            <a:r>
              <a:rPr lang="it-IT" sz="1800" dirty="0" err="1">
                <a:latin typeface="Garamond" panose="02020404030301010803" pitchFamily="18" charset="0"/>
              </a:rPr>
              <a:t>values</a:t>
            </a:r>
            <a:r>
              <a:rPr lang="it-IT" sz="1800" dirty="0">
                <a:latin typeface="Garamond" panose="02020404030301010803" pitchFamily="18" charset="0"/>
              </a:rPr>
              <a:t>.</a:t>
            </a:r>
          </a:p>
          <a:p>
            <a:pPr marL="742950" lvl="1" indent="-285750">
              <a:buFont typeface="+mj-lt"/>
              <a:buAutoNum type="arabicPeriod"/>
            </a:pPr>
            <a:r>
              <a:rPr lang="it-IT" sz="1800" b="1" dirty="0">
                <a:latin typeface="Garamond" panose="02020404030301010803" pitchFamily="18" charset="0"/>
              </a:rPr>
              <a:t>Podemos</a:t>
            </a:r>
            <a:r>
              <a:rPr lang="it-IT" sz="1800" dirty="0">
                <a:latin typeface="Garamond" panose="02020404030301010803" pitchFamily="18" charset="0"/>
              </a:rPr>
              <a:t>: A </a:t>
            </a:r>
            <a:r>
              <a:rPr lang="it-IT" sz="1800" dirty="0" err="1">
                <a:latin typeface="Garamond" panose="02020404030301010803" pitchFamily="18" charset="0"/>
              </a:rPr>
              <a:t>left-wing</a:t>
            </a:r>
            <a:r>
              <a:rPr lang="it-IT" sz="1800" dirty="0">
                <a:latin typeface="Garamond" panose="02020404030301010803" pitchFamily="18" charset="0"/>
              </a:rPr>
              <a:t> </a:t>
            </a:r>
            <a:r>
              <a:rPr lang="it-IT" sz="1800" dirty="0" err="1">
                <a:latin typeface="Garamond" panose="02020404030301010803" pitchFamily="18" charset="0"/>
              </a:rPr>
              <a:t>populist</a:t>
            </a:r>
            <a:r>
              <a:rPr lang="it-IT" sz="1800" dirty="0">
                <a:latin typeface="Garamond" panose="02020404030301010803" pitchFamily="18" charset="0"/>
              </a:rPr>
              <a:t> </a:t>
            </a:r>
            <a:r>
              <a:rPr lang="it-IT" sz="1800" dirty="0" err="1">
                <a:latin typeface="Garamond" panose="02020404030301010803" pitchFamily="18" charset="0"/>
              </a:rPr>
              <a:t>movement</a:t>
            </a:r>
            <a:r>
              <a:rPr lang="it-IT" sz="1800" dirty="0">
                <a:latin typeface="Garamond" panose="02020404030301010803" pitchFamily="18" charset="0"/>
              </a:rPr>
              <a:t> </a:t>
            </a:r>
            <a:r>
              <a:rPr lang="it-IT" sz="1800" dirty="0" err="1">
                <a:latin typeface="Garamond" panose="02020404030301010803" pitchFamily="18" charset="0"/>
              </a:rPr>
              <a:t>born</a:t>
            </a:r>
            <a:r>
              <a:rPr lang="it-IT" sz="1800" dirty="0">
                <a:latin typeface="Garamond" panose="02020404030301010803" pitchFamily="18" charset="0"/>
              </a:rPr>
              <a:t> out of </a:t>
            </a:r>
            <a:r>
              <a:rPr lang="it-IT" sz="1800" dirty="0" err="1">
                <a:latin typeface="Garamond" panose="02020404030301010803" pitchFamily="18" charset="0"/>
              </a:rPr>
              <a:t>economic</a:t>
            </a:r>
            <a:r>
              <a:rPr lang="it-IT" sz="1800" dirty="0">
                <a:latin typeface="Garamond" panose="02020404030301010803" pitchFamily="18" charset="0"/>
              </a:rPr>
              <a:t> </a:t>
            </a:r>
            <a:r>
              <a:rPr lang="it-IT" sz="1800" dirty="0" err="1">
                <a:latin typeface="Garamond" panose="02020404030301010803" pitchFamily="18" charset="0"/>
              </a:rPr>
              <a:t>crises</a:t>
            </a:r>
            <a:r>
              <a:rPr lang="it-IT" sz="1800" dirty="0">
                <a:latin typeface="Garamond" panose="02020404030301010803" pitchFamily="18" charset="0"/>
              </a:rPr>
              <a:t>, </a:t>
            </a:r>
            <a:r>
              <a:rPr lang="it-IT" sz="1800" dirty="0" err="1">
                <a:latin typeface="Garamond" panose="02020404030301010803" pitchFamily="18" charset="0"/>
              </a:rPr>
              <a:t>advocating</a:t>
            </a:r>
            <a:r>
              <a:rPr lang="it-IT" sz="1800" dirty="0">
                <a:latin typeface="Garamond" panose="02020404030301010803" pitchFamily="18" charset="0"/>
              </a:rPr>
              <a:t> for anti-austerity and social equity policies.</a:t>
            </a:r>
          </a:p>
          <a:p>
            <a:pPr>
              <a:buFont typeface="+mj-lt"/>
              <a:buAutoNum type="arabicPeriod"/>
            </a:pPr>
            <a:r>
              <a:rPr lang="it-IT" sz="1800" b="1" dirty="0">
                <a:latin typeface="Garamond" panose="02020404030301010803" pitchFamily="18" charset="0"/>
              </a:rPr>
              <a:t>Netherlands</a:t>
            </a:r>
            <a:r>
              <a:rPr lang="it-IT" sz="1800" dirty="0">
                <a:latin typeface="Garamond" panose="02020404030301010803" pitchFamily="18" charset="0"/>
              </a:rPr>
              <a:t>:</a:t>
            </a:r>
          </a:p>
          <a:p>
            <a:pPr marL="742950" lvl="1" indent="-285750">
              <a:buFont typeface="+mj-lt"/>
              <a:buAutoNum type="arabicPeriod"/>
            </a:pPr>
            <a:r>
              <a:rPr lang="it-IT" sz="1800" b="1" dirty="0" err="1">
                <a:latin typeface="Garamond" panose="02020404030301010803" pitchFamily="18" charset="0"/>
              </a:rPr>
              <a:t>Partij</a:t>
            </a:r>
            <a:r>
              <a:rPr lang="it-IT" sz="1800" b="1" dirty="0">
                <a:latin typeface="Garamond" panose="02020404030301010803" pitchFamily="18" charset="0"/>
              </a:rPr>
              <a:t> </a:t>
            </a:r>
            <a:r>
              <a:rPr lang="it-IT" sz="1800" b="1" dirty="0" err="1">
                <a:latin typeface="Garamond" panose="02020404030301010803" pitchFamily="18" charset="0"/>
              </a:rPr>
              <a:t>voor</a:t>
            </a:r>
            <a:r>
              <a:rPr lang="it-IT" sz="1800" b="1" dirty="0">
                <a:latin typeface="Garamond" panose="02020404030301010803" pitchFamily="18" charset="0"/>
              </a:rPr>
              <a:t> de </a:t>
            </a:r>
            <a:r>
              <a:rPr lang="it-IT" sz="1800" b="1" dirty="0" err="1">
                <a:latin typeface="Garamond" panose="02020404030301010803" pitchFamily="18" charset="0"/>
              </a:rPr>
              <a:t>Vrijheid</a:t>
            </a:r>
            <a:r>
              <a:rPr lang="it-IT" sz="1800" b="1" dirty="0">
                <a:latin typeface="Garamond" panose="02020404030301010803" pitchFamily="18" charset="0"/>
              </a:rPr>
              <a:t> (PVV)</a:t>
            </a:r>
            <a:r>
              <a:rPr lang="it-IT" sz="1800" dirty="0">
                <a:latin typeface="Garamond" panose="02020404030301010803" pitchFamily="18" charset="0"/>
              </a:rPr>
              <a:t>: Geert Wilders’ </a:t>
            </a:r>
            <a:r>
              <a:rPr lang="it-IT" sz="1800" dirty="0" err="1">
                <a:latin typeface="Garamond" panose="02020404030301010803" pitchFamily="18" charset="0"/>
              </a:rPr>
              <a:t>right-wing</a:t>
            </a:r>
            <a:r>
              <a:rPr lang="it-IT" sz="1800" dirty="0">
                <a:latin typeface="Garamond" panose="02020404030301010803" pitchFamily="18" charset="0"/>
              </a:rPr>
              <a:t> </a:t>
            </a:r>
            <a:r>
              <a:rPr lang="it-IT" sz="1800" dirty="0" err="1">
                <a:latin typeface="Garamond" panose="02020404030301010803" pitchFamily="18" charset="0"/>
              </a:rPr>
              <a:t>populist</a:t>
            </a:r>
            <a:r>
              <a:rPr lang="it-IT" sz="1800" dirty="0">
                <a:latin typeface="Garamond" panose="02020404030301010803" pitchFamily="18" charset="0"/>
              </a:rPr>
              <a:t> party, </a:t>
            </a:r>
            <a:r>
              <a:rPr lang="it-IT" sz="1800" dirty="0" err="1">
                <a:latin typeface="Garamond" panose="02020404030301010803" pitchFamily="18" charset="0"/>
              </a:rPr>
              <a:t>focused</a:t>
            </a:r>
            <a:r>
              <a:rPr lang="it-IT" sz="1800" dirty="0">
                <a:latin typeface="Garamond" panose="02020404030301010803" pitchFamily="18" charset="0"/>
              </a:rPr>
              <a:t> on anti-Islam </a:t>
            </a:r>
            <a:r>
              <a:rPr lang="it-IT" sz="1800" dirty="0" err="1">
                <a:latin typeface="Garamond" panose="02020404030301010803" pitchFamily="18" charset="0"/>
              </a:rPr>
              <a:t>rhetoric</a:t>
            </a:r>
            <a:r>
              <a:rPr lang="it-IT" sz="1800" dirty="0">
                <a:latin typeface="Garamond" panose="02020404030301010803" pitchFamily="18" charset="0"/>
              </a:rPr>
              <a:t> and </a:t>
            </a:r>
            <a:r>
              <a:rPr lang="it-IT" sz="1800" dirty="0" err="1">
                <a:latin typeface="Garamond" panose="02020404030301010803" pitchFamily="18" charset="0"/>
              </a:rPr>
              <a:t>immigration</a:t>
            </a:r>
            <a:r>
              <a:rPr lang="it-IT" sz="1800" dirty="0">
                <a:latin typeface="Garamond" panose="02020404030301010803" pitchFamily="18" charset="0"/>
              </a:rPr>
              <a:t> control.</a:t>
            </a:r>
          </a:p>
          <a:p>
            <a:pPr marL="742950" lvl="1" indent="-285750">
              <a:buFont typeface="+mj-lt"/>
              <a:buAutoNum type="arabicPeriod"/>
            </a:pPr>
            <a:r>
              <a:rPr lang="it-IT" sz="1800" b="1" dirty="0">
                <a:latin typeface="Garamond" panose="02020404030301010803" pitchFamily="18" charset="0"/>
              </a:rPr>
              <a:t>Forum </a:t>
            </a:r>
            <a:r>
              <a:rPr lang="it-IT" sz="1800" b="1" dirty="0" err="1">
                <a:latin typeface="Garamond" panose="02020404030301010803" pitchFamily="18" charset="0"/>
              </a:rPr>
              <a:t>voor</a:t>
            </a:r>
            <a:r>
              <a:rPr lang="it-IT" sz="1800" b="1" dirty="0">
                <a:latin typeface="Garamond" panose="02020404030301010803" pitchFamily="18" charset="0"/>
              </a:rPr>
              <a:t> </a:t>
            </a:r>
            <a:r>
              <a:rPr lang="it-IT" sz="1800" b="1" dirty="0" err="1">
                <a:latin typeface="Garamond" panose="02020404030301010803" pitchFamily="18" charset="0"/>
              </a:rPr>
              <a:t>Democratie</a:t>
            </a:r>
            <a:r>
              <a:rPr lang="it-IT" sz="1800" b="1" dirty="0">
                <a:latin typeface="Garamond" panose="02020404030301010803" pitchFamily="18" charset="0"/>
              </a:rPr>
              <a:t> (</a:t>
            </a:r>
            <a:r>
              <a:rPr lang="it-IT" sz="1800" b="1" dirty="0" err="1">
                <a:latin typeface="Garamond" panose="02020404030301010803" pitchFamily="18" charset="0"/>
              </a:rPr>
              <a:t>FvD</a:t>
            </a:r>
            <a:r>
              <a:rPr lang="it-IT" sz="1800" b="1" dirty="0">
                <a:latin typeface="Garamond" panose="02020404030301010803" pitchFamily="18" charset="0"/>
              </a:rPr>
              <a:t>)</a:t>
            </a:r>
            <a:r>
              <a:rPr lang="it-IT" sz="1800" dirty="0">
                <a:latin typeface="Garamond" panose="02020404030301010803" pitchFamily="18" charset="0"/>
              </a:rPr>
              <a:t>: A </a:t>
            </a:r>
            <a:r>
              <a:rPr lang="it-IT" sz="1800" dirty="0" err="1">
                <a:latin typeface="Garamond" panose="02020404030301010803" pitchFamily="18" charset="0"/>
              </a:rPr>
              <a:t>populist</a:t>
            </a:r>
            <a:r>
              <a:rPr lang="it-IT" sz="1800" dirty="0">
                <a:latin typeface="Garamond" panose="02020404030301010803" pitchFamily="18" charset="0"/>
              </a:rPr>
              <a:t> conservative party </a:t>
            </a:r>
            <a:r>
              <a:rPr lang="it-IT" sz="1800" dirty="0" err="1">
                <a:latin typeface="Garamond" panose="02020404030301010803" pitchFamily="18" charset="0"/>
              </a:rPr>
              <a:t>opposing</a:t>
            </a:r>
            <a:r>
              <a:rPr lang="it-IT" sz="1800" dirty="0">
                <a:latin typeface="Garamond" panose="02020404030301010803" pitchFamily="18" charset="0"/>
              </a:rPr>
              <a:t> </a:t>
            </a:r>
            <a:r>
              <a:rPr lang="it-IT" sz="1800" dirty="0" err="1">
                <a:latin typeface="Garamond" panose="02020404030301010803" pitchFamily="18" charset="0"/>
              </a:rPr>
              <a:t>climate</a:t>
            </a:r>
            <a:r>
              <a:rPr lang="it-IT" sz="1800" dirty="0">
                <a:latin typeface="Garamond" panose="02020404030301010803" pitchFamily="18" charset="0"/>
              </a:rPr>
              <a:t> policies and EU </a:t>
            </a:r>
            <a:r>
              <a:rPr lang="it-IT" sz="1800" dirty="0" err="1">
                <a:latin typeface="Garamond" panose="02020404030301010803" pitchFamily="18" charset="0"/>
              </a:rPr>
              <a:t>integration</a:t>
            </a:r>
            <a:r>
              <a:rPr lang="it-IT" sz="1800" dirty="0">
                <a:latin typeface="Garamond" panose="02020404030301010803" pitchFamily="18" charset="0"/>
              </a:rPr>
              <a:t>.</a:t>
            </a:r>
          </a:p>
          <a:p>
            <a:pPr marL="0" indent="0">
              <a:buNone/>
            </a:pPr>
            <a:endParaRPr sz="2400" dirty="0">
              <a:latin typeface="Garamond"/>
            </a:endParaRPr>
          </a:p>
        </p:txBody>
      </p:sp>
    </p:spTree>
    <p:extLst>
      <p:ext uri="{BB962C8B-B14F-4D97-AF65-F5344CB8AC3E}">
        <p14:creationId xmlns:p14="http://schemas.microsoft.com/office/powerpoint/2010/main" val="3313139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A0EF104C-2751-D775-1529-91159A3E655F}"/>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5EE5AD7E-E870-0B8A-AC30-FDD9BDF43845}"/>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974FAF8F-C566-6D5A-ED56-6F71931C10EF}"/>
              </a:ext>
            </a:extLst>
          </p:cNvPr>
          <p:cNvSpPr>
            <a:spLocks noGrp="1"/>
          </p:cNvSpPr>
          <p:nvPr>
            <p:ph type="title"/>
          </p:nvPr>
        </p:nvSpPr>
        <p:spPr>
          <a:xfrm>
            <a:off x="1792586" y="553750"/>
            <a:ext cx="6894214" cy="584775"/>
          </a:xfrm>
        </p:spPr>
        <p:txBody>
          <a:bodyPr wrap="square" anchor="ctr">
            <a:spAutoFit/>
          </a:bodyPr>
          <a:lstStyle/>
          <a:p>
            <a:r>
              <a:rPr lang="it-IT" sz="3200" dirty="0" err="1">
                <a:latin typeface="Garamond"/>
              </a:rPr>
              <a:t>Populist</a:t>
            </a:r>
            <a:r>
              <a:rPr lang="it-IT" sz="3200" dirty="0">
                <a:latin typeface="Garamond"/>
              </a:rPr>
              <a:t> Parties in </a:t>
            </a:r>
            <a:r>
              <a:rPr lang="it-IT" sz="3200" dirty="0" err="1">
                <a:latin typeface="Garamond"/>
              </a:rPr>
              <a:t>Italy</a:t>
            </a:r>
            <a:endParaRPr lang="it-IT" sz="3200" dirty="0">
              <a:latin typeface="Garamond"/>
            </a:endParaRPr>
          </a:p>
        </p:txBody>
      </p:sp>
      <p:sp>
        <p:nvSpPr>
          <p:cNvPr id="3" name="Content Placeholder 2">
            <a:extLst>
              <a:ext uri="{FF2B5EF4-FFF2-40B4-BE49-F238E27FC236}">
                <a16:creationId xmlns:a16="http://schemas.microsoft.com/office/drawing/2014/main" id="{3793F50D-2E7B-D540-30DE-3F4B3B24E53D}"/>
              </a:ext>
            </a:extLst>
          </p:cNvPr>
          <p:cNvSpPr>
            <a:spLocks noGrp="1"/>
          </p:cNvSpPr>
          <p:nvPr>
            <p:ph idx="1"/>
          </p:nvPr>
        </p:nvSpPr>
        <p:spPr>
          <a:xfrm>
            <a:off x="1792586" y="1324024"/>
            <a:ext cx="6894214" cy="5078313"/>
          </a:xfrm>
        </p:spPr>
        <p:txBody>
          <a:bodyPr wrap="square" anchor="ctr">
            <a:spAutoFit/>
          </a:bodyPr>
          <a:lstStyle/>
          <a:p>
            <a:pPr marL="0" indent="0">
              <a:buNone/>
            </a:pPr>
            <a:r>
              <a:rPr lang="en-US" sz="1800" dirty="0">
                <a:latin typeface="Garamond" panose="02020404030301010803" pitchFamily="18" charset="0"/>
              </a:rPr>
              <a:t>Italy has been a fertile ground for populism, with the emergence of parties like the Five Star Movement (</a:t>
            </a:r>
            <a:r>
              <a:rPr lang="en-US" sz="1800" dirty="0" err="1">
                <a:latin typeface="Garamond" panose="02020404030301010803" pitchFamily="18" charset="0"/>
              </a:rPr>
              <a:t>Movimento</a:t>
            </a:r>
            <a:r>
              <a:rPr lang="en-US" sz="1800" dirty="0">
                <a:latin typeface="Garamond" panose="02020404030301010803" pitchFamily="18" charset="0"/>
              </a:rPr>
              <a:t> 5 Stelle) and Lega (formerly Lega Nord):</a:t>
            </a:r>
          </a:p>
          <a:p>
            <a:pPr marL="0" indent="0">
              <a:buNone/>
            </a:pPr>
            <a:endParaRPr lang="en-US" sz="1800" dirty="0">
              <a:latin typeface="Garamond" panose="02020404030301010803" pitchFamily="18" charset="0"/>
            </a:endParaRPr>
          </a:p>
          <a:p>
            <a:pPr>
              <a:buFont typeface="+mj-lt"/>
              <a:buAutoNum type="arabicPeriod"/>
            </a:pPr>
            <a:r>
              <a:rPr lang="en-US" sz="1800" b="1" dirty="0">
                <a:latin typeface="Garamond" panose="02020404030301010803" pitchFamily="18" charset="0"/>
              </a:rPr>
              <a:t>Five Star Movement (M5S)</a:t>
            </a:r>
            <a:r>
              <a:rPr lang="en-US" sz="1800" dirty="0">
                <a:latin typeface="Garamond" panose="02020404030301010803" pitchFamily="18" charset="0"/>
              </a:rPr>
              <a:t>:</a:t>
            </a:r>
          </a:p>
          <a:p>
            <a:pPr marL="742950" lvl="1" indent="-285750">
              <a:buFont typeface="+mj-lt"/>
              <a:buAutoNum type="arabicPeriod"/>
            </a:pPr>
            <a:r>
              <a:rPr lang="en-US" sz="1800" dirty="0">
                <a:latin typeface="Garamond" panose="02020404030301010803" pitchFamily="18" charset="0"/>
              </a:rPr>
              <a:t>Founded in 2009 by Beppe Grillo, M5S combines environmentalism, anti-corruption, and digital democracy.</a:t>
            </a:r>
          </a:p>
          <a:p>
            <a:pPr marL="742950" lvl="1" indent="-285750">
              <a:buFont typeface="+mj-lt"/>
              <a:buAutoNum type="arabicPeriod"/>
            </a:pPr>
            <a:r>
              <a:rPr lang="en-US" sz="1800" dirty="0">
                <a:latin typeface="Garamond" panose="02020404030301010803" pitchFamily="18" charset="0"/>
              </a:rPr>
              <a:t>It rejects traditional political labels, presenting itself as a vehicle for citizen-driven governance.</a:t>
            </a:r>
          </a:p>
          <a:p>
            <a:pPr>
              <a:buFont typeface="+mj-lt"/>
              <a:buAutoNum type="arabicPeriod"/>
            </a:pPr>
            <a:r>
              <a:rPr lang="en-US" sz="1800" b="1" dirty="0">
                <a:latin typeface="Garamond" panose="02020404030301010803" pitchFamily="18" charset="0"/>
              </a:rPr>
              <a:t>Lega</a:t>
            </a:r>
            <a:r>
              <a:rPr lang="en-US" sz="1800" dirty="0">
                <a:latin typeface="Garamond" panose="02020404030301010803" pitchFamily="18" charset="0"/>
              </a:rPr>
              <a:t>:</a:t>
            </a:r>
          </a:p>
          <a:p>
            <a:pPr marL="742950" lvl="1" indent="-285750">
              <a:buFont typeface="+mj-lt"/>
              <a:buAutoNum type="arabicPeriod"/>
            </a:pPr>
            <a:r>
              <a:rPr lang="en-US" sz="1800" dirty="0">
                <a:latin typeface="Garamond" panose="02020404030301010803" pitchFamily="18" charset="0"/>
              </a:rPr>
              <a:t>Originally a regionalist party advocating autonomy for Northern Italy, it evolved into a nationalist, right-wing populist movement under Matteo Salvini.</a:t>
            </a:r>
          </a:p>
          <a:p>
            <a:pPr marL="742950" lvl="1" indent="-285750">
              <a:buFont typeface="+mj-lt"/>
              <a:buAutoNum type="arabicPeriod"/>
            </a:pPr>
            <a:r>
              <a:rPr lang="en-US" sz="1800" dirty="0">
                <a:latin typeface="Garamond" panose="02020404030301010803" pitchFamily="18" charset="0"/>
              </a:rPr>
              <a:t>It emphasizes immigration control, Euroscepticism, and national identity.</a:t>
            </a:r>
          </a:p>
          <a:p>
            <a:pPr marL="0" indent="0">
              <a:buNone/>
            </a:pPr>
            <a:endParaRPr sz="2400" dirty="0">
              <a:latin typeface="Garamond"/>
            </a:endParaRPr>
          </a:p>
        </p:txBody>
      </p:sp>
    </p:spTree>
    <p:extLst>
      <p:ext uri="{BB962C8B-B14F-4D97-AF65-F5344CB8AC3E}">
        <p14:creationId xmlns:p14="http://schemas.microsoft.com/office/powerpoint/2010/main" val="114208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a:extLst>
            <a:ext uri="{FF2B5EF4-FFF2-40B4-BE49-F238E27FC236}">
              <a16:creationId xmlns:a16="http://schemas.microsoft.com/office/drawing/2014/main" id="{ABB39634-B56F-F700-83F1-E156543438E3}"/>
            </a:ext>
          </a:extLst>
        </p:cNvPr>
        <p:cNvGrpSpPr/>
        <p:nvPr/>
      </p:nvGrpSpPr>
      <p:grpSpPr>
        <a:xfrm>
          <a:off x="0" y="0"/>
          <a:ext cx="0" cy="0"/>
          <a:chOff x="0" y="0"/>
          <a:chExt cx="0" cy="0"/>
        </a:xfrm>
      </p:grpSpPr>
      <p:pic>
        <p:nvPicPr>
          <p:cNvPr id="4" name="Picture 3" descr="print.jpg">
            <a:extLst>
              <a:ext uri="{FF2B5EF4-FFF2-40B4-BE49-F238E27FC236}">
                <a16:creationId xmlns:a16="http://schemas.microsoft.com/office/drawing/2014/main" id="{BB729BDA-5282-7341-D38C-413DF9C0D18C}"/>
              </a:ext>
            </a:extLst>
          </p:cNvPr>
          <p:cNvPicPr>
            <a:picLocks noChangeAspect="1"/>
          </p:cNvPicPr>
          <p:nvPr/>
        </p:nvPicPr>
        <p:blipFill>
          <a:blip r:embed="rId2"/>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C7CF86CB-FEE7-3672-1BAE-E49E014B6BE7}"/>
              </a:ext>
            </a:extLst>
          </p:cNvPr>
          <p:cNvSpPr>
            <a:spLocks noGrp="1"/>
          </p:cNvSpPr>
          <p:nvPr>
            <p:ph type="title"/>
          </p:nvPr>
        </p:nvSpPr>
        <p:spPr>
          <a:xfrm>
            <a:off x="1792586" y="307529"/>
            <a:ext cx="6894214" cy="1077218"/>
          </a:xfrm>
        </p:spPr>
        <p:txBody>
          <a:bodyPr wrap="square" anchor="ctr">
            <a:spAutoFit/>
          </a:bodyPr>
          <a:lstStyle/>
          <a:p>
            <a:r>
              <a:rPr lang="en-US" sz="3200" dirty="0">
                <a:latin typeface="Garamond"/>
              </a:rPr>
              <a:t>Populist Parties vs. Far-Right </a:t>
            </a:r>
            <a:br>
              <a:rPr lang="en-US" sz="3200" dirty="0">
                <a:latin typeface="Garamond"/>
              </a:rPr>
            </a:br>
            <a:r>
              <a:rPr lang="en-US" sz="3200" dirty="0">
                <a:latin typeface="Garamond"/>
              </a:rPr>
              <a:t>and Far-Left Parties</a:t>
            </a:r>
            <a:endParaRPr sz="3200" dirty="0">
              <a:latin typeface="Garamond"/>
            </a:endParaRPr>
          </a:p>
        </p:txBody>
      </p:sp>
      <p:sp>
        <p:nvSpPr>
          <p:cNvPr id="3" name="Content Placeholder 2">
            <a:extLst>
              <a:ext uri="{FF2B5EF4-FFF2-40B4-BE49-F238E27FC236}">
                <a16:creationId xmlns:a16="http://schemas.microsoft.com/office/drawing/2014/main" id="{00049F5D-954F-13C6-0D6B-4A9F37221084}"/>
              </a:ext>
            </a:extLst>
          </p:cNvPr>
          <p:cNvSpPr>
            <a:spLocks noGrp="1"/>
          </p:cNvSpPr>
          <p:nvPr>
            <p:ph idx="1"/>
          </p:nvPr>
        </p:nvSpPr>
        <p:spPr>
          <a:xfrm>
            <a:off x="1792586" y="1256314"/>
            <a:ext cx="6894214" cy="5213735"/>
          </a:xfrm>
        </p:spPr>
        <p:txBody>
          <a:bodyPr wrap="square" anchor="ctr">
            <a:spAutoFit/>
          </a:bodyPr>
          <a:lstStyle/>
          <a:p>
            <a:pPr marL="0" indent="0">
              <a:buNone/>
            </a:pPr>
            <a:r>
              <a:rPr lang="en-US" sz="1600" dirty="0">
                <a:latin typeface="Garamond" panose="02020404030301010803" pitchFamily="18" charset="0"/>
              </a:rPr>
              <a:t>Populist parties are distinct from far-right and far-left parties, although overlaps can occur. The key differences include:</a:t>
            </a:r>
          </a:p>
          <a:p>
            <a:pPr marL="0" indent="0">
              <a:buNone/>
            </a:pPr>
            <a:endParaRPr lang="en-US" sz="1600" dirty="0">
              <a:latin typeface="Garamond" panose="02020404030301010803" pitchFamily="18" charset="0"/>
            </a:endParaRPr>
          </a:p>
          <a:p>
            <a:pPr>
              <a:buFont typeface="+mj-lt"/>
              <a:buAutoNum type="arabicPeriod"/>
            </a:pPr>
            <a:r>
              <a:rPr lang="en-US" sz="1600" b="1" dirty="0">
                <a:latin typeface="Garamond" panose="02020404030301010803" pitchFamily="18" charset="0"/>
              </a:rPr>
              <a:t>Core Ideology</a:t>
            </a:r>
            <a:r>
              <a:rPr lang="en-US" sz="1600" dirty="0">
                <a:latin typeface="Garamond" panose="02020404030301010803" pitchFamily="18" charset="0"/>
              </a:rPr>
              <a:t>: Far-right parties typically emphasize nationalism, xenophobia, and cultural homogeneity, while far-left parties focus on anti-capitalism, wealth redistribution, and class struggle. Populist parties, in contrast, are defined by their anti-elite rhetoric and "people vs. elite" framing rather than a specific ideological foundation.</a:t>
            </a:r>
          </a:p>
          <a:p>
            <a:pPr>
              <a:buFont typeface="+mj-lt"/>
              <a:buAutoNum type="arabicPeriod"/>
            </a:pPr>
            <a:r>
              <a:rPr lang="en-US" sz="1600" b="1" dirty="0">
                <a:latin typeface="Garamond" panose="02020404030301010803" pitchFamily="18" charset="0"/>
              </a:rPr>
              <a:t>Flexibility</a:t>
            </a:r>
            <a:r>
              <a:rPr lang="en-US" sz="1600" dirty="0">
                <a:latin typeface="Garamond" panose="02020404030301010803" pitchFamily="18" charset="0"/>
              </a:rPr>
              <a:t>: Populist parties often adapt their platforms to align with the grievances and priorities of their constituencies. Far-right and far-left parties tend to adhere more rigidly to their ideological positions.</a:t>
            </a:r>
          </a:p>
          <a:p>
            <a:pPr>
              <a:buFont typeface="+mj-lt"/>
              <a:buAutoNum type="arabicPeriod"/>
            </a:pPr>
            <a:r>
              <a:rPr lang="en-US" sz="1600" b="1" dirty="0">
                <a:latin typeface="Garamond" panose="02020404030301010803" pitchFamily="18" charset="0"/>
              </a:rPr>
              <a:t>Inclusiveness</a:t>
            </a:r>
            <a:r>
              <a:rPr lang="en-US" sz="1600" dirty="0">
                <a:latin typeface="Garamond" panose="02020404030301010803" pitchFamily="18" charset="0"/>
              </a:rPr>
              <a:t>: Populist parties aim to appeal broadly to "the people," while far-right parties may exclude certain groups based on ethnicity or nationality, and far-left parties often focus on specific socio-economic classes.</a:t>
            </a:r>
          </a:p>
          <a:p>
            <a:pPr>
              <a:buFont typeface="+mj-lt"/>
              <a:buAutoNum type="arabicPeriod"/>
            </a:pPr>
            <a:r>
              <a:rPr lang="en-US" sz="1600" b="1" dirty="0">
                <a:latin typeface="Garamond" panose="02020404030301010803" pitchFamily="18" charset="0"/>
              </a:rPr>
              <a:t>Institutional Approach</a:t>
            </a:r>
            <a:r>
              <a:rPr lang="en-US" sz="1600" dirty="0">
                <a:latin typeface="Garamond" panose="02020404030301010803" pitchFamily="18" charset="0"/>
              </a:rPr>
              <a:t>: Far-right and far-left parties are often more confrontational toward democratic norms, advocating for radical systemic change. Populist parties may criticize institutions but often seek to work within them to gain power and implement reforms.</a:t>
            </a:r>
          </a:p>
          <a:p>
            <a:pPr marL="0" indent="0">
              <a:buNone/>
            </a:pPr>
            <a:endParaRPr sz="2400" dirty="0">
              <a:latin typeface="Garamond"/>
            </a:endParaRPr>
          </a:p>
        </p:txBody>
      </p:sp>
    </p:spTree>
    <p:extLst>
      <p:ext uri="{BB962C8B-B14F-4D97-AF65-F5344CB8AC3E}">
        <p14:creationId xmlns:p14="http://schemas.microsoft.com/office/powerpoint/2010/main" val="16374259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0F0F0"/>
        </a:solidFill>
        <a:effectLst/>
      </p:bgPr>
    </p:bg>
    <p:spTree>
      <p:nvGrpSpPr>
        <p:cNvPr id="1" name=""/>
        <p:cNvGrpSpPr/>
        <p:nvPr/>
      </p:nvGrpSpPr>
      <p:grpSpPr>
        <a:xfrm>
          <a:off x="0" y="0"/>
          <a:ext cx="0" cy="0"/>
          <a:chOff x="0" y="0"/>
          <a:chExt cx="0" cy="0"/>
        </a:xfrm>
      </p:grpSpPr>
      <p:pic>
        <p:nvPicPr>
          <p:cNvPr id="4" name="Picture 3" descr="print.jp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1792586" y="307529"/>
            <a:ext cx="6894214" cy="1077218"/>
          </a:xfrm>
        </p:spPr>
        <p:txBody>
          <a:bodyPr wrap="square" anchor="ctr">
            <a:spAutoFit/>
          </a:bodyPr>
          <a:lstStyle/>
          <a:p>
            <a:r>
              <a:rPr sz="3200" dirty="0">
                <a:latin typeface="Garamond"/>
              </a:rPr>
              <a:t>Emergence of the Five Star Movement (M5S)</a:t>
            </a:r>
          </a:p>
        </p:txBody>
      </p:sp>
      <p:sp>
        <p:nvSpPr>
          <p:cNvPr id="3" name="Content Placeholder 2"/>
          <p:cNvSpPr>
            <a:spLocks noGrp="1"/>
          </p:cNvSpPr>
          <p:nvPr>
            <p:ph idx="1"/>
          </p:nvPr>
        </p:nvSpPr>
        <p:spPr>
          <a:xfrm>
            <a:off x="1792586" y="2684397"/>
            <a:ext cx="6894214" cy="2357568"/>
          </a:xfrm>
        </p:spPr>
        <p:txBody>
          <a:bodyPr wrap="square" anchor="ctr">
            <a:spAutoFit/>
          </a:bodyPr>
          <a:lstStyle/>
          <a:p>
            <a:endParaRPr dirty="0"/>
          </a:p>
          <a:p>
            <a:r>
              <a:rPr sz="2400" dirty="0">
                <a:latin typeface="Garamond"/>
              </a:rPr>
              <a:t>Founded by Beppe Grillo in 2009</a:t>
            </a:r>
          </a:p>
          <a:p>
            <a:r>
              <a:rPr sz="2400" dirty="0">
                <a:latin typeface="Garamond"/>
              </a:rPr>
              <a:t>Anti-establishment and anti-corruption platform</a:t>
            </a:r>
          </a:p>
          <a:p>
            <a:r>
              <a:rPr sz="2400" dirty="0">
                <a:latin typeface="Garamond"/>
              </a:rPr>
              <a:t>Direct democracy and internet-based participation</a:t>
            </a:r>
          </a:p>
          <a:p>
            <a:r>
              <a:rPr sz="2400" dirty="0">
                <a:latin typeface="Garamond"/>
              </a:rPr>
              <a:t>Rapid growth in popularity (2013-2018)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191</TotalTime>
  <Words>2299</Words>
  <Application>Microsoft Office PowerPoint</Application>
  <PresentationFormat>Presentazione su schermo (4:3)</PresentationFormat>
  <Paragraphs>192</Paragraphs>
  <Slides>27</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27</vt:i4>
      </vt:variant>
    </vt:vector>
  </HeadingPairs>
  <TitlesOfParts>
    <vt:vector size="31" baseType="lpstr">
      <vt:lpstr>Arial</vt:lpstr>
      <vt:lpstr>Calibri</vt:lpstr>
      <vt:lpstr>Garamond</vt:lpstr>
      <vt:lpstr>Office Theme</vt:lpstr>
      <vt:lpstr>The Eurozone Crisis and the Acceleration of Decline (II)</vt:lpstr>
      <vt:lpstr>Political Landscape After the Crisis</vt:lpstr>
      <vt:lpstr>Populist Parties: A Summary</vt:lpstr>
      <vt:lpstr>The Broader Context </vt:lpstr>
      <vt:lpstr>Populist Parties in Major European Countries (1)</vt:lpstr>
      <vt:lpstr>Populist Parties in Major European Countries (2)</vt:lpstr>
      <vt:lpstr>Populist Parties in Italy</vt:lpstr>
      <vt:lpstr>Populist Parties vs. Far-Right  and Far-Left Parties</vt:lpstr>
      <vt:lpstr>Emergence of the Five Star Movement (M5S)</vt:lpstr>
      <vt:lpstr>M5S's Position on the EU and Euro</vt:lpstr>
      <vt:lpstr>Transformation of the Northern League to Lega</vt:lpstr>
      <vt:lpstr>Lega's Euro-critical Stance</vt:lpstr>
      <vt:lpstr>The Debate on Exiting the Euro</vt:lpstr>
      <vt:lpstr>2018 Elections and Government Formation</vt:lpstr>
      <vt:lpstr>Economic Policies of the Populist Government</vt:lpstr>
      <vt:lpstr>Impact on Italy-EU Relations</vt:lpstr>
      <vt:lpstr>Changing Attitudes Towards Euro Exit</vt:lpstr>
      <vt:lpstr>Lessons from the Populist Experience</vt:lpstr>
      <vt:lpstr>Notable Far-Right Parties</vt:lpstr>
      <vt:lpstr>The Rise of Far-Right Parties  in Europe Since the 2000s (1)</vt:lpstr>
      <vt:lpstr>The Rise of Far-Right Parties  in Europe Since the 2000s (2)</vt:lpstr>
      <vt:lpstr>Impact on European Politics</vt:lpstr>
      <vt:lpstr>The rise of the New Extreme  Right in Italy</vt:lpstr>
      <vt:lpstr>The Rise of Fratelli d’Italia (1)</vt:lpstr>
      <vt:lpstr>The Rise of Fratelli d’Italia (2)</vt:lpstr>
      <vt:lpstr>The Rise of Fratelli d’Italia (3)</vt:lpstr>
      <vt:lpstr>Elections in Italy in the 2010s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Roberto Di Quirico</cp:lastModifiedBy>
  <cp:revision>7</cp:revision>
  <dcterms:created xsi:type="dcterms:W3CDTF">2013-01-27T09:14:16Z</dcterms:created>
  <dcterms:modified xsi:type="dcterms:W3CDTF">2024-12-10T12:44:09Z</dcterms:modified>
  <cp:category/>
</cp:coreProperties>
</file>