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s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anchor="ctr">
            <a:spAutoFit/>
          </a:bodyPr>
          <a:lstStyle/>
          <a:p>
            <a:r>
              <a:rPr sz="3200">
                <a:latin typeface="Garamond"/>
              </a:rPr>
              <a:t>Euroscepticism as a Response to Decline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344" y="127686"/>
            <a:ext cx="4440725" cy="1839734"/>
          </a:xfrm>
        </p:spPr>
        <p:txBody>
          <a:bodyPr wrap="square" anchor="ctr">
            <a:sp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Lecture 8: Euroscepticism as a response to decline</a:t>
            </a:r>
            <a:endParaRPr lang="it-IT" kern="100" dirty="0">
              <a:solidFill>
                <a:schemeClr val="bg1"/>
              </a:solidFill>
              <a:effectLst/>
              <a:latin typeface="Garamond" panose="020204040303010108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553750"/>
            <a:ext cx="6894214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Media and Public Discourse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2499731"/>
            <a:ext cx="6894214" cy="272690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Role of traditional and social media in spreading Euroscepticism</a:t>
            </a:r>
          </a:p>
          <a:p>
            <a:r>
              <a:rPr sz="2400" dirty="0">
                <a:latin typeface="Garamond"/>
              </a:rPr>
              <a:t>Framing of EU issues in Italian media</a:t>
            </a:r>
          </a:p>
          <a:p>
            <a:r>
              <a:rPr sz="2400" dirty="0">
                <a:latin typeface="Garamond"/>
              </a:rPr>
              <a:t>Impact of disinformation and "fake news"</a:t>
            </a:r>
          </a:p>
          <a:p>
            <a:r>
              <a:rPr sz="2400" dirty="0">
                <a:latin typeface="Garamond"/>
              </a:rPr>
              <a:t>EU communication strategy in Italy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Euroscepticism and National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684397"/>
            <a:ext cx="6903268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Resurgence of nationalism and patriotism</a:t>
            </a:r>
          </a:p>
          <a:p>
            <a:r>
              <a:rPr sz="2400" dirty="0">
                <a:latin typeface="Garamond"/>
              </a:rPr>
              <a:t>Cultural arguments against European integration</a:t>
            </a:r>
          </a:p>
          <a:p>
            <a:r>
              <a:rPr sz="2400" dirty="0">
                <a:latin typeface="Garamond"/>
              </a:rPr>
              <a:t>Perception of EU as threat to Italian traditions</a:t>
            </a:r>
          </a:p>
          <a:p>
            <a:r>
              <a:rPr sz="2400" dirty="0">
                <a:latin typeface="Garamond"/>
              </a:rPr>
              <a:t>Competing visions of Italy's place in Europe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640" y="307529"/>
            <a:ext cx="6885160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Future Trajectories of Italian Euroscepticism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640" y="2315065"/>
            <a:ext cx="6885160" cy="3096232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Potential for mainstream party adoption of Eurosceptic positions</a:t>
            </a:r>
          </a:p>
          <a:p>
            <a:r>
              <a:rPr sz="2400" dirty="0">
                <a:latin typeface="Garamond"/>
              </a:rPr>
              <a:t>Impact of future economic and political crises</a:t>
            </a:r>
          </a:p>
          <a:p>
            <a:r>
              <a:rPr sz="2400" dirty="0">
                <a:latin typeface="Garamond"/>
              </a:rPr>
              <a:t>Prospects for EU reform and its effect on Italian public opinion</a:t>
            </a:r>
          </a:p>
          <a:p>
            <a:r>
              <a:rPr sz="2400" dirty="0">
                <a:latin typeface="Garamond"/>
              </a:rPr>
              <a:t>Scenarios for Italy-EU relations in the coming years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78" y="307529"/>
            <a:ext cx="6912321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Defining Euroscepticism in the Italian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6906" y="2905996"/>
            <a:ext cx="6839893" cy="191437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Soft vs. Hard Euroscepticism</a:t>
            </a:r>
          </a:p>
          <a:p>
            <a:r>
              <a:rPr sz="2400" dirty="0">
                <a:latin typeface="Garamond"/>
              </a:rPr>
              <a:t>Economic vs. Political Euroscepticism</a:t>
            </a:r>
          </a:p>
          <a:p>
            <a:r>
              <a:rPr sz="2400" dirty="0">
                <a:latin typeface="Garamond"/>
              </a:rPr>
              <a:t>Evolution of Eurosceptic sentiments in Italy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960" y="553750"/>
            <a:ext cx="6830840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Main Eurosceptic Parties and Movements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960" y="2684397"/>
            <a:ext cx="6830840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Lega (formerly Northern League)</a:t>
            </a:r>
          </a:p>
          <a:p>
            <a:r>
              <a:rPr sz="2400" dirty="0">
                <a:latin typeface="Garamond"/>
              </a:rPr>
              <a:t>Five Star Movement (M5S)</a:t>
            </a:r>
          </a:p>
          <a:p>
            <a:r>
              <a:rPr sz="2400" dirty="0">
                <a:latin typeface="Garamond"/>
              </a:rPr>
              <a:t>Fratelli </a:t>
            </a:r>
            <a:r>
              <a:rPr sz="2400" dirty="0" err="1">
                <a:latin typeface="Garamond"/>
              </a:rPr>
              <a:t>d'Italia</a:t>
            </a:r>
            <a:r>
              <a:rPr sz="2400" dirty="0">
                <a:latin typeface="Garamond"/>
              </a:rPr>
              <a:t> (Brothers of Italy)</a:t>
            </a:r>
          </a:p>
          <a:p>
            <a:r>
              <a:rPr sz="2400" dirty="0">
                <a:latin typeface="Garamond"/>
              </a:rPr>
              <a:t>Minor parties and movements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746" y="553750"/>
            <a:ext cx="6867053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Lega's Eurosceptic 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46" y="2684397"/>
            <a:ext cx="686705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From regionalism to national sovereignty</a:t>
            </a:r>
          </a:p>
          <a:p>
            <a:r>
              <a:rPr sz="2400" dirty="0">
                <a:latin typeface="Garamond"/>
              </a:rPr>
              <a:t>Anti-immigration rhetoric linked to EU criticism</a:t>
            </a:r>
          </a:p>
          <a:p>
            <a:r>
              <a:rPr sz="2400" dirty="0">
                <a:latin typeface="Garamond"/>
              </a:rPr>
              <a:t>Economic nationalism and Euro-skepticism</a:t>
            </a:r>
          </a:p>
          <a:p>
            <a:r>
              <a:rPr sz="2400" dirty="0">
                <a:latin typeface="Garamond"/>
              </a:rPr>
              <a:t>Alliances with other European far-right parties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746" y="553750"/>
            <a:ext cx="6867053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Five Star Movement's Evolving 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46" y="2684397"/>
            <a:ext cx="686705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Initial strong Euroscepticism</a:t>
            </a:r>
          </a:p>
          <a:p>
            <a:r>
              <a:rPr sz="2400" dirty="0">
                <a:latin typeface="Garamond"/>
              </a:rPr>
              <a:t>Calls for Euro referendum</a:t>
            </a:r>
          </a:p>
          <a:p>
            <a:r>
              <a:rPr sz="2400" dirty="0">
                <a:latin typeface="Garamond"/>
              </a:rPr>
              <a:t>Gradual moderation of anti-EU positions</a:t>
            </a:r>
          </a:p>
          <a:p>
            <a:r>
              <a:rPr sz="2400" dirty="0">
                <a:latin typeface="Garamond"/>
              </a:rPr>
              <a:t>Balancing act in government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746" y="553750"/>
            <a:ext cx="6867053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Fratelli </a:t>
            </a:r>
            <a:r>
              <a:rPr sz="3200" dirty="0" err="1">
                <a:latin typeface="Garamond"/>
              </a:rPr>
              <a:t>d'Italia's</a:t>
            </a:r>
            <a:r>
              <a:rPr sz="3200" dirty="0">
                <a:latin typeface="Garamond"/>
              </a:rPr>
              <a:t> Euroscepticism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46" y="2684397"/>
            <a:ext cx="686705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National conservatism and sovereignty</a:t>
            </a:r>
          </a:p>
          <a:p>
            <a:r>
              <a:rPr sz="2400" dirty="0">
                <a:latin typeface="Garamond"/>
              </a:rPr>
              <a:t>Criticism of EU economic policies</a:t>
            </a:r>
          </a:p>
          <a:p>
            <a:r>
              <a:rPr sz="2400" dirty="0">
                <a:latin typeface="Garamond"/>
              </a:rPr>
              <a:t>Pro-NATO stance vs. EU defense integration</a:t>
            </a:r>
          </a:p>
          <a:p>
            <a:r>
              <a:rPr sz="2400" dirty="0">
                <a:latin typeface="Garamond"/>
              </a:rPr>
              <a:t>Vision of a "Europe of nations"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6906" y="307529"/>
            <a:ext cx="6839893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Common Themes in Italian Euroscepticism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6906" y="2684397"/>
            <a:ext cx="683989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Loss of economic sovereignty</a:t>
            </a:r>
          </a:p>
          <a:p>
            <a:r>
              <a:rPr sz="2400" dirty="0">
                <a:latin typeface="Garamond"/>
              </a:rPr>
              <a:t>Criticism of austerity measures</a:t>
            </a:r>
          </a:p>
          <a:p>
            <a:r>
              <a:rPr sz="2400" dirty="0">
                <a:latin typeface="Garamond"/>
              </a:rPr>
              <a:t>Immigration and border control</a:t>
            </a:r>
          </a:p>
          <a:p>
            <a:r>
              <a:rPr sz="2400" dirty="0">
                <a:latin typeface="Garamond"/>
              </a:rPr>
              <a:t>Democratic deficit in EU institutions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7852" y="553750"/>
            <a:ext cx="684894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Economic Decline and Euroscepticism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7852" y="2315065"/>
            <a:ext cx="6848948" cy="3096232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Correlation between economic performance and EU support</a:t>
            </a:r>
          </a:p>
          <a:p>
            <a:r>
              <a:rPr sz="2400" dirty="0">
                <a:latin typeface="Garamond"/>
              </a:rPr>
              <a:t>Impact of austerity measures on public opinion</a:t>
            </a:r>
          </a:p>
          <a:p>
            <a:r>
              <a:rPr sz="2400" dirty="0">
                <a:latin typeface="Garamond"/>
              </a:rPr>
              <a:t>Perception of EU as constraint rather than opportunity</a:t>
            </a:r>
          </a:p>
          <a:p>
            <a:r>
              <a:rPr sz="2400" dirty="0">
                <a:latin typeface="Garamond"/>
              </a:rPr>
              <a:t>Blame attribution: national vs. EU responsibility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640" y="553750"/>
            <a:ext cx="6885160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Social and Demographic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640" y="2684397"/>
            <a:ext cx="6885160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Generational differences in EU attitudes</a:t>
            </a:r>
          </a:p>
          <a:p>
            <a:r>
              <a:rPr sz="2400" dirty="0">
                <a:latin typeface="Garamond"/>
              </a:rPr>
              <a:t>Educational and socio-economic divides</a:t>
            </a:r>
          </a:p>
          <a:p>
            <a:r>
              <a:rPr sz="2400" dirty="0">
                <a:latin typeface="Garamond"/>
              </a:rPr>
              <a:t>Urban vs. rural Euroscepticism</a:t>
            </a:r>
          </a:p>
          <a:p>
            <a:r>
              <a:rPr sz="2400" dirty="0">
                <a:latin typeface="Garamond"/>
              </a:rPr>
              <a:t>Regional variations in anti-EU sentiment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317</Words>
  <Application>Microsoft Office PowerPoint</Application>
  <PresentationFormat>Presentazione su schermo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Garamond</vt:lpstr>
      <vt:lpstr>Office Theme</vt:lpstr>
      <vt:lpstr>Euroscepticism as a Response to Decline</vt:lpstr>
      <vt:lpstr>Defining Euroscepticism in the Italian Context</vt:lpstr>
      <vt:lpstr>Main Eurosceptic Parties and Movements</vt:lpstr>
      <vt:lpstr>Lega's Eurosceptic Position</vt:lpstr>
      <vt:lpstr>Five Star Movement's Evolving Stance</vt:lpstr>
      <vt:lpstr>Fratelli d'Italia's Euroscepticism</vt:lpstr>
      <vt:lpstr>Common Themes in Italian Euroscepticism</vt:lpstr>
      <vt:lpstr>Economic Decline and Euroscepticism</vt:lpstr>
      <vt:lpstr>Social and Demographic Factors</vt:lpstr>
      <vt:lpstr>Media and Public Discourse</vt:lpstr>
      <vt:lpstr>Euroscepticism and National Identity</vt:lpstr>
      <vt:lpstr>Future Trajectories of Italian Euroscepticism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Roberto Di Quirico</cp:lastModifiedBy>
  <cp:revision>2</cp:revision>
  <dcterms:created xsi:type="dcterms:W3CDTF">2013-01-27T09:14:16Z</dcterms:created>
  <dcterms:modified xsi:type="dcterms:W3CDTF">2024-10-22T09:27:57Z</dcterms:modified>
  <cp:category/>
</cp:coreProperties>
</file>