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57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spAutoFit/>
          </a:bodyPr>
          <a:lstStyle/>
          <a:p>
            <a:r>
              <a:rPr sz="3200">
                <a:latin typeface="Garamond"/>
              </a:rPr>
              <a:t>Italy and European Integration: The 1990s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2312"/>
            <a:ext cx="4404511" cy="1569660"/>
          </a:xfrm>
        </p:spPr>
        <p:txBody>
          <a:bodyPr wrap="square" anchor="ctr">
            <a:sp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Lecture 4: Italy and European integration: the 1990s (2)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640" y="307529"/>
            <a:ext cx="6885160" cy="1077218"/>
          </a:xfrm>
        </p:spPr>
        <p:txBody>
          <a:bodyPr wrap="square" anchor="ctr">
            <a:spAutoFit/>
          </a:bodyPr>
          <a:lstStyle/>
          <a:p>
            <a:r>
              <a:rPr lang="it-IT" sz="3200" dirty="0" err="1">
                <a:latin typeface="Garamond"/>
              </a:rPr>
              <a:t>Explaining</a:t>
            </a:r>
            <a:r>
              <a:rPr lang="it-IT" sz="3200" dirty="0">
                <a:latin typeface="Garamond"/>
              </a:rPr>
              <a:t> </a:t>
            </a:r>
            <a:r>
              <a:rPr lang="it-IT" sz="3200" dirty="0" err="1">
                <a:latin typeface="Garamond"/>
              </a:rPr>
              <a:t>Economic</a:t>
            </a:r>
            <a:r>
              <a:rPr lang="it-IT" sz="3200" dirty="0">
                <a:latin typeface="Garamond"/>
              </a:rPr>
              <a:t> </a:t>
            </a:r>
            <a:r>
              <a:rPr lang="it-IT" sz="3200" dirty="0" err="1">
                <a:latin typeface="Garamond"/>
              </a:rPr>
              <a:t>Decline</a:t>
            </a:r>
            <a:r>
              <a:rPr lang="it-IT" sz="3200" dirty="0">
                <a:latin typeface="Garamond"/>
              </a:rPr>
              <a:t> </a:t>
            </a:r>
            <a:r>
              <a:rPr lang="it-IT" sz="3200" dirty="0" err="1">
                <a:latin typeface="Garamond"/>
              </a:rPr>
              <a:t>since</a:t>
            </a:r>
            <a:r>
              <a:rPr lang="it-IT" sz="3200" dirty="0">
                <a:latin typeface="Garamond"/>
              </a:rPr>
              <a:t> the </a:t>
            </a:r>
            <a:r>
              <a:rPr sz="3200" dirty="0">
                <a:latin typeface="Garamond"/>
              </a:rPr>
              <a:t>Early 1990s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640" y="2044223"/>
            <a:ext cx="6885160" cy="3637919"/>
          </a:xfrm>
        </p:spPr>
        <p:txBody>
          <a:bodyPr wrap="square" anchor="ctr">
            <a:spAutoFit/>
          </a:bodyPr>
          <a:lstStyle/>
          <a:p>
            <a:pPr marL="0" indent="0">
              <a:buNone/>
            </a:pPr>
            <a:r>
              <a:rPr lang="it-IT" dirty="0" err="1">
                <a:latin typeface="Garamond" panose="02020404030301010803" pitchFamily="18" charset="0"/>
              </a:rPr>
              <a:t>Many</a:t>
            </a:r>
            <a:r>
              <a:rPr lang="it-IT" dirty="0">
                <a:latin typeface="Garamond" panose="02020404030301010803" pitchFamily="18" charset="0"/>
              </a:rPr>
              <a:t> theories </a:t>
            </a:r>
            <a:r>
              <a:rPr lang="it-IT" dirty="0" err="1">
                <a:latin typeface="Garamond" panose="02020404030301010803" pitchFamily="18" charset="0"/>
              </a:rPr>
              <a:t>proposed</a:t>
            </a:r>
            <a:r>
              <a:rPr lang="it-IT" dirty="0">
                <a:latin typeface="Garamond" panose="02020404030301010803" pitchFamily="18" charset="0"/>
              </a:rPr>
              <a:t> to </a:t>
            </a:r>
            <a:r>
              <a:rPr lang="it-IT" dirty="0" err="1">
                <a:latin typeface="Garamond" panose="02020404030301010803" pitchFamily="18" charset="0"/>
              </a:rPr>
              <a:t>explain</a:t>
            </a:r>
            <a:r>
              <a:rPr lang="it-IT" dirty="0">
                <a:latin typeface="Garamond" panose="02020404030301010803" pitchFamily="18" charset="0"/>
              </a:rPr>
              <a:t> the </a:t>
            </a:r>
            <a:r>
              <a:rPr lang="it-IT" dirty="0" err="1">
                <a:latin typeface="Garamond" panose="02020404030301010803" pitchFamily="18" charset="0"/>
              </a:rPr>
              <a:t>origins</a:t>
            </a:r>
            <a:r>
              <a:rPr lang="it-IT" dirty="0">
                <a:latin typeface="Garamond" panose="02020404030301010803" pitchFamily="18" charset="0"/>
              </a:rPr>
              <a:t> and the long-</a:t>
            </a:r>
            <a:r>
              <a:rPr lang="it-IT" dirty="0" err="1">
                <a:latin typeface="Garamond" panose="02020404030301010803" pitchFamily="18" charset="0"/>
              </a:rPr>
              <a:t>term</a:t>
            </a:r>
            <a:r>
              <a:rPr lang="it-IT" dirty="0">
                <a:latin typeface="Garamond" panose="02020404030301010803" pitchFamily="18" charset="0"/>
              </a:rPr>
              <a:t> nature of </a:t>
            </a:r>
            <a:r>
              <a:rPr lang="it-IT" dirty="0" err="1">
                <a:latin typeface="Garamond" panose="02020404030301010803" pitchFamily="18" charset="0"/>
              </a:rPr>
              <a:t>Italy’s</a:t>
            </a:r>
            <a:r>
              <a:rPr lang="it-IT" dirty="0">
                <a:latin typeface="Garamond" panose="02020404030301010803" pitchFamily="18" charset="0"/>
              </a:rPr>
              <a:t> </a:t>
            </a:r>
            <a:r>
              <a:rPr lang="it-IT" dirty="0" err="1">
                <a:latin typeface="Garamond" panose="02020404030301010803" pitchFamily="18" charset="0"/>
              </a:rPr>
              <a:t>economic</a:t>
            </a:r>
            <a:r>
              <a:rPr lang="it-IT" dirty="0">
                <a:latin typeface="Garamond" panose="02020404030301010803" pitchFamily="18" charset="0"/>
              </a:rPr>
              <a:t> </a:t>
            </a:r>
            <a:r>
              <a:rPr lang="it-IT" dirty="0" err="1">
                <a:latin typeface="Garamond" panose="02020404030301010803" pitchFamily="18" charset="0"/>
              </a:rPr>
              <a:t>decline</a:t>
            </a:r>
            <a:br>
              <a:rPr lang="it-IT" dirty="0">
                <a:latin typeface="Garamond" panose="02020404030301010803" pitchFamily="18" charset="0"/>
              </a:rPr>
            </a:br>
            <a:endParaRPr lang="it-IT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Some of </a:t>
            </a:r>
            <a:r>
              <a:rPr lang="it-IT" dirty="0" err="1">
                <a:latin typeface="Garamond" panose="02020404030301010803" pitchFamily="18" charset="0"/>
              </a:rPr>
              <a:t>them</a:t>
            </a:r>
            <a:r>
              <a:rPr lang="it-IT" dirty="0">
                <a:latin typeface="Garamond" panose="02020404030301010803" pitchFamily="18" charset="0"/>
              </a:rPr>
              <a:t> </a:t>
            </a:r>
            <a:r>
              <a:rPr lang="it-IT" dirty="0" err="1">
                <a:latin typeface="Garamond" panose="02020404030301010803" pitchFamily="18" charset="0"/>
              </a:rPr>
              <a:t>fully</a:t>
            </a:r>
            <a:r>
              <a:rPr lang="it-IT" dirty="0">
                <a:latin typeface="Garamond" panose="02020404030301010803" pitchFamily="18" charset="0"/>
              </a:rPr>
              <a:t> economy-</a:t>
            </a:r>
            <a:r>
              <a:rPr lang="it-IT" dirty="0" err="1">
                <a:latin typeface="Garamond" panose="02020404030301010803" pitchFamily="18" charset="0"/>
              </a:rPr>
              <a:t>centred</a:t>
            </a:r>
            <a:br>
              <a:rPr lang="it-IT" dirty="0">
                <a:latin typeface="Garamond" panose="02020404030301010803" pitchFamily="18" charset="0"/>
              </a:rPr>
            </a:br>
            <a:r>
              <a:rPr lang="it-IT" dirty="0" err="1">
                <a:latin typeface="Garamond" panose="02020404030301010803" pitchFamily="18" charset="0"/>
              </a:rPr>
              <a:t>Other</a:t>
            </a:r>
            <a:r>
              <a:rPr lang="it-IT" dirty="0">
                <a:latin typeface="Garamond" panose="02020404030301010803" pitchFamily="18" charset="0"/>
              </a:rPr>
              <a:t> combine </a:t>
            </a:r>
            <a:r>
              <a:rPr lang="it-IT" dirty="0" err="1">
                <a:latin typeface="Garamond" panose="02020404030301010803" pitchFamily="18" charset="0"/>
              </a:rPr>
              <a:t>economic</a:t>
            </a:r>
            <a:r>
              <a:rPr lang="it-IT" dirty="0">
                <a:latin typeface="Garamond" panose="02020404030301010803" pitchFamily="18" charset="0"/>
              </a:rPr>
              <a:t> and </a:t>
            </a:r>
            <a:r>
              <a:rPr lang="it-IT" dirty="0" err="1">
                <a:latin typeface="Garamond" panose="02020404030301010803" pitchFamily="18" charset="0"/>
              </a:rPr>
              <a:t>political</a:t>
            </a:r>
            <a:r>
              <a:rPr lang="it-IT" dirty="0">
                <a:latin typeface="Garamond" panose="02020404030301010803" pitchFamily="18" charset="0"/>
              </a:rPr>
              <a:t> </a:t>
            </a:r>
            <a:r>
              <a:rPr lang="it-IT" dirty="0" err="1">
                <a:latin typeface="Garamond" panose="02020404030301010803" pitchFamily="18" charset="0"/>
              </a:rPr>
              <a:t>factors</a:t>
            </a:r>
            <a:endParaRPr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D52DB1-E63D-679C-9942-AED55C971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>
            <a:extLst>
              <a:ext uri="{FF2B5EF4-FFF2-40B4-BE49-F238E27FC236}">
                <a16:creationId xmlns:a16="http://schemas.microsoft.com/office/drawing/2014/main" id="{47CBA2C9-CBB6-D19A-33C3-5765176B0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21AE16-2AA4-AF43-9DDB-48C51CA8A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640" y="553750"/>
            <a:ext cx="6885160" cy="584775"/>
          </a:xfrm>
        </p:spPr>
        <p:txBody>
          <a:bodyPr wrap="square" anchor="ctr">
            <a:spAutoFit/>
          </a:bodyPr>
          <a:lstStyle/>
          <a:p>
            <a:r>
              <a:rPr lang="it-IT" sz="3200" dirty="0">
                <a:latin typeface="Garamond"/>
              </a:rPr>
              <a:t>Theories (1)</a:t>
            </a:r>
            <a:endParaRPr sz="3200" dirty="0">
              <a:latin typeface="Garamon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FFE52-C267-15D0-59E2-58167D76A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640" y="1133205"/>
            <a:ext cx="6885160" cy="5459956"/>
          </a:xfrm>
        </p:spPr>
        <p:txBody>
          <a:bodyPr wrap="square" anchor="ctr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latin typeface="Garamond" panose="02020404030301010803" pitchFamily="18" charset="0"/>
              </a:rPr>
              <a:t>Decline in Total Factor Productivity (TFP)Problem:</a:t>
            </a: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</a:rPr>
              <a:t> Since the 1990s, Italy has experienced a sharp decline in TFP, reflecting systemic failures to innovate and compete.</a:t>
            </a:r>
          </a:p>
          <a:p>
            <a:pPr marL="0" indent="0">
              <a:buNone/>
            </a:pPr>
            <a:r>
              <a:rPr lang="en-US" sz="2400" b="1" dirty="0">
                <a:latin typeface="Garamond" panose="02020404030301010803" pitchFamily="18" charset="0"/>
              </a:rPr>
              <a:t>Key Factors</a:t>
            </a:r>
            <a:r>
              <a:rPr lang="en-US" sz="2400" dirty="0">
                <a:latin typeface="Garamond" panose="02020404030301010803" pitchFamily="18" charset="0"/>
              </a:rPr>
              <a:t>: Loss of competitiveness in R&amp;D-intensive industries (e.g., automotive), with a shift toward low-value-added sectors (e.g., fashion, furniture) facing declining global demand​.</a:t>
            </a: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</a:rPr>
              <a:t>Lack of adoption of advanced technologies and diminished capacity for both incremental and radical innovation</a:t>
            </a:r>
            <a:r>
              <a:rPr lang="en-US" dirty="0">
                <a:latin typeface="Garamond" panose="02020404030301010803" pitchFamily="18" charset="0"/>
              </a:rPr>
              <a:t>.</a:t>
            </a:r>
          </a:p>
          <a:p>
            <a:pPr marL="0" indent="0">
              <a:buNone/>
            </a:pPr>
            <a:endParaRPr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91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DF02AB-11E5-B6DE-1C87-35AF399FD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>
            <a:extLst>
              <a:ext uri="{FF2B5EF4-FFF2-40B4-BE49-F238E27FC236}">
                <a16:creationId xmlns:a16="http://schemas.microsoft.com/office/drawing/2014/main" id="{EB964FE6-25C5-DF62-DA6A-ADF1EBBED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30E1A4-6F3C-668A-428D-44B7C0556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640" y="553750"/>
            <a:ext cx="6885160" cy="584775"/>
          </a:xfrm>
        </p:spPr>
        <p:txBody>
          <a:bodyPr wrap="square" anchor="ctr">
            <a:spAutoFit/>
          </a:bodyPr>
          <a:lstStyle/>
          <a:p>
            <a:r>
              <a:rPr lang="it-IT" sz="3200" dirty="0">
                <a:latin typeface="Garamond"/>
              </a:rPr>
              <a:t>Theories (2)</a:t>
            </a:r>
            <a:endParaRPr sz="3200" dirty="0">
              <a:latin typeface="Garamon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AAA87-2AB6-4918-5653-ED2C12302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640" y="1076876"/>
            <a:ext cx="6885160" cy="5572616"/>
          </a:xfrm>
        </p:spPr>
        <p:txBody>
          <a:bodyPr wrap="square" anchor="ctr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Hybridization of the Capitalist Model</a:t>
            </a:r>
            <a:endParaRPr lang="it-IT" sz="1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4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Theory of Hybridization:</a:t>
            </a:r>
            <a:r>
              <a:rPr lang="en-US" sz="1400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Reforms in the 1990s dismantled existing institutional complementarities, creating a "hybrid" economic model incapable of supporting either strategic coordination (typical of Coordinated Market Economies) or free-market mechanisms (typical of Liberal Market Economies)​1.</a:t>
            </a:r>
            <a:endParaRPr lang="it-IT" sz="1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it-IT" sz="1400" b="1" kern="0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it-IT" sz="14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sz="1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n-US" sz="1400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Incomplete privatizations led to private monopolies instead of competitive markets.</a:t>
            </a:r>
            <a:endParaRPr lang="it-IT" sz="1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n-US" sz="1400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Failure to incentivize long-term innovation and investment.</a:t>
            </a:r>
            <a:endParaRPr lang="it-IT" sz="1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4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it-IT" sz="1400" b="1" kern="0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Lack</a:t>
            </a:r>
            <a:r>
              <a:rPr lang="it-IT" sz="14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400" b="1" kern="0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it-IT" sz="14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Aggregate Demand</a:t>
            </a:r>
            <a:endParaRPr lang="it-IT" sz="1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4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Keynesian Theory:</a:t>
            </a:r>
            <a:r>
              <a:rPr lang="en-US" sz="1400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Italy’s decline is linked to a drop in aggregate demand caused by stagnant wages and weak domestic consumption growth.</a:t>
            </a:r>
            <a:endParaRPr lang="it-IT" sz="1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it-IT" sz="1400" b="1" kern="0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Critiques</a:t>
            </a:r>
            <a:r>
              <a:rPr lang="it-IT" sz="14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Policy:</a:t>
            </a:r>
            <a:endParaRPr lang="it-IT" sz="1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n-US" sz="1400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 wage stagnation not offset by household debt (as in the UK) or export growth (as in Germany).</a:t>
            </a:r>
            <a:endParaRPr lang="it-IT" sz="1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n-US" sz="1400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Dependence on domestic consumption without external drivers exacerbated the issue​.</a:t>
            </a:r>
            <a:endParaRPr lang="it-IT" sz="1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25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561811-964F-0C0F-A035-58BA671D8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>
            <a:extLst>
              <a:ext uri="{FF2B5EF4-FFF2-40B4-BE49-F238E27FC236}">
                <a16:creationId xmlns:a16="http://schemas.microsoft.com/office/drawing/2014/main" id="{2EAA869B-0EC2-E39F-CC2B-E7649F797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FEABDB-BD5E-3AF7-23A0-6DECCB822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640" y="553750"/>
            <a:ext cx="6885160" cy="584775"/>
          </a:xfrm>
        </p:spPr>
        <p:txBody>
          <a:bodyPr wrap="square" anchor="ctr">
            <a:spAutoFit/>
          </a:bodyPr>
          <a:lstStyle/>
          <a:p>
            <a:r>
              <a:rPr lang="it-IT" sz="3200" dirty="0">
                <a:latin typeface="Garamond"/>
              </a:rPr>
              <a:t>Theories (3)</a:t>
            </a:r>
            <a:endParaRPr sz="3200" dirty="0">
              <a:latin typeface="Garamon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E739E-CA68-42FB-3D65-F3BEBEE3C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640" y="1158085"/>
            <a:ext cx="6885160" cy="5410199"/>
          </a:xfrm>
        </p:spPr>
        <p:txBody>
          <a:bodyPr wrap="square" anchor="ctr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Garamond" panose="02020404030301010803" pitchFamily="18" charset="0"/>
              </a:rPr>
              <a:t>4. Failed Liberalizations and Privatizations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Garamond" panose="02020404030301010803" pitchFamily="18" charset="0"/>
              </a:rPr>
              <a:t>Market Reforms: In the 1990s, Italy undertook the largest privatization program in the OECD, equivalent to 12% of GDP.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Garamond" panose="02020404030301010803" pitchFamily="18" charset="0"/>
              </a:rPr>
              <a:t>Despite increased market flexibility, the economic impact was modest or negative.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Garamond" panose="02020404030301010803" pitchFamily="18" charset="0"/>
              </a:rPr>
              <a:t>Privatizations often resulted in private monopolies, reducing competition.</a:t>
            </a:r>
          </a:p>
          <a:p>
            <a:pPr>
              <a:spcBef>
                <a:spcPts val="0"/>
              </a:spcBef>
            </a:pPr>
            <a:endParaRPr lang="en-US" sz="180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Garamond" panose="02020404030301010803" pitchFamily="18" charset="0"/>
              </a:rPr>
              <a:t>5. Institutional Decline and Poor Governance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Garamond" panose="02020404030301010803" pitchFamily="18" charset="0"/>
              </a:rPr>
              <a:t>Institutional Weakness: Italian institutions have struggled with inefficiency and an inability to enforce the rule of law.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Garamond" panose="02020404030301010803" pitchFamily="18" charset="0"/>
              </a:rPr>
              <a:t>Consequences: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Garamond" panose="02020404030301010803" pitchFamily="18" charset="0"/>
              </a:rPr>
              <a:t>Systemic corruption and tax evasion.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Garamond" panose="02020404030301010803" pitchFamily="18" charset="0"/>
              </a:rPr>
              <a:t>Lack of financial transparency discouraging investment.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Garamond" panose="02020404030301010803" pitchFamily="18" charset="0"/>
              </a:rPr>
              <a:t>Poor reform management and elite selection based on loyalty over merit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95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F5CC38-3693-775B-D26F-3042D8BFF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>
            <a:extLst>
              <a:ext uri="{FF2B5EF4-FFF2-40B4-BE49-F238E27FC236}">
                <a16:creationId xmlns:a16="http://schemas.microsoft.com/office/drawing/2014/main" id="{240D427C-7341-B1BC-7423-062C60D06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AC2758-96AA-50E4-A943-06246FF1A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640" y="553750"/>
            <a:ext cx="6885160" cy="584775"/>
          </a:xfrm>
        </p:spPr>
        <p:txBody>
          <a:bodyPr wrap="square" anchor="ctr">
            <a:spAutoFit/>
          </a:bodyPr>
          <a:lstStyle/>
          <a:p>
            <a:r>
              <a:rPr lang="it-IT" sz="3200" dirty="0">
                <a:latin typeface="Garamond"/>
              </a:rPr>
              <a:t>Theories (4)</a:t>
            </a:r>
            <a:endParaRPr sz="3200" dirty="0">
              <a:latin typeface="Garamon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AB589-1ADA-FDDE-C1BE-BA8BBB602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640" y="1462528"/>
            <a:ext cx="6885160" cy="4801314"/>
          </a:xfrm>
        </p:spPr>
        <p:txBody>
          <a:bodyPr wrap="square" anchor="ctr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Garamond" panose="02020404030301010803" pitchFamily="18" charset="0"/>
              </a:rPr>
              <a:t>6. “Bad Equilibrium” Theory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Garamond" panose="02020404030301010803" pitchFamily="18" charset="0"/>
              </a:rPr>
              <a:t>Definition: Italy is trapped in a negative economic equilibrium characterized by endemic corruption, inefficiency, and inequitable resource distribution.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Garamond" panose="02020404030301010803" pitchFamily="18" charset="0"/>
              </a:rPr>
              <a:t>Dynamics: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Garamond" panose="02020404030301010803" pitchFamily="18" charset="0"/>
              </a:rPr>
              <a:t>Beneficiaries of the current system lack incentives to push for change.</a:t>
            </a:r>
          </a:p>
          <a:p>
            <a:pPr>
              <a:spcBef>
                <a:spcPts val="0"/>
              </a:spcBef>
            </a:pPr>
            <a:r>
              <a:rPr lang="en-US" sz="1800" dirty="0" err="1">
                <a:latin typeface="Garamond" panose="02020404030301010803" pitchFamily="18" charset="0"/>
              </a:rPr>
              <a:t>Clientelistic</a:t>
            </a:r>
            <a:r>
              <a:rPr lang="en-US" sz="1800" dirty="0">
                <a:latin typeface="Garamond" panose="02020404030301010803" pitchFamily="18" charset="0"/>
              </a:rPr>
              <a:t> policies and welfare-for-votes exchanges stabilized the system but stifled productivity until the 1990s.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Garamond" panose="02020404030301010803" pitchFamily="18" charset="0"/>
              </a:rPr>
              <a:t>7. Labor Market Reforms and Flexibility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Garamond" panose="02020404030301010803" pitchFamily="18" charset="0"/>
              </a:rPr>
              <a:t>Flexibility Without Security: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Garamond" panose="02020404030301010803" pitchFamily="18" charset="0"/>
              </a:rPr>
              <a:t>Reforms like the “Treu Package” (1997) and "Biagi Law" (2003) introduced precarious and temporary work without adequate social protections.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Garamond" panose="02020404030301010803" pitchFamily="18" charset="0"/>
              </a:rPr>
              <a:t>Increased labor flexibility led to job insecurity without corresponding gains in productivity or stable employment.</a:t>
            </a:r>
          </a:p>
        </p:txBody>
      </p:sp>
    </p:spTree>
    <p:extLst>
      <p:ext uri="{BB962C8B-B14F-4D97-AF65-F5344CB8AC3E}">
        <p14:creationId xmlns:p14="http://schemas.microsoft.com/office/powerpoint/2010/main" val="3274451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10A78E-48A5-C4BB-FDF6-6681228AB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>
            <a:extLst>
              <a:ext uri="{FF2B5EF4-FFF2-40B4-BE49-F238E27FC236}">
                <a16:creationId xmlns:a16="http://schemas.microsoft.com/office/drawing/2014/main" id="{9E174AE5-31A6-8ECE-80C2-9C14EC0F8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2B18EC-50E8-6A1D-40FD-601848134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640" y="553750"/>
            <a:ext cx="6885160" cy="584775"/>
          </a:xfrm>
        </p:spPr>
        <p:txBody>
          <a:bodyPr wrap="square" anchor="ctr">
            <a:spAutoFit/>
          </a:bodyPr>
          <a:lstStyle/>
          <a:p>
            <a:r>
              <a:rPr lang="it-IT" sz="3200" dirty="0">
                <a:latin typeface="Garamond"/>
              </a:rPr>
              <a:t>Theories (5)</a:t>
            </a:r>
            <a:endParaRPr sz="3200" dirty="0">
              <a:latin typeface="Garamon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F85D4-E749-8803-8D15-C72ACA4D7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640" y="1462531"/>
            <a:ext cx="6885160" cy="4801314"/>
          </a:xfrm>
        </p:spPr>
        <p:txBody>
          <a:bodyPr wrap="square" anchor="ctr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Garamond" panose="02020404030301010803" pitchFamily="18" charset="0"/>
              </a:rPr>
              <a:t>8. Austerity and Eurozone Constraints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Garamond" panose="02020404030301010803" pitchFamily="18" charset="0"/>
              </a:rPr>
              <a:t>Fiscal Austerity: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Garamond" panose="02020404030301010803" pitchFamily="18" charset="0"/>
              </a:rPr>
              <a:t>Eurozone membership imposed fiscal discipline (e.g., Maastricht criteria), reducing public spending and welfare, which further suppressed domestic consumption.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Garamond" panose="02020404030301010803" pitchFamily="18" charset="0"/>
              </a:rPr>
              <a:t>Impact of the Euro: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Garamond" panose="02020404030301010803" pitchFamily="18" charset="0"/>
              </a:rPr>
              <a:t>An overvalued currency for Italy reduced export competitiveness, worsening internal economic imbalances.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4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spAutoFit/>
          </a:bodyPr>
          <a:lstStyle/>
          <a:p>
            <a:r>
              <a:rPr sz="3200">
                <a:latin typeface="Garamond"/>
              </a:rPr>
              <a:t>Structural Factors of Decline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174" y="2462798"/>
            <a:ext cx="6794626" cy="2800767"/>
          </a:xfrm>
        </p:spPr>
        <p:txBody>
          <a:bodyPr wrap="square" anchor="ctr">
            <a:spAutoFit/>
          </a:bodyPr>
          <a:lstStyle/>
          <a:p>
            <a:endParaRPr dirty="0"/>
          </a:p>
          <a:p>
            <a:r>
              <a:rPr sz="2400" dirty="0">
                <a:latin typeface="Garamond"/>
              </a:rPr>
              <a:t>Low productivity growth</a:t>
            </a:r>
          </a:p>
          <a:p>
            <a:r>
              <a:rPr sz="2400" dirty="0">
                <a:latin typeface="Garamond"/>
              </a:rPr>
              <a:t>High public debt</a:t>
            </a:r>
          </a:p>
          <a:p>
            <a:r>
              <a:rPr sz="2400" dirty="0">
                <a:latin typeface="Garamond"/>
              </a:rPr>
              <a:t>Inefficient bureaucracy</a:t>
            </a:r>
          </a:p>
          <a:p>
            <a:r>
              <a:rPr sz="2400" dirty="0">
                <a:latin typeface="Garamond"/>
              </a:rPr>
              <a:t>Limited innovation and R&amp;D investment</a:t>
            </a:r>
          </a:p>
          <a:p>
            <a:r>
              <a:rPr sz="2400" dirty="0">
                <a:latin typeface="Garamond"/>
              </a:rPr>
              <a:t>Dual economy: North-South divide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spAutoFit/>
          </a:bodyPr>
          <a:lstStyle/>
          <a:p>
            <a:r>
              <a:rPr sz="3200">
                <a:latin typeface="Garamond"/>
              </a:rPr>
              <a:t>Low Productivity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960" y="1798001"/>
            <a:ext cx="6830840" cy="4130361"/>
          </a:xfrm>
        </p:spPr>
        <p:txBody>
          <a:bodyPr wrap="square" anchor="ctr">
            <a:spAutoFit/>
          </a:bodyPr>
          <a:lstStyle/>
          <a:p>
            <a:endParaRPr dirty="0"/>
          </a:p>
          <a:p>
            <a:r>
              <a:rPr sz="2400" dirty="0">
                <a:latin typeface="Garamond"/>
              </a:rPr>
              <a:t>Definition: Slow increase in output per unit of input</a:t>
            </a:r>
          </a:p>
          <a:p>
            <a:r>
              <a:rPr sz="2400" dirty="0">
                <a:latin typeface="Garamond"/>
              </a:rPr>
              <a:t>Causes:</a:t>
            </a:r>
          </a:p>
          <a:p>
            <a:r>
              <a:rPr sz="2400" dirty="0">
                <a:latin typeface="Garamond"/>
              </a:rPr>
              <a:t>  - Small average firm size</a:t>
            </a:r>
          </a:p>
          <a:p>
            <a:r>
              <a:rPr sz="2400" dirty="0">
                <a:latin typeface="Garamond"/>
              </a:rPr>
              <a:t>  - Low investment in new technologies</a:t>
            </a:r>
          </a:p>
          <a:p>
            <a:r>
              <a:rPr sz="2400" dirty="0">
                <a:latin typeface="Garamond"/>
              </a:rPr>
              <a:t>  - Limited competition in some sectors</a:t>
            </a:r>
          </a:p>
          <a:p>
            <a:r>
              <a:rPr sz="2400" dirty="0">
                <a:latin typeface="Garamond"/>
              </a:rPr>
              <a:t>Consequences:</a:t>
            </a:r>
          </a:p>
          <a:p>
            <a:r>
              <a:rPr sz="2400" dirty="0">
                <a:latin typeface="Garamond"/>
              </a:rPr>
              <a:t>  - Reduced competitiveness</a:t>
            </a:r>
          </a:p>
          <a:p>
            <a:r>
              <a:rPr sz="2400" dirty="0">
                <a:latin typeface="Garamond"/>
              </a:rPr>
              <a:t>  - Slower wage growth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spAutoFit/>
          </a:bodyPr>
          <a:lstStyle/>
          <a:p>
            <a:r>
              <a:rPr sz="3200">
                <a:latin typeface="Garamond"/>
              </a:rPr>
              <a:t>High Public Debt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014" y="2019600"/>
            <a:ext cx="6821786" cy="3687163"/>
          </a:xfrm>
        </p:spPr>
        <p:txBody>
          <a:bodyPr wrap="square" anchor="ctr">
            <a:spAutoFit/>
          </a:bodyPr>
          <a:lstStyle/>
          <a:p>
            <a:endParaRPr dirty="0"/>
          </a:p>
          <a:p>
            <a:r>
              <a:rPr sz="2400" dirty="0">
                <a:latin typeface="Garamond"/>
              </a:rPr>
              <a:t>Historical trend: Rapid increase since the 1980s</a:t>
            </a:r>
          </a:p>
          <a:p>
            <a:r>
              <a:rPr sz="2400" dirty="0">
                <a:latin typeface="Garamond"/>
              </a:rPr>
              <a:t>Causes:</a:t>
            </a:r>
          </a:p>
          <a:p>
            <a:r>
              <a:rPr sz="2400" dirty="0">
                <a:latin typeface="Garamond"/>
              </a:rPr>
              <a:t>  - Expansionary fiscal policies</a:t>
            </a:r>
          </a:p>
          <a:p>
            <a:r>
              <a:rPr sz="2400" dirty="0">
                <a:latin typeface="Garamond"/>
              </a:rPr>
              <a:t>  - High interest rates in the 1980s and early 1990s</a:t>
            </a:r>
          </a:p>
          <a:p>
            <a:r>
              <a:rPr sz="2400" dirty="0">
                <a:latin typeface="Garamond"/>
              </a:rPr>
              <a:t>Consequences:</a:t>
            </a:r>
          </a:p>
          <a:p>
            <a:r>
              <a:rPr sz="2400" dirty="0">
                <a:latin typeface="Garamond"/>
              </a:rPr>
              <a:t>  - Limited fiscal space for investments</a:t>
            </a:r>
          </a:p>
          <a:p>
            <a:r>
              <a:rPr sz="2400" dirty="0">
                <a:latin typeface="Garamond"/>
              </a:rPr>
              <a:t>  - Vulnerability to financial market pressures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81F12-C338-F3EB-EFEA-B18780F14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>
            <a:extLst>
              <a:ext uri="{FF2B5EF4-FFF2-40B4-BE49-F238E27FC236}">
                <a16:creationId xmlns:a16="http://schemas.microsoft.com/office/drawing/2014/main" id="{2D3FFDB6-0CB3-CD1C-A580-BEC65E342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F23A30-49B3-A61B-463D-EFF80533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spAutoFit/>
          </a:bodyPr>
          <a:lstStyle/>
          <a:p>
            <a:r>
              <a:rPr sz="3200">
                <a:latin typeface="Garamond"/>
              </a:rPr>
              <a:t>High Public Debt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DD5FD2A9-3FAA-4AD5-A76D-5A1A67735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6914" y="1937442"/>
            <a:ext cx="7190144" cy="4037845"/>
          </a:xfrm>
        </p:spPr>
      </p:pic>
    </p:spTree>
    <p:extLst>
      <p:ext uri="{BB962C8B-B14F-4D97-AF65-F5344CB8AC3E}">
        <p14:creationId xmlns:p14="http://schemas.microsoft.com/office/powerpoint/2010/main" val="367716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7B2C8-806B-0D0F-A41A-23A2EB3C8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>
            <a:extLst>
              <a:ext uri="{FF2B5EF4-FFF2-40B4-BE49-F238E27FC236}">
                <a16:creationId xmlns:a16="http://schemas.microsoft.com/office/drawing/2014/main" id="{DF167A79-1736-4601-5FAB-3C491014B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9BC95F-A9E2-BFCF-262E-8F816BA32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spAutoFit/>
          </a:bodyPr>
          <a:lstStyle/>
          <a:p>
            <a:r>
              <a:rPr sz="3200">
                <a:latin typeface="Garamond"/>
              </a:rPr>
              <a:t>High Public Debt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2C4EEF8E-CB6A-2C59-B017-DA5BABAA3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846914" y="1937442"/>
            <a:ext cx="7190144" cy="4037845"/>
          </a:xfrm>
        </p:spPr>
      </p:pic>
    </p:spTree>
    <p:extLst>
      <p:ext uri="{BB962C8B-B14F-4D97-AF65-F5344CB8AC3E}">
        <p14:creationId xmlns:p14="http://schemas.microsoft.com/office/powerpoint/2010/main" val="61350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spAutoFit/>
          </a:bodyPr>
          <a:lstStyle/>
          <a:p>
            <a:r>
              <a:rPr sz="3200">
                <a:latin typeface="Garamond"/>
              </a:rPr>
              <a:t>Inefficient Bureaucracy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7852" y="2241199"/>
            <a:ext cx="6848947" cy="3243965"/>
          </a:xfrm>
        </p:spPr>
        <p:txBody>
          <a:bodyPr wrap="square" anchor="ctr">
            <a:spAutoFit/>
          </a:bodyPr>
          <a:lstStyle/>
          <a:p>
            <a:endParaRPr dirty="0"/>
          </a:p>
          <a:p>
            <a:r>
              <a:rPr sz="2400" dirty="0">
                <a:latin typeface="Garamond"/>
              </a:rPr>
              <a:t>Complex regulatory environment</a:t>
            </a:r>
          </a:p>
          <a:p>
            <a:r>
              <a:rPr sz="2400" dirty="0">
                <a:latin typeface="Garamond"/>
              </a:rPr>
              <a:t>Slow judicial system</a:t>
            </a:r>
          </a:p>
          <a:p>
            <a:r>
              <a:rPr sz="2400" dirty="0">
                <a:latin typeface="Garamond"/>
              </a:rPr>
              <a:t>High costs of doing business</a:t>
            </a:r>
          </a:p>
          <a:p>
            <a:r>
              <a:rPr sz="2400" dirty="0">
                <a:latin typeface="Garamond"/>
              </a:rPr>
              <a:t>Impact on economic performance:</a:t>
            </a:r>
          </a:p>
          <a:p>
            <a:r>
              <a:rPr sz="2400" dirty="0">
                <a:latin typeface="Garamond"/>
              </a:rPr>
              <a:t>  - Discourages foreign investment</a:t>
            </a:r>
          </a:p>
          <a:p>
            <a:r>
              <a:rPr sz="2400" dirty="0">
                <a:latin typeface="Garamond"/>
              </a:rPr>
              <a:t>  - Hampers business growth and innovation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640" y="553750"/>
            <a:ext cx="6885160" cy="584775"/>
          </a:xfrm>
        </p:spPr>
        <p:txBody>
          <a:bodyPr wrap="square" anchor="ctr">
            <a:spAutoFit/>
          </a:bodyPr>
          <a:lstStyle/>
          <a:p>
            <a:r>
              <a:rPr sz="3200" dirty="0">
                <a:latin typeface="Garamond"/>
              </a:rPr>
              <a:t>Limited Innovation and R&amp;D 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640" y="1834934"/>
            <a:ext cx="6885160" cy="4056495"/>
          </a:xfrm>
        </p:spPr>
        <p:txBody>
          <a:bodyPr wrap="square" anchor="ctr">
            <a:spAutoFit/>
          </a:bodyPr>
          <a:lstStyle/>
          <a:p>
            <a:endParaRPr dirty="0"/>
          </a:p>
          <a:p>
            <a:r>
              <a:rPr sz="2400" dirty="0">
                <a:latin typeface="Garamond"/>
              </a:rPr>
              <a:t>Low R&amp;D spending compared to other advanced economies</a:t>
            </a:r>
          </a:p>
          <a:p>
            <a:r>
              <a:rPr sz="2400" dirty="0">
                <a:latin typeface="Garamond"/>
              </a:rPr>
              <a:t>Causes:</a:t>
            </a:r>
          </a:p>
          <a:p>
            <a:r>
              <a:rPr sz="2400" dirty="0">
                <a:latin typeface="Garamond"/>
              </a:rPr>
              <a:t>  - Prevalence of traditional, low-tech industries</a:t>
            </a:r>
          </a:p>
          <a:p>
            <a:r>
              <a:rPr sz="2400" dirty="0">
                <a:latin typeface="Garamond"/>
              </a:rPr>
              <a:t>  - Limited public funding for research</a:t>
            </a:r>
          </a:p>
          <a:p>
            <a:r>
              <a:rPr sz="2400" dirty="0">
                <a:latin typeface="Garamond"/>
              </a:rPr>
              <a:t>Consequences:</a:t>
            </a:r>
          </a:p>
          <a:p>
            <a:r>
              <a:rPr sz="2400" dirty="0">
                <a:latin typeface="Garamond"/>
              </a:rPr>
              <a:t>  - Reduced competitiveness in high-tech sectors</a:t>
            </a:r>
          </a:p>
          <a:p>
            <a:r>
              <a:rPr sz="2400" dirty="0">
                <a:latin typeface="Garamond"/>
              </a:rPr>
              <a:t>  - Difficulty in adapting to technological changes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746" y="553750"/>
            <a:ext cx="6867053" cy="584775"/>
          </a:xfrm>
        </p:spPr>
        <p:txBody>
          <a:bodyPr wrap="square" anchor="ctr">
            <a:spAutoFit/>
          </a:bodyPr>
          <a:lstStyle/>
          <a:p>
            <a:r>
              <a:rPr sz="3200" dirty="0">
                <a:latin typeface="Garamond"/>
              </a:rPr>
              <a:t>Dual Economy: North-South Divide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46" y="2241199"/>
            <a:ext cx="6867054" cy="3243965"/>
          </a:xfrm>
        </p:spPr>
        <p:txBody>
          <a:bodyPr wrap="square" anchor="ctr">
            <a:spAutoFit/>
          </a:bodyPr>
          <a:lstStyle/>
          <a:p>
            <a:endParaRPr dirty="0"/>
          </a:p>
          <a:p>
            <a:r>
              <a:rPr sz="2400" dirty="0">
                <a:latin typeface="Garamond"/>
              </a:rPr>
              <a:t>Persistent economic gap between North and South</a:t>
            </a:r>
          </a:p>
          <a:p>
            <a:r>
              <a:rPr sz="2400" dirty="0">
                <a:latin typeface="Garamond"/>
              </a:rPr>
              <a:t>Characteristics:</a:t>
            </a:r>
          </a:p>
          <a:p>
            <a:r>
              <a:rPr sz="2400" dirty="0">
                <a:latin typeface="Garamond"/>
              </a:rPr>
              <a:t>  - Higher unemployment in the South</a:t>
            </a:r>
          </a:p>
          <a:p>
            <a:r>
              <a:rPr sz="2400" dirty="0">
                <a:latin typeface="Garamond"/>
              </a:rPr>
              <a:t>  - Lower productivity in Southern regions</a:t>
            </a:r>
          </a:p>
          <a:p>
            <a:r>
              <a:rPr sz="2400" dirty="0">
                <a:latin typeface="Garamond"/>
              </a:rPr>
              <a:t>  - Different industrial structures</a:t>
            </a:r>
          </a:p>
          <a:p>
            <a:r>
              <a:rPr sz="2400" dirty="0">
                <a:latin typeface="Garamond"/>
              </a:rPr>
              <a:t>Impact on overall economic performance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815</Words>
  <Application>Microsoft Office PowerPoint</Application>
  <PresentationFormat>Presentazione su schermo (4:3)</PresentationFormat>
  <Paragraphs>107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Office Theme</vt:lpstr>
      <vt:lpstr>Italy and European Integration: The 1990s</vt:lpstr>
      <vt:lpstr>Structural Factors of Decline</vt:lpstr>
      <vt:lpstr>Low Productivity Growth</vt:lpstr>
      <vt:lpstr>High Public Debt</vt:lpstr>
      <vt:lpstr>High Public Debt</vt:lpstr>
      <vt:lpstr>High Public Debt</vt:lpstr>
      <vt:lpstr>Inefficient Bureaucracy</vt:lpstr>
      <vt:lpstr>Limited Innovation and R&amp;D Investment</vt:lpstr>
      <vt:lpstr>Dual Economy: North-South Divide</vt:lpstr>
      <vt:lpstr>Explaining Economic Decline since the Early 1990s</vt:lpstr>
      <vt:lpstr>Theories (1)</vt:lpstr>
      <vt:lpstr>Theories (2)</vt:lpstr>
      <vt:lpstr>Theories (3)</vt:lpstr>
      <vt:lpstr>Theories (4)</vt:lpstr>
      <vt:lpstr>Theories (5)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Roberto Di Quirico</dc:creator>
  <cp:keywords/>
  <dc:description>generated using python-pptx</dc:description>
  <cp:lastModifiedBy>Roberto Di Quirico</cp:lastModifiedBy>
  <cp:revision>8</cp:revision>
  <dcterms:created xsi:type="dcterms:W3CDTF">2013-01-27T09:14:16Z</dcterms:created>
  <dcterms:modified xsi:type="dcterms:W3CDTF">2024-12-08T13:32:45Z</dcterms:modified>
  <cp:category/>
</cp:coreProperties>
</file>