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92" r:id="rId26"/>
    <p:sldId id="325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8" r:id="rId35"/>
    <p:sldId id="289" r:id="rId36"/>
    <p:sldId id="290" r:id="rId37"/>
    <p:sldId id="291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9CE0BE-3BAF-4599-A46F-A9260BF9C160}" v="3" dt="2024-10-10T17:22:14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DF0753AB-8D2D-47A8-BB9E-02AF27FDE688}"/>
    <pc:docChg chg="modSld">
      <pc:chgData name="Peter Spáč" userId="2e8d26cd-55d7-4d78-8227-1866407259d9" providerId="ADAL" clId="{DF0753AB-8D2D-47A8-BB9E-02AF27FDE688}" dt="2024-10-10T09:46:48.517" v="5" actId="6549"/>
      <pc:docMkLst>
        <pc:docMk/>
      </pc:docMkLst>
      <pc:sldChg chg="modSp">
        <pc:chgData name="Peter Spáč" userId="2e8d26cd-55d7-4d78-8227-1866407259d9" providerId="ADAL" clId="{DF0753AB-8D2D-47A8-BB9E-02AF27FDE688}" dt="2024-10-10T09:43:20.522" v="4" actId="20577"/>
        <pc:sldMkLst>
          <pc:docMk/>
          <pc:sldMk cId="2075619924" sldId="256"/>
        </pc:sldMkLst>
        <pc:spChg chg="mod">
          <ac:chgData name="Peter Spáč" userId="2e8d26cd-55d7-4d78-8227-1866407259d9" providerId="ADAL" clId="{DF0753AB-8D2D-47A8-BB9E-02AF27FDE688}" dt="2024-10-10T09:43:20.522" v="4" actId="20577"/>
          <ac:spMkLst>
            <pc:docMk/>
            <pc:sldMk cId="2075619924" sldId="256"/>
            <ac:spMk id="3" creationId="{C0C0703B-53BE-4F20-9574-7FD9FD0F3E8D}"/>
          </ac:spMkLst>
        </pc:spChg>
      </pc:sldChg>
      <pc:sldChg chg="modSp">
        <pc:chgData name="Peter Spáč" userId="2e8d26cd-55d7-4d78-8227-1866407259d9" providerId="ADAL" clId="{DF0753AB-8D2D-47A8-BB9E-02AF27FDE688}" dt="2024-10-10T09:46:48.517" v="5" actId="6549"/>
        <pc:sldMkLst>
          <pc:docMk/>
          <pc:sldMk cId="2124375235" sldId="264"/>
        </pc:sldMkLst>
        <pc:spChg chg="mod">
          <ac:chgData name="Peter Spáč" userId="2e8d26cd-55d7-4d78-8227-1866407259d9" providerId="ADAL" clId="{DF0753AB-8D2D-47A8-BB9E-02AF27FDE688}" dt="2024-10-10T09:46:48.517" v="5" actId="6549"/>
          <ac:spMkLst>
            <pc:docMk/>
            <pc:sldMk cId="2124375235" sldId="264"/>
            <ac:spMk id="3" creationId="{0F2D7AE5-6AAB-4102-A9CE-4847C42287EE}"/>
          </ac:spMkLst>
        </pc:spChg>
      </pc:sldChg>
    </pc:docChg>
  </pc:docChgLst>
  <pc:docChgLst>
    <pc:chgData name="Peter Spáč" userId="2e8d26cd-55d7-4d78-8227-1866407259d9" providerId="ADAL" clId="{FD9CE0BE-3BAF-4599-A46F-A9260BF9C160}"/>
    <pc:docChg chg="undo redo custSel addSld delSld modSld">
      <pc:chgData name="Peter Spáč" userId="2e8d26cd-55d7-4d78-8227-1866407259d9" providerId="ADAL" clId="{FD9CE0BE-3BAF-4599-A46F-A9260BF9C160}" dt="2024-10-10T17:22:14.188" v="430"/>
      <pc:docMkLst>
        <pc:docMk/>
      </pc:docMkLst>
      <pc:sldChg chg="add">
        <pc:chgData name="Peter Spáč" userId="2e8d26cd-55d7-4d78-8227-1866407259d9" providerId="ADAL" clId="{FD9CE0BE-3BAF-4599-A46F-A9260BF9C160}" dt="2024-10-10T17:22:14.188" v="430"/>
        <pc:sldMkLst>
          <pc:docMk/>
          <pc:sldMk cId="2066530651" sldId="279"/>
        </pc:sldMkLst>
      </pc:sldChg>
      <pc:sldChg chg="del">
        <pc:chgData name="Peter Spáč" userId="2e8d26cd-55d7-4d78-8227-1866407259d9" providerId="ADAL" clId="{FD9CE0BE-3BAF-4599-A46F-A9260BF9C160}" dt="2024-10-10T17:22:13.145" v="429" actId="2696"/>
        <pc:sldMkLst>
          <pc:docMk/>
          <pc:sldMk cId="3261201164" sldId="279"/>
        </pc:sldMkLst>
      </pc:sldChg>
      <pc:sldChg chg="modSp add mod">
        <pc:chgData name="Peter Spáč" userId="2e8d26cd-55d7-4d78-8227-1866407259d9" providerId="ADAL" clId="{FD9CE0BE-3BAF-4599-A46F-A9260BF9C160}" dt="2024-10-10T17:18:56.876" v="279" actId="6549"/>
        <pc:sldMkLst>
          <pc:docMk/>
          <pc:sldMk cId="2326327176" sldId="292"/>
        </pc:sldMkLst>
        <pc:spChg chg="mod">
          <ac:chgData name="Peter Spáč" userId="2e8d26cd-55d7-4d78-8227-1866407259d9" providerId="ADAL" clId="{FD9CE0BE-3BAF-4599-A46F-A9260BF9C160}" dt="2024-10-10T17:18:30.091" v="275" actId="790"/>
          <ac:spMkLst>
            <pc:docMk/>
            <pc:sldMk cId="2326327176" sldId="292"/>
            <ac:spMk id="2" creationId="{5B12849E-A88E-41BE-B3A8-F0D354841DFC}"/>
          </ac:spMkLst>
        </pc:spChg>
        <pc:spChg chg="mod">
          <ac:chgData name="Peter Spáč" userId="2e8d26cd-55d7-4d78-8227-1866407259d9" providerId="ADAL" clId="{FD9CE0BE-3BAF-4599-A46F-A9260BF9C160}" dt="2024-10-10T17:18:56.876" v="279" actId="6549"/>
          <ac:spMkLst>
            <pc:docMk/>
            <pc:sldMk cId="2326327176" sldId="292"/>
            <ac:spMk id="3" creationId="{593200BF-4A7C-45BD-9C08-80923E938EB2}"/>
          </ac:spMkLst>
        </pc:spChg>
      </pc:sldChg>
      <pc:sldChg chg="modSp add mod">
        <pc:chgData name="Peter Spáč" userId="2e8d26cd-55d7-4d78-8227-1866407259d9" providerId="ADAL" clId="{FD9CE0BE-3BAF-4599-A46F-A9260BF9C160}" dt="2024-10-10T17:20:23.063" v="428" actId="20577"/>
        <pc:sldMkLst>
          <pc:docMk/>
          <pc:sldMk cId="2037318370" sldId="325"/>
        </pc:sldMkLst>
        <pc:spChg chg="mod">
          <ac:chgData name="Peter Spáč" userId="2e8d26cd-55d7-4d78-8227-1866407259d9" providerId="ADAL" clId="{FD9CE0BE-3BAF-4599-A46F-A9260BF9C160}" dt="2024-10-10T17:19:37.889" v="345" actId="20577"/>
          <ac:spMkLst>
            <pc:docMk/>
            <pc:sldMk cId="2037318370" sldId="325"/>
            <ac:spMk id="2" creationId="{18324071-F251-4546-8468-2BB813368B81}"/>
          </ac:spMkLst>
        </pc:spChg>
        <pc:spChg chg="mod">
          <ac:chgData name="Peter Spáč" userId="2e8d26cd-55d7-4d78-8227-1866407259d9" providerId="ADAL" clId="{FD9CE0BE-3BAF-4599-A46F-A9260BF9C160}" dt="2024-10-10T17:20:23.063" v="428" actId="20577"/>
          <ac:spMkLst>
            <pc:docMk/>
            <pc:sldMk cId="2037318370" sldId="325"/>
            <ac:spMk id="5" creationId="{B3926A3B-877E-4977-AD22-F1F6CBCC1CD7}"/>
          </ac:spMkLst>
        </pc:spChg>
        <pc:graphicFrameChg chg="modGraphic">
          <ac:chgData name="Peter Spáč" userId="2e8d26cd-55d7-4d78-8227-1866407259d9" providerId="ADAL" clId="{FD9CE0BE-3BAF-4599-A46F-A9260BF9C160}" dt="2024-10-10T17:20:04.363" v="392" actId="20577"/>
          <ac:graphicFrameMkLst>
            <pc:docMk/>
            <pc:sldMk cId="2037318370" sldId="325"/>
            <ac:graphicFrameMk id="4" creationId="{F5D8110C-2E2A-455B-BF55-9C069B81FC1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76EDB-9712-4F07-8B45-B0873FA83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398BC1-E46D-4D78-A832-6B1923202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35EC68-8FBE-4EDB-BD72-9797B06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0A50AF-707A-40E4-93EE-36B997CD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18DC32-8C02-4DA4-9264-63B74B2C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75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8AC0B-375C-444F-B8E3-8F2E5F3D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BA23C9-9A58-47E5-B757-2D526726E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300ABA-1E3C-4090-BE71-D22180DB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0D529D-1528-4895-8698-7A8DC901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3DDB04-C4A0-4332-AF51-4C375C95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62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9A949C-6F88-417B-890C-E8263FF0B1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3564D1-887F-41EA-82FE-93418D554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2DFFB6-ADF6-44B4-A7F6-3139B6695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F2ED6F-7D43-4C31-91F3-11C77536A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1B0BA6-9F0F-43A2-B989-FC023DB4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76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ABDB4-00F5-4A9B-9B83-D5B93093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1273D1-AF99-4FE2-B4D9-3E3D16BA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41A3EF-9FCF-484E-9158-793ED3ED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1D9CD1-B2FC-4A96-B9D9-3AB6BFC3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8DF094-211B-4084-8373-AF62BBDE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18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2E776-C799-4539-913A-5FC1A1A47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23F1C8-AC74-4AEF-BACE-708087DC6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524EE-C66D-4D8C-BF6C-6CE7470B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FDC875-D0B7-45C0-B572-84132D752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41B2CB-E922-457A-AB4B-19426E59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0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BD3AA-F31B-4C8A-A1AF-04125D9A3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81ED3C-C739-49EE-84BA-1E231700C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F78147-CABE-4FF7-A33C-7EBD78EB0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826296-1487-4F7B-9D90-A0D9DEDA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C730F1-C32F-4435-B43D-B6959B4B4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065A82-776A-40FF-BEB2-50FB1C85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9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8CE04-29B1-4ED4-ADB5-598D85945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256F95-FCDB-4085-BBF2-83B8A245F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2F972AF-C8D7-4926-9161-6E2C3A141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B2B4FED-7369-4FC3-AA9B-F7D30BCB8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6D5654F-3B1D-4C42-A45B-0AC96EA0D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CDA644-138D-4F1F-B854-82D9B1EB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786072-522A-4762-925E-429D647A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B7409E-1804-4593-ABF1-F8538A85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44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496CB-55D8-420A-B9CE-57178A10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5E5694A-001A-4E14-8E99-F0105E2A3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A97F64-3CF0-41CD-B66D-1281BB4D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0F47FB-A9FE-4755-B237-C5EBF7DF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46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B4A333-E279-4E19-80BC-63978911A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1FF524-65C1-4F3D-85ED-AF6C88EB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44C9A8-AEC0-42A1-9141-8E623331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8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DA981-75B9-46CB-8756-6A89C4A50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9189A-808E-4318-9B9A-43D065842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25EF895-88A9-4445-A5D3-9ADE5AE70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30C484-308D-4244-B8F9-0478213C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6E27AE-45E0-4FDE-BC1B-30E6A4C4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591542-FC19-4455-9CEE-7E118E15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63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70F49-9CF3-43CF-991F-042F6CDD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4E1365-1B22-4A6F-BB0D-4D513F64E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B30EC30-DFA9-4AA4-A873-DD8C0A354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7EFF40-C40F-4D8C-924F-7F8565DAE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B3F6DF-7A22-4DA0-ACCC-1E346258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5D81C5-2C8A-4D7A-B91B-1D9B3239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44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43CCDB-E3DD-439E-B848-AB720DAE6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41377F-BFDF-45C0-A105-934ECB96C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9FFC5A-8D75-4B40-A961-4442650F3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74719-8C92-4954-8961-52F99037D9F3}" type="datetimeFigureOut">
              <a:rPr lang="cs-CZ" smtClean="0"/>
              <a:t>10.10.2024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1BCA02-0E0F-4182-83B0-56133C2E9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FF194C-9043-42D8-9BE6-8D6D87CA9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73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97163-E5E3-4C3E-A950-8FB9DA56D1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Práce s daty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C0703B-53BE-4F20-9574-7FD9FD0F3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6373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10.10.2024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619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ED8AA-E3AA-481B-A80A-90EC8FCD3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Pozitivně a negativně sešikmená distribuce (Field 2009: 20)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8C7F93-B470-4C8F-9E04-9E18B48D4F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729" y="1825625"/>
            <a:ext cx="8450542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237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E08EB-9ED8-4A6D-9972-718B9C2C9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Pozitivně a negativně špičatá distribuce </a:t>
            </a:r>
            <a:br>
              <a:rPr lang="cs-CZ" dirty="0"/>
            </a:br>
            <a:r>
              <a:rPr lang="cs-CZ" dirty="0"/>
              <a:t>(Field 2009: 20)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E8980BF-C442-4D4C-8D79-77E73750E8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959" y="1825625"/>
            <a:ext cx="716808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227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0EF96-5FEB-40A7-8282-B8895C35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Vizuální posouzení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723FB-CEEE-4B1C-96F8-566FDACF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způsob posouzení normality (a také subjektivní)</a:t>
            </a:r>
          </a:p>
          <a:p>
            <a:endParaRPr lang="cs-CZ" dirty="0"/>
          </a:p>
          <a:p>
            <a:r>
              <a:rPr lang="cs-CZ" dirty="0"/>
              <a:t>Posouzení tvaru volným okem</a:t>
            </a:r>
          </a:p>
          <a:p>
            <a:endParaRPr lang="cs-CZ" dirty="0"/>
          </a:p>
          <a:p>
            <a:r>
              <a:rPr lang="cs-CZ" dirty="0"/>
              <a:t>Histogram – graf zobrazující četnosti</a:t>
            </a:r>
          </a:p>
          <a:p>
            <a:endParaRPr lang="cs-CZ" dirty="0"/>
          </a:p>
          <a:p>
            <a:r>
              <a:rPr lang="cs-CZ" dirty="0"/>
              <a:t>P-P plot – graf srovnávající očekávané (normální) a reálné rozložení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173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FEFE5-CB77-4C21-8608-9B9D34AB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8933E43-0CC7-4D59-A430-C2B19A8CF6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499" y="1825625"/>
            <a:ext cx="5437001" cy="435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813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1038B-6F6C-4950-A30E-650CBFE3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P-P plot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4E562C-2EA4-4C53-B821-CFA14BCF3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 standardizaci proměnných (tzv. z-skóre)</a:t>
            </a:r>
          </a:p>
          <a:p>
            <a:endParaRPr lang="cs-CZ" dirty="0"/>
          </a:p>
          <a:p>
            <a:r>
              <a:rPr lang="cs-CZ" dirty="0"/>
              <a:t>Pravděpodobnost výskytu hodnoty</a:t>
            </a:r>
          </a:p>
          <a:p>
            <a:endParaRPr lang="cs-CZ" dirty="0"/>
          </a:p>
          <a:p>
            <a:r>
              <a:rPr lang="cs-CZ" dirty="0"/>
              <a:t>Pomocí z-skóre graf srovnává skutečnou a normální distribuci</a:t>
            </a:r>
          </a:p>
          <a:p>
            <a:endParaRPr lang="cs-CZ" dirty="0"/>
          </a:p>
          <a:p>
            <a:r>
              <a:rPr lang="cs-CZ" dirty="0"/>
              <a:t>Překrytí vyjadřuje normální distribuci našich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256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F1B4F-A56E-41A7-B5D8-95069841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P-P plot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EFDA101-ABCA-49FA-87FF-9CA54723F4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499" y="1825625"/>
            <a:ext cx="5437001" cy="435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996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590B4-4DB4-4410-B872-3E845C089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Numerické hodnoty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032BA2-C181-4045-ADF4-170EC7281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Vyčíslení šikmosti a špičatosti</a:t>
            </a:r>
          </a:p>
          <a:p>
            <a:endParaRPr lang="cs-CZ" dirty="0"/>
          </a:p>
          <a:p>
            <a:r>
              <a:rPr lang="cs-CZ" dirty="0"/>
              <a:t>Odchylky od nuly (kladné i záporné) jsou vychýlením od normální distribuce</a:t>
            </a:r>
          </a:p>
          <a:p>
            <a:endParaRPr lang="cs-CZ" dirty="0"/>
          </a:p>
          <a:p>
            <a:r>
              <a:rPr lang="cs-CZ" dirty="0"/>
              <a:t>Samotné naměřené hodnoty jsou informativní, pro interpretaci se dělí svou standardní chybou (počítá SPSS)</a:t>
            </a:r>
          </a:p>
          <a:p>
            <a:endParaRPr lang="cs-CZ" dirty="0"/>
          </a:p>
          <a:p>
            <a:r>
              <a:rPr lang="cs-CZ" dirty="0"/>
              <a:t>Přijatelné hodnoty (z):</a:t>
            </a:r>
          </a:p>
          <a:p>
            <a:pPr lvl="1"/>
            <a:r>
              <a:rPr lang="cs-CZ" dirty="0"/>
              <a:t>Malý vzorek: do 1,96 (- 1,96)</a:t>
            </a:r>
          </a:p>
          <a:p>
            <a:pPr lvl="1"/>
            <a:r>
              <a:rPr lang="cs-CZ" dirty="0"/>
              <a:t>Velký vzorek: do 2,58 (-2,58)</a:t>
            </a:r>
          </a:p>
          <a:p>
            <a:pPr lvl="1"/>
            <a:r>
              <a:rPr lang="cs-CZ" dirty="0"/>
              <a:t>Velmi velký vzorek - nepoužívat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816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8311D-D74F-4DC0-A2B7-231A1BB9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3C4183-D77A-441F-8BE4-CE7EA9EED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Frequencies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Charts – Histograms + Show normal curve on histogram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P-P plot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Analyze  Descriptive Statistics  P-P Plots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Default nastavení („Test Distribution“ = Normal)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079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DC292-4E68-4AFD-8F6C-A2235317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A8AF02-100A-43D3-B7A0-31858BF5B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Šikmost a špičatost</a:t>
            </a:r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Frequencies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Statistics – Skewness, Curtosis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Kromě toho je pro názornost vždy vhodné nechat si spočítat i základní deskriptivní statistiky (průměr, rozpětí, sm. odchylku, kvartily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933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3D61B3B0-3692-4839-A6F9-1463772DE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9450" y="789354"/>
            <a:ext cx="9129004" cy="538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0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6536C-2231-4588-92D8-A73B174D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daty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D3A97C-B307-461E-9BDE-AFF76DF6D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dat jako klíčová část výzkumné práce</a:t>
            </a:r>
          </a:p>
          <a:p>
            <a:endParaRPr lang="cs-CZ" dirty="0"/>
          </a:p>
          <a:p>
            <a:r>
              <a:rPr lang="cs-CZ" dirty="0"/>
              <a:t>Aplikace vhodného modelu na data</a:t>
            </a:r>
          </a:p>
          <a:p>
            <a:endParaRPr lang="cs-CZ" dirty="0"/>
          </a:p>
          <a:p>
            <a:r>
              <a:rPr lang="cs-CZ" dirty="0"/>
              <a:t>Ne všechna data jsou vhodná pro všechny možné operace</a:t>
            </a:r>
          </a:p>
          <a:p>
            <a:endParaRPr lang="cs-CZ" dirty="0"/>
          </a:p>
          <a:p>
            <a:r>
              <a:rPr lang="cs-CZ" dirty="0"/>
              <a:t>Předpoklady použitelnosti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797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FCAFD13-1A84-4945-A21E-3EE730FBB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825" y="1028700"/>
            <a:ext cx="81343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20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BDA9996-03D2-4585-85F2-84CADA3FBF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913206"/>
              </p:ext>
            </p:extLst>
          </p:nvPr>
        </p:nvGraphicFramePr>
        <p:xfrm>
          <a:off x="2782277" y="797169"/>
          <a:ext cx="6459300" cy="5595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257"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Statistics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57">
                <a:tc gridSpan="3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Ucast 2010 KV 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57">
                <a:tc row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Valid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Missing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Mean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63.2855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Median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63.7400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66.67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Skewness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-.113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Std. Error of Skewness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.144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Kurtosis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-.025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Std. Error of Kurtosis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Sum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18162.93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956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BD769-FB09-4CBE-B6B5-51220610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Testy normálního rozložení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1BEF5-4A5C-4631-B1C0-70862C4CE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Kolmogorov-Smirnov test, Shapiro-Wilk test</a:t>
            </a:r>
          </a:p>
          <a:p>
            <a:endParaRPr lang="cs-CZ" dirty="0"/>
          </a:p>
          <a:p>
            <a:r>
              <a:rPr lang="cs-CZ" dirty="0"/>
              <a:t>Logika testů – srovnávají skutečné hodnoty s normální distribucí se stejným průměrem a směrodatnou odchylkou</a:t>
            </a:r>
          </a:p>
          <a:p>
            <a:endParaRPr lang="cs-CZ" dirty="0"/>
          </a:p>
          <a:p>
            <a:r>
              <a:rPr lang="cs-CZ" dirty="0"/>
              <a:t>Statisticky signifikantní výsledky indikují nenormální rozložení dat</a:t>
            </a:r>
          </a:p>
          <a:p>
            <a:endParaRPr lang="cs-CZ" dirty="0"/>
          </a:p>
          <a:p>
            <a:r>
              <a:rPr lang="cs-CZ" b="1" dirty="0"/>
              <a:t>Při velkém počtu dat</a:t>
            </a:r>
            <a:r>
              <a:rPr lang="cs-CZ" dirty="0"/>
              <a:t> mohou i malé odchylky od normality způsobit signifikantní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999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9FC9D-2AD0-4D8E-94A3-24EE0162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7B18DE-DF63-41E4-84BF-D042B7C7F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Kolmogorov-Smirnov test, Shapiro-Wilk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zvolit Normality plots with tests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Možnost samostatné analýzy jednotlivých vymezených částí proměnných (pomocí jiné proměnné)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614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0CFFDEF-EB6D-4816-BCE8-DA5B58EEE6B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27549" y="2132856"/>
          <a:ext cx="8136901" cy="259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8072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Tests of Normality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Kolmogorov-Smirnov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Shapiro-Wilk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Statistic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df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Sig.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Statistic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df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Sig.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Ucast 2010 KV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.046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.200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.992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.155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530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2849E-A88E-41BE-B3A8-F0D354841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Statistická významnost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3200BF-4A7C-45BD-9C08-80923E93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Práce</a:t>
            </a:r>
            <a:r>
              <a:rPr lang="en-US" dirty="0"/>
              <a:t> se </a:t>
            </a:r>
            <a:r>
              <a:rPr lang="cs-CZ" dirty="0"/>
              <a:t>vzorkem</a:t>
            </a:r>
            <a:r>
              <a:rPr lang="en-US" dirty="0"/>
              <a:t> </a:t>
            </a:r>
            <a:r>
              <a:rPr lang="cs-CZ" dirty="0"/>
              <a:t>je</a:t>
            </a:r>
            <a:r>
              <a:rPr lang="en-US" dirty="0"/>
              <a:t> </a:t>
            </a:r>
            <a:r>
              <a:rPr lang="cs-CZ" dirty="0"/>
              <a:t>vždy spojena s</a:t>
            </a:r>
            <a:r>
              <a:rPr lang="en-US" dirty="0"/>
              <a:t> </a:t>
            </a:r>
            <a:r>
              <a:rPr lang="cs-CZ" dirty="0"/>
              <a:t>určitou výběrovou</a:t>
            </a:r>
            <a:r>
              <a:rPr lang="en-US" dirty="0"/>
              <a:t> </a:t>
            </a:r>
            <a:r>
              <a:rPr lang="cs-CZ" dirty="0"/>
              <a:t>chybou</a:t>
            </a:r>
          </a:p>
          <a:p>
            <a:endParaRPr lang="sk-SK" dirty="0"/>
          </a:p>
          <a:p>
            <a:r>
              <a:rPr lang="cs-CZ" dirty="0"/>
              <a:t>Statistická významnost umožňuje odhadnout, zda nalezené efekty nejsou pouze náhodné a lze je tak aplikovat na celou populaci</a:t>
            </a:r>
            <a:endParaRPr lang="sk-SK" dirty="0"/>
          </a:p>
          <a:p>
            <a:endParaRPr lang="sk-SK" dirty="0"/>
          </a:p>
          <a:p>
            <a:r>
              <a:rPr lang="cs-CZ" dirty="0"/>
              <a:t>Hladiny významnosti</a:t>
            </a:r>
            <a:r>
              <a:rPr lang="en-US" dirty="0"/>
              <a:t>: 95%, 99%, 99,9%</a:t>
            </a:r>
            <a:endParaRPr lang="sk-SK" dirty="0"/>
          </a:p>
          <a:p>
            <a:endParaRPr lang="en-US" dirty="0"/>
          </a:p>
          <a:p>
            <a:r>
              <a:rPr lang="cs-CZ" dirty="0"/>
              <a:t>Testování hypotéz</a:t>
            </a:r>
            <a:r>
              <a:rPr lang="en-US" dirty="0"/>
              <a:t>:</a:t>
            </a:r>
          </a:p>
          <a:p>
            <a:pPr lvl="1"/>
            <a:r>
              <a:rPr lang="cs-CZ" dirty="0"/>
              <a:t>Pokud je výsledek </a:t>
            </a:r>
            <a:r>
              <a:rPr lang="cs-CZ" b="1" dirty="0"/>
              <a:t>signifikantní</a:t>
            </a:r>
            <a:r>
              <a:rPr lang="cs-CZ" dirty="0"/>
              <a:t>, zamítáme nulovou hypotézu a získáme důvěru ve vlastní hypotézu</a:t>
            </a:r>
          </a:p>
          <a:p>
            <a:pPr lvl="1"/>
            <a:r>
              <a:rPr lang="cs-CZ" dirty="0"/>
              <a:t>Pokud výsledek </a:t>
            </a:r>
            <a:r>
              <a:rPr lang="cs-CZ" b="1" dirty="0"/>
              <a:t>není signifikantní</a:t>
            </a:r>
            <a:r>
              <a:rPr lang="cs-CZ" dirty="0"/>
              <a:t>, nulovou hypotézu nemůžeme zamítnout a nemáme tedy žádnou oporu pro vlastní hypotézu</a:t>
            </a:r>
          </a:p>
        </p:txBody>
      </p:sp>
    </p:spTree>
    <p:extLst>
      <p:ext uri="{BB962C8B-B14F-4D97-AF65-F5344CB8AC3E}">
        <p14:creationId xmlns:p14="http://schemas.microsoft.com/office/powerpoint/2010/main" val="2326327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24071-F251-4546-8468-2BB813368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88"/>
            <a:ext cx="10515600" cy="1325563"/>
          </a:xfrm>
        </p:spPr>
        <p:txBody>
          <a:bodyPr/>
          <a:lstStyle/>
          <a:p>
            <a:r>
              <a:rPr lang="cs-CZ" dirty="0"/>
              <a:t>Jak číst výstupy SPSS</a:t>
            </a:r>
            <a:endParaRPr lang="en-US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5D8110C-2E2A-455B-BF55-9C069B81F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229962"/>
              </p:ext>
            </p:extLst>
          </p:nvPr>
        </p:nvGraphicFramePr>
        <p:xfrm>
          <a:off x="838200" y="1591165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37639187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58707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Výstup </a:t>
                      </a:r>
                      <a:r>
                        <a:rPr lang="en-US" dirty="0"/>
                        <a:t>SPSS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Statistická významnost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944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31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44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26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156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16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346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39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99</a:t>
                      </a:r>
                      <a:r>
                        <a:rPr lang="cs-CZ" b="1" dirty="0"/>
                        <a:t>,</a:t>
                      </a:r>
                      <a:r>
                        <a:rPr lang="en-US" b="1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690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&gt;</a:t>
                      </a:r>
                      <a:r>
                        <a:rPr lang="en-US" b="1" dirty="0"/>
                        <a:t> 99</a:t>
                      </a:r>
                      <a:r>
                        <a:rPr lang="cs-CZ" b="1" dirty="0"/>
                        <a:t>,</a:t>
                      </a:r>
                      <a:r>
                        <a:rPr lang="en-US" b="1" dirty="0"/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671277"/>
                  </a:ext>
                </a:extLst>
              </a:tr>
            </a:tbl>
          </a:graphicData>
        </a:graphic>
      </p:graphicFrame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B3926A3B-877E-4977-AD22-F1F6CBCC1CD7}"/>
              </a:ext>
            </a:extLst>
          </p:cNvPr>
          <p:cNvSpPr txBox="1">
            <a:spLocks/>
          </p:cNvSpPr>
          <p:nvPr/>
        </p:nvSpPr>
        <p:spPr>
          <a:xfrm>
            <a:off x="838200" y="5580186"/>
            <a:ext cx="10515600" cy="11862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dirty="0"/>
              <a:t>= (1 – Výstup SPSS) * 100 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cs-CZ" dirty="0"/>
              <a:t>Příklad</a:t>
            </a:r>
            <a:r>
              <a:rPr lang="en-US" dirty="0"/>
              <a:t>: </a:t>
            </a:r>
            <a:r>
              <a:rPr lang="sk-SK" dirty="0"/>
              <a:t>(1 – 0.234) * 100 = 0.766 * 100 = 76.6 %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18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14439-506D-4060-8846-B9A2A2D70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E97A08-ABAB-4EF3-A415-028986A90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b="1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589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15D70-684C-4FFA-BBF6-AA8D7762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CCC1D-BB33-4BF2-ADC6-30E59D0F9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 stejných rozptylů hodnot v jednotlivých skupinách případů</a:t>
            </a:r>
          </a:p>
          <a:p>
            <a:endParaRPr lang="cs-CZ" dirty="0"/>
          </a:p>
          <a:p>
            <a:r>
              <a:rPr lang="cs-CZ" dirty="0"/>
              <a:t>Skupiny případů jsou vymezeny prediktorem (druhou proměnnou)</a:t>
            </a:r>
          </a:p>
          <a:p>
            <a:endParaRPr lang="cs-CZ" dirty="0"/>
          </a:p>
          <a:p>
            <a:r>
              <a:rPr lang="cs-CZ" dirty="0"/>
              <a:t>Rozptyl výšky mzdy mezi věkovými skupinami obyvatel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7221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4807B-3D0E-4E97-BF45-82692EC6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55D18-DC8E-4C9C-9B09-3F55107E44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935" y="1825625"/>
            <a:ext cx="5212129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96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00C56-FAA4-4D13-AE4F-44CFA3D46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a testy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FBC8B9-F1AA-4137-A603-8C96ABB6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statistické testy mají odlišné nároky na vstupní data</a:t>
            </a:r>
          </a:p>
          <a:p>
            <a:endParaRPr lang="cs-CZ" dirty="0"/>
          </a:p>
          <a:p>
            <a:r>
              <a:rPr lang="cs-CZ" dirty="0"/>
              <a:t>Použití nesprávných dat může vést k nepřesným výsledkům</a:t>
            </a:r>
          </a:p>
          <a:p>
            <a:endParaRPr lang="cs-CZ" dirty="0"/>
          </a:p>
          <a:p>
            <a:r>
              <a:rPr lang="cs-CZ" dirty="0"/>
              <a:t>Druhy testů – parametrické a neparametrické</a:t>
            </a:r>
          </a:p>
          <a:p>
            <a:endParaRPr lang="cs-CZ" dirty="0"/>
          </a:p>
          <a:p>
            <a:r>
              <a:rPr lang="cs-CZ" dirty="0"/>
              <a:t>Potřebná kontrola dat před samotnou analýzou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198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4A2AA-D9DD-4BC9-A374-8A492525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E1BEE5-83BC-492C-A147-57B5F8413D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372" y="1825625"/>
            <a:ext cx="4895255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0687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D1E5A-5115-46A3-A3E0-3BB4AE41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04C8F7-A3E7-4222-B081-38D66C23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endParaRPr lang="cs-CZ" dirty="0"/>
          </a:p>
          <a:p>
            <a:r>
              <a:rPr lang="cs-CZ" dirty="0"/>
              <a:t>Testuje nulovou hypotézu, že rozptyly v různých skupinách jsou stejné</a:t>
            </a:r>
          </a:p>
          <a:p>
            <a:endParaRPr lang="cs-CZ" dirty="0"/>
          </a:p>
          <a:p>
            <a:r>
              <a:rPr lang="cs-CZ" dirty="0"/>
              <a:t>Pokud test vyjde jako statisticky signifikantní, je předpoklad homogenity rozptylů narušený</a:t>
            </a:r>
          </a:p>
          <a:p>
            <a:endParaRPr lang="cs-CZ" dirty="0"/>
          </a:p>
          <a:p>
            <a:r>
              <a:rPr lang="cs-CZ" dirty="0"/>
              <a:t>Při velkém počtu hodnot můžou i malé odlišnosti mezi rozptyly vést k signifikantním výstupům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7075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10D1E-3AFE-49AB-867B-56609EA17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91740-A85B-4681-BF62-0F310106C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 a „Factor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si zvolit jednu z možností v „Spread vs Level with Levene Test“ (untransformed)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0106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D13B463-D650-410C-B5F8-59C0389CC7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705287"/>
              </p:ext>
            </p:extLst>
          </p:nvPr>
        </p:nvGraphicFramePr>
        <p:xfrm>
          <a:off x="2387589" y="1710881"/>
          <a:ext cx="7416822" cy="343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703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Test of Homogeneity of Variance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11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Levene Statistic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Sig.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03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Ucast 2010 KV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.785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.457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 and with adjusted df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281.210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trimmed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.759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.469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4846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E4175-F84F-4363-9C7B-159B459C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data nejsou parametrická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EAC2B2-2701-4D61-9354-FBB797CBA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Několik možností: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Transformace dat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Neparametrické testy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Navzdory všemu použití parametrických testů (ne každý test je imunní vůči porušení předpokladů dat)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2953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AB4C5-4E42-466A-85EE-348F370F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09065C-76E3-4C04-84A7-227AAA3A4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Transformace za konkrétním účelem (např. snaha přiblížit se k normální distribuci dat)</a:t>
            </a:r>
          </a:p>
          <a:p>
            <a:endParaRPr lang="cs-CZ" dirty="0"/>
          </a:p>
          <a:p>
            <a:r>
              <a:rPr lang="cs-CZ" dirty="0"/>
              <a:t>Různé možnosti - umocnění, odmocnění, logaritmus, 1/x</a:t>
            </a:r>
          </a:p>
          <a:p>
            <a:endParaRPr lang="cs-CZ" dirty="0"/>
          </a:p>
          <a:p>
            <a:r>
              <a:rPr lang="cs-CZ" dirty="0"/>
              <a:t>Výběr techniky často systémem pokus – omyl</a:t>
            </a:r>
          </a:p>
          <a:p>
            <a:endParaRPr lang="cs-CZ" dirty="0"/>
          </a:p>
          <a:p>
            <a:r>
              <a:rPr lang="cs-CZ" dirty="0"/>
              <a:t>SPSS někdy ulehčuje práci (Levenův test s volbou „transformed“)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8431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FFD79-9BA1-463A-B31E-2857BF76B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964582-EEEA-4ACC-9BF1-0B428242F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Praktická úprava proměnných a jejich hodnot</a:t>
            </a:r>
          </a:p>
          <a:p>
            <a:endParaRPr lang="cs-CZ" dirty="0"/>
          </a:p>
          <a:p>
            <a:r>
              <a:rPr lang="cs-CZ" dirty="0"/>
              <a:t>Rekódování proměnných</a:t>
            </a:r>
          </a:p>
          <a:p>
            <a:endParaRPr lang="cs-CZ" dirty="0"/>
          </a:p>
          <a:p>
            <a:r>
              <a:rPr lang="cs-CZ" dirty="0"/>
              <a:t>Vznik nových proměnných za pomoci existujících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4061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3689E-D150-4131-8AF0-BB98902B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86B6D4-3DD2-4AC9-AC37-31008FD09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proměnné: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Compute Variable</a:t>
            </a:r>
          </a:p>
          <a:p>
            <a:endParaRPr lang="cs-CZ" dirty="0"/>
          </a:p>
          <a:p>
            <a:r>
              <a:rPr lang="cs-CZ" dirty="0"/>
              <a:t>Překódování v rámci stejné proměnné: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Recode into Same Variable</a:t>
            </a:r>
          </a:p>
          <a:p>
            <a:endParaRPr lang="cs-CZ" dirty="0"/>
          </a:p>
          <a:p>
            <a:r>
              <a:rPr lang="cs-CZ" dirty="0"/>
              <a:t>Překódování do jiných proměnných: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Recode into Different Variable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96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658B-29E5-4EAC-A5F9-D00D9DBF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92C94B-621D-4E1A-BA5D-5537764DF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9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2E893-D862-4134-BE04-6DA4C2FA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Nezávislost (Asch)</a:t>
            </a:r>
          </a:p>
        </p:txBody>
      </p:sp>
      <p:pic>
        <p:nvPicPr>
          <p:cNvPr id="4" name="Picture 2" descr="https://upload.wikimedia.org/wikipedia/commons/thumb/d/d3/Asch_experiment.svg/600px-Asch_experiment.svg.png">
            <a:extLst>
              <a:ext uri="{FF2B5EF4-FFF2-40B4-BE49-F238E27FC236}">
                <a16:creationId xmlns:a16="http://schemas.microsoft.com/office/drawing/2014/main" id="{86F13335-FFAA-47B0-8C3C-467C48B5DE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745" y="1825625"/>
            <a:ext cx="530650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91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7C7FE-38B0-45FA-9D50-B3563E6F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D6EBFC-9D93-4C89-8E04-96A2641A6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b="1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144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BA2CF-6FEB-46FE-BD9A-CE9E45F7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pic>
        <p:nvPicPr>
          <p:cNvPr id="4" name="Picture 2" descr="http://curvebank.calstatela.edu/gaussdist/normal.jpg">
            <a:extLst>
              <a:ext uri="{FF2B5EF4-FFF2-40B4-BE49-F238E27FC236}">
                <a16:creationId xmlns:a16="http://schemas.microsoft.com/office/drawing/2014/main" id="{D5157AEB-8BDE-4201-BF80-E058DCFC2C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845" y="1815062"/>
            <a:ext cx="6652310" cy="428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92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3361C-0AF3-4A23-A906-2D853095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4E5EE8-D747-4AD8-9ABD-DD20A6B22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Specifické uspořádání dat</a:t>
            </a:r>
          </a:p>
          <a:p>
            <a:endParaRPr lang="cs-CZ" dirty="0"/>
          </a:p>
          <a:p>
            <a:r>
              <a:rPr lang="cs-CZ" dirty="0"/>
              <a:t>Důležitá pro lineární modely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Vícero způsobů jejího posouzení</a:t>
            </a:r>
          </a:p>
          <a:p>
            <a:pPr lvl="1"/>
            <a:r>
              <a:rPr lang="cs-CZ" dirty="0"/>
              <a:t>Vizuálně</a:t>
            </a:r>
          </a:p>
          <a:p>
            <a:pPr lvl="1"/>
            <a:r>
              <a:rPr lang="cs-CZ" dirty="0"/>
              <a:t>Numerické hodnoty</a:t>
            </a:r>
          </a:p>
          <a:p>
            <a:pPr lvl="1"/>
            <a:r>
              <a:rPr lang="cs-CZ" dirty="0"/>
              <a:t>Testy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3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0571C-9FF8-4627-BE1A-2EF1EC7A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2D7AE5-6AAB-4102-A9CE-4847C4228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Odchylky od normální distribuce</a:t>
            </a:r>
          </a:p>
          <a:p>
            <a:endParaRPr lang="cs-CZ" dirty="0"/>
          </a:p>
          <a:p>
            <a:r>
              <a:rPr lang="cs-CZ" dirty="0"/>
              <a:t>Šikmost:</a:t>
            </a:r>
          </a:p>
          <a:p>
            <a:pPr lvl="1"/>
            <a:r>
              <a:rPr lang="cs-CZ" dirty="0"/>
              <a:t>Vrchol křivky je posunutý doleva (doprava)</a:t>
            </a:r>
          </a:p>
          <a:p>
            <a:endParaRPr lang="cs-CZ" dirty="0"/>
          </a:p>
          <a:p>
            <a:r>
              <a:rPr lang="cs-CZ" dirty="0"/>
              <a:t>Špičatost:</a:t>
            </a:r>
          </a:p>
          <a:p>
            <a:pPr lvl="1"/>
            <a:r>
              <a:rPr lang="cs-CZ" dirty="0"/>
              <a:t>Ploché nebo naopak strmé rozložení</a:t>
            </a:r>
          </a:p>
          <a:p>
            <a:endParaRPr lang="cs-CZ" dirty="0"/>
          </a:p>
          <a:p>
            <a:r>
              <a:rPr lang="cs-CZ"/>
              <a:t>Při normální </a:t>
            </a:r>
            <a:r>
              <a:rPr lang="cs-CZ" dirty="0"/>
              <a:t>distribuci mají šikmost i špičatost hodnotu nula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375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1028</Words>
  <Application>Microsoft Office PowerPoint</Application>
  <PresentationFormat>Širokouhlá</PresentationFormat>
  <Paragraphs>284</Paragraphs>
  <Slides>37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Courier New</vt:lpstr>
      <vt:lpstr>Tahoma</vt:lpstr>
      <vt:lpstr>Wingdings</vt:lpstr>
      <vt:lpstr>Motiv Office</vt:lpstr>
      <vt:lpstr>Práce s daty</vt:lpstr>
      <vt:lpstr>Práce s daty</vt:lpstr>
      <vt:lpstr>Data a testy</vt:lpstr>
      <vt:lpstr>Parametrická data</vt:lpstr>
      <vt:lpstr>Nezávislost (Asch)</vt:lpstr>
      <vt:lpstr>Parametrická data</vt:lpstr>
      <vt:lpstr>Normální distribuce</vt:lpstr>
      <vt:lpstr>Normální distribuce</vt:lpstr>
      <vt:lpstr>Normální distribuce</vt:lpstr>
      <vt:lpstr>Pozitivně a negativně sešikmená distribuce (Field 2009: 20)</vt:lpstr>
      <vt:lpstr>Pozitivně a negativně špičatá distribuce  (Field 2009: 20)</vt:lpstr>
      <vt:lpstr>1. Vizuální posouzení</vt:lpstr>
      <vt:lpstr>Histogram</vt:lpstr>
      <vt:lpstr>P-P plot</vt:lpstr>
      <vt:lpstr>P-P plot</vt:lpstr>
      <vt:lpstr>2. Numerické hodnoty</vt:lpstr>
      <vt:lpstr>Práce v SPSS</vt:lpstr>
      <vt:lpstr>Práce v SPSS</vt:lpstr>
      <vt:lpstr>Prezentácia programu PowerPoint</vt:lpstr>
      <vt:lpstr>Prezentácia programu PowerPoint</vt:lpstr>
      <vt:lpstr>Prezentácia programu PowerPoint</vt:lpstr>
      <vt:lpstr>3. Testy normálního rozložení</vt:lpstr>
      <vt:lpstr>Práce v SPSS</vt:lpstr>
      <vt:lpstr>Prezentácia programu PowerPoint</vt:lpstr>
      <vt:lpstr>Statistická významnost</vt:lpstr>
      <vt:lpstr>Jak číst výstupy SPSS</vt:lpstr>
      <vt:lpstr>Parametrická data</vt:lpstr>
      <vt:lpstr>Homogenita rozptylu</vt:lpstr>
      <vt:lpstr>Homogenita rozptylu (Field 2009: 146)</vt:lpstr>
      <vt:lpstr>Homogenita rozptylu (Field 2009: 146)</vt:lpstr>
      <vt:lpstr>Homogenita rozptylu</vt:lpstr>
      <vt:lpstr>Práce v SPSS</vt:lpstr>
      <vt:lpstr>Prezentácia programu PowerPoint</vt:lpstr>
      <vt:lpstr>Když data nejsou parametrická</vt:lpstr>
      <vt:lpstr>Úprava dat</vt:lpstr>
      <vt:lpstr>Úprava dat</vt:lpstr>
      <vt:lpstr>Úprava dat v SPSS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daty</dc:title>
  <dc:creator>Peter Spáč</dc:creator>
  <cp:lastModifiedBy>Peter Spáč</cp:lastModifiedBy>
  <cp:revision>1</cp:revision>
  <dcterms:created xsi:type="dcterms:W3CDTF">2021-09-30T09:07:26Z</dcterms:created>
  <dcterms:modified xsi:type="dcterms:W3CDTF">2024-10-10T17:22:20Z</dcterms:modified>
</cp:coreProperties>
</file>