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53"/>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95768" autoAdjust="0"/>
  </p:normalViewPr>
  <p:slideViewPr>
    <p:cSldViewPr snapToGrid="0">
      <p:cViewPr varScale="1">
        <p:scale>
          <a:sx n="114" d="100"/>
          <a:sy n="114" d="100"/>
        </p:scale>
        <p:origin x="924" y="11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96504829-97A8-0C4A-80EE-4326F3B8846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AB34EDCF-2F50-6D46-80EF-64A38D0130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7A53"/>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4A3528B9-C12B-BC4F-AF93-D9895556F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7A53"/>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F90D2AF3-9D7F-614C-BFDA-1610205D104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7A53"/>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FSS slide">
    <p:bg>
      <p:bgPr>
        <a:solidFill>
          <a:srgbClr val="007A53"/>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076177D2-E0A9-DB4F-9BE6-71A1D66CEE6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D12A9152-FA59-9745-A59D-D50FB6F18C9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98DFDC9-AC84-AB44-B9E6-08C20AB269E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CF56576F-AF41-3849-BD6B-FA3394CC1B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B0B77763-CB1F-AC44-ACDB-7C064A26D2E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BCD4E5D6-29D8-8A49-B4AC-98EC5D4606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30859298-EE15-7744-AB43-3DB4F7409D2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B46E247F-6353-7D48-AB74-30C474494AA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a:xfrm>
            <a:off x="996447" y="6228000"/>
            <a:ext cx="7920000" cy="252000"/>
          </a:xfrm>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sz="2800" dirty="0"/>
              <a:t>Identifikování a hodnocení argumentů</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398502" y="4116402"/>
            <a:ext cx="11361600" cy="975362"/>
          </a:xfrm>
        </p:spPr>
        <p:txBody>
          <a:bodyPr/>
          <a:lstStyle/>
          <a:p>
            <a:r>
              <a:rPr lang="cs-CZ" dirty="0"/>
              <a:t>		Jiří Baroš, katedra politologie, Fakulta sociálních studií, Masarykova 			      univerzita v Brně</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10</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Dobrý argument? IV </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1116400" cy="4418345"/>
          </a:xfrm>
        </p:spPr>
        <p:txBody>
          <a:bodyPr/>
          <a:lstStyle/>
          <a:p>
            <a:endParaRPr lang="cs-CZ" dirty="0"/>
          </a:p>
          <a:p>
            <a:r>
              <a:rPr lang="cs-CZ" dirty="0"/>
              <a:t>Miloš Zeman je prezident. </a:t>
            </a:r>
          </a:p>
          <a:p>
            <a:endParaRPr lang="cs-CZ" dirty="0"/>
          </a:p>
          <a:p>
            <a:r>
              <a:rPr lang="cs-CZ" dirty="0"/>
              <a:t>Prezident republiky je vrchním velitelem ozbrojených sil. </a:t>
            </a:r>
          </a:p>
          <a:p>
            <a:endParaRPr lang="cs-CZ" dirty="0"/>
          </a:p>
          <a:p>
            <a:r>
              <a:rPr lang="cs-CZ" dirty="0"/>
              <a:t>Proto je Miloš Zeman vrchním velitelem ozbrojených sil. </a:t>
            </a:r>
          </a:p>
        </p:txBody>
      </p:sp>
    </p:spTree>
    <p:extLst>
      <p:ext uri="{BB962C8B-B14F-4D97-AF65-F5344CB8AC3E}">
        <p14:creationId xmlns:p14="http://schemas.microsoft.com/office/powerpoint/2010/main" val="1691715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11</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Dobrý argument? V </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1116400" cy="4418345"/>
          </a:xfrm>
        </p:spPr>
        <p:txBody>
          <a:bodyPr/>
          <a:lstStyle/>
          <a:p>
            <a:endParaRPr lang="cs-CZ" dirty="0"/>
          </a:p>
          <a:p>
            <a:r>
              <a:rPr lang="cs-CZ" dirty="0"/>
              <a:t>Vědecké studie prokazují, že 99 % mladých lidí se zajímá o politiku a chodí k volbám. </a:t>
            </a:r>
          </a:p>
          <a:p>
            <a:endParaRPr lang="cs-CZ" dirty="0"/>
          </a:p>
          <a:p>
            <a:r>
              <a:rPr lang="cs-CZ" dirty="0"/>
              <a:t>Je pravděpodobné, že ti mladí lidé, které jsem dnes potkal v trolejbusu cestou do školy, se zajímají o politiku a chodí k volbám.</a:t>
            </a:r>
          </a:p>
        </p:txBody>
      </p:sp>
    </p:spTree>
    <p:extLst>
      <p:ext uri="{BB962C8B-B14F-4D97-AF65-F5344CB8AC3E}">
        <p14:creationId xmlns:p14="http://schemas.microsoft.com/office/powerpoint/2010/main" val="3895136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12</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Hodnocení argumentů I</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1116400" cy="4418345"/>
          </a:xfrm>
        </p:spPr>
        <p:txBody>
          <a:bodyPr/>
          <a:lstStyle/>
          <a:p>
            <a:endParaRPr lang="cs-CZ" dirty="0"/>
          </a:p>
          <a:p>
            <a:r>
              <a:rPr lang="cs-CZ" dirty="0"/>
              <a:t>Pokud neučiníme něco s masivní epidemií AIDS v Africe, celý kontinent bude zdecimován během 6 měsíců. </a:t>
            </a:r>
          </a:p>
          <a:p>
            <a:endParaRPr lang="cs-CZ" dirty="0"/>
          </a:p>
          <a:p>
            <a:r>
              <a:rPr lang="cs-CZ" dirty="0"/>
              <a:t>Naneštěstí, neuděláme nic z epidemií AIDS v Africe. </a:t>
            </a:r>
          </a:p>
          <a:p>
            <a:endParaRPr lang="cs-CZ" dirty="0"/>
          </a:p>
          <a:p>
            <a:r>
              <a:rPr lang="cs-CZ" dirty="0"/>
              <a:t>Nutně plyne, že celá Afrika bude zdecimována během 6 měsíců.</a:t>
            </a:r>
          </a:p>
          <a:p>
            <a:endParaRPr lang="cs-CZ" dirty="0"/>
          </a:p>
        </p:txBody>
      </p:sp>
    </p:spTree>
    <p:extLst>
      <p:ext uri="{BB962C8B-B14F-4D97-AF65-F5344CB8AC3E}">
        <p14:creationId xmlns:p14="http://schemas.microsoft.com/office/powerpoint/2010/main" val="2157093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13</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Hodnocení argumentů II</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1116400" cy="4418345"/>
          </a:xfrm>
        </p:spPr>
        <p:txBody>
          <a:bodyPr/>
          <a:lstStyle/>
          <a:p>
            <a:endParaRPr lang="cs-CZ" dirty="0"/>
          </a:p>
          <a:p>
            <a:r>
              <a:rPr lang="cs-CZ" dirty="0"/>
              <a:t>Pokud budete jednat podle kategorického imperativu Immanuela Kanta, budete respektovat lidství každého člověka.</a:t>
            </a:r>
          </a:p>
          <a:p>
            <a:endParaRPr lang="cs-CZ" dirty="0"/>
          </a:p>
          <a:p>
            <a:r>
              <a:rPr lang="cs-CZ" dirty="0"/>
              <a:t>Nejednáte podle kategorického imperativu Immanuela Kanta. </a:t>
            </a:r>
          </a:p>
          <a:p>
            <a:endParaRPr lang="cs-CZ" dirty="0"/>
          </a:p>
          <a:p>
            <a:r>
              <a:rPr lang="cs-CZ" dirty="0"/>
              <a:t>Z toho plyne, že nebudete respektovat lidství každého člověka.</a:t>
            </a:r>
          </a:p>
          <a:p>
            <a:endParaRPr lang="cs-CZ" dirty="0"/>
          </a:p>
        </p:txBody>
      </p:sp>
    </p:spTree>
    <p:extLst>
      <p:ext uri="{BB962C8B-B14F-4D97-AF65-F5344CB8AC3E}">
        <p14:creationId xmlns:p14="http://schemas.microsoft.com/office/powerpoint/2010/main" val="1277985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14</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Odhalení skrytých premis I</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1116400" cy="4418345"/>
          </a:xfrm>
        </p:spPr>
        <p:txBody>
          <a:bodyPr/>
          <a:lstStyle/>
          <a:p>
            <a:endParaRPr lang="cs-CZ" dirty="0"/>
          </a:p>
          <a:p>
            <a:r>
              <a:rPr lang="cs-CZ" dirty="0"/>
              <a:t>Snadná dostupnost útočných pušek v USA zvyšuje riziko smrti a zranění pro společnost jako celek. Proto by měly být tyto pušky zakázány.</a:t>
            </a:r>
          </a:p>
          <a:p>
            <a:endParaRPr lang="cs-CZ" dirty="0"/>
          </a:p>
          <a:p>
            <a:r>
              <a:rPr lang="cs-CZ" dirty="0"/>
              <a:t>Komukoliv, kdo usiluje o politickou moc, nelze věřit, že bude sloužit veřejnému zájmu. Předsedovi pirátů Bartošovi nelze věřit, že bude sloužit veřejnému zájmu.</a:t>
            </a:r>
          </a:p>
          <a:p>
            <a:endParaRPr lang="cs-CZ" dirty="0"/>
          </a:p>
          <a:p>
            <a:endParaRPr lang="cs-CZ" dirty="0"/>
          </a:p>
          <a:p>
            <a:endParaRPr lang="cs-CZ" dirty="0"/>
          </a:p>
        </p:txBody>
      </p:sp>
    </p:spTree>
    <p:extLst>
      <p:ext uri="{BB962C8B-B14F-4D97-AF65-F5344CB8AC3E}">
        <p14:creationId xmlns:p14="http://schemas.microsoft.com/office/powerpoint/2010/main" val="417298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15</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Odhalení skrytých premis II</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1116400" cy="4418345"/>
          </a:xfrm>
        </p:spPr>
        <p:txBody>
          <a:bodyPr/>
          <a:lstStyle/>
          <a:p>
            <a:endParaRPr lang="cs-CZ" dirty="0"/>
          </a:p>
          <a:p>
            <a:r>
              <a:rPr lang="cs-CZ" dirty="0"/>
              <a:t>Jakýkoliv politik, který zneužíval dotace by měl odejít z politiky. </a:t>
            </a:r>
          </a:p>
          <a:p>
            <a:r>
              <a:rPr lang="cs-CZ" dirty="0"/>
              <a:t>Premiér </a:t>
            </a:r>
            <a:r>
              <a:rPr lang="cs-CZ" dirty="0" err="1"/>
              <a:t>Babiš</a:t>
            </a:r>
            <a:r>
              <a:rPr lang="cs-CZ" dirty="0"/>
              <a:t> byl měl rezignovat.</a:t>
            </a:r>
          </a:p>
          <a:p>
            <a:endParaRPr lang="cs-CZ" dirty="0"/>
          </a:p>
          <a:p>
            <a:endParaRPr lang="cs-CZ" dirty="0"/>
          </a:p>
          <a:p>
            <a:r>
              <a:rPr lang="cs-CZ" dirty="0"/>
              <a:t>Když ČNB sníží úrokové sazby ještě jednou, bude vysoká recese. Říkám vám, bude tu hluboká recese.</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1640975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16</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Odhalení skrytých premis III</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1116400" cy="4418345"/>
          </a:xfrm>
        </p:spPr>
        <p:txBody>
          <a:bodyPr/>
          <a:lstStyle/>
          <a:p>
            <a:endParaRPr lang="cs-CZ" dirty="0"/>
          </a:p>
          <a:p>
            <a:r>
              <a:rPr lang="cs-CZ" dirty="0"/>
              <a:t>Universitní učitel Fridolín příliš nepublikuje v zahraničních časopisech. Bude proto dostávat nižší plat než ostatní akademičtí pracovníci. </a:t>
            </a:r>
          </a:p>
          <a:p>
            <a:endParaRPr lang="cs-CZ" dirty="0"/>
          </a:p>
          <a:p>
            <a:r>
              <a:rPr lang="cs-CZ" dirty="0"/>
              <a:t>(Každý akademický pracovník, který nepublikuje v prestižních zahraničních časopisech, bude mít nižší platové ohodnocení.)</a:t>
            </a:r>
          </a:p>
          <a:p>
            <a:endParaRPr lang="cs-CZ" dirty="0"/>
          </a:p>
          <a:p>
            <a:r>
              <a:rPr lang="cs-CZ" dirty="0"/>
              <a:t>Užití marihuany by mělo být legální, protože je to něco, co přináší potěšení do lidského života.</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818655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17</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Dlouhý argument</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1116400" cy="4418345"/>
          </a:xfrm>
        </p:spPr>
        <p:txBody>
          <a:bodyPr/>
          <a:lstStyle/>
          <a:p>
            <a:r>
              <a:rPr lang="cs-CZ" sz="1800" dirty="0"/>
              <a:t>Současné debaty o mučení se obvykle týkají jeho užití při tom, kdy chceme získat informace od podezřelých (často podezřelých teroristů), které se týkají budoucích útoků, totožnosti spolupracovníků, operaci teroristických buněk atd. Jak efektivní je mučení pro tento účel je sporné, protože tu chybí vědecké důkazy. Máme tu jen anekdotickou evidenci. Z ní některá naznačuje, že mučení funguje, některé zase že ne. Lidé, kteří jsou mučeni, často lžou, říkají něco, co by mělo způsobit, aby mučitelé přestali. Na druhou stranu, v několika případech mučení vytáhlo z mučených některé informace, které zabránili teroristickému činu.</a:t>
            </a:r>
          </a:p>
          <a:p>
            <a:r>
              <a:rPr lang="cs-CZ" sz="1800" dirty="0"/>
              <a:t>Je tudíž mučení někdy dobrou věcí? Odpověď je ano: ve vzácných situacích je mučení ospravedlněno. Někdy mučení teroristy je jediným způsobem, jak zabránit smrti stovek či tisíců lidí. Např. ve Washingtonu terorista plánoval nastražit bombu, která by zabila půl milionu lidí. Agenti FBI ho zajali a uvědomili si, že jediným způsobem, jak se zbavit bomby, je to, aby jim terorista řekl, kde se nachází. Jediným způsobem bylo ho začít mučit. Je morálně přijatelné strčit mu pod nehty jehly či něco podobného (např. </a:t>
            </a:r>
            <a:r>
              <a:rPr lang="cs-CZ" sz="1800" dirty="0" err="1"/>
              <a:t>waterboarding</a:t>
            </a:r>
            <a:r>
              <a:rPr lang="cs-CZ" sz="1800" dirty="0"/>
              <a:t>)? Důsledky nemučení by byly tisíckrát horší. Podle mnoha věrohodných morálních teorií je jednání, které přináší nejlepší důsledky pro všechny, morálně správným jednáním. Když porovnáme dočasné bolesti teroristy proti smrti tisíců nevinných lidí, etická odpověď se zdá zřejmá.</a:t>
            </a:r>
          </a:p>
          <a:p>
            <a:r>
              <a:rPr lang="cs-CZ" sz="1800" dirty="0"/>
              <a:t> </a:t>
            </a:r>
          </a:p>
          <a:p>
            <a:endParaRPr lang="cs-CZ" sz="1800" dirty="0"/>
          </a:p>
          <a:p>
            <a:endParaRPr lang="cs-CZ" sz="1800" dirty="0"/>
          </a:p>
          <a:p>
            <a:endParaRPr lang="cs-CZ" dirty="0"/>
          </a:p>
          <a:p>
            <a:endParaRPr lang="cs-CZ" dirty="0"/>
          </a:p>
          <a:p>
            <a:endParaRPr lang="cs-CZ" dirty="0"/>
          </a:p>
        </p:txBody>
      </p:sp>
    </p:spTree>
    <p:extLst>
      <p:ext uri="{BB962C8B-B14F-4D97-AF65-F5344CB8AC3E}">
        <p14:creationId xmlns:p14="http://schemas.microsoft.com/office/powerpoint/2010/main" val="1186160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Deduktivní argument I</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0646206" cy="4418345"/>
          </a:xfrm>
        </p:spPr>
        <p:txBody>
          <a:bodyPr/>
          <a:lstStyle/>
          <a:p>
            <a:endParaRPr lang="cs-CZ" dirty="0"/>
          </a:p>
          <a:p>
            <a:r>
              <a:rPr lang="cs-CZ" dirty="0"/>
              <a:t>Pokud je potrat vzetí lidského života, pak je vražda. </a:t>
            </a:r>
          </a:p>
          <a:p>
            <a:endParaRPr lang="cs-CZ" dirty="0"/>
          </a:p>
          <a:p>
            <a:r>
              <a:rPr lang="cs-CZ" dirty="0"/>
              <a:t>Potrat je vzetí lidského života.</a:t>
            </a:r>
          </a:p>
          <a:p>
            <a:endParaRPr lang="cs-CZ" dirty="0"/>
          </a:p>
          <a:p>
            <a:r>
              <a:rPr lang="cs-CZ" dirty="0"/>
              <a:t>Nutně plyne, že je vražda.</a:t>
            </a:r>
          </a:p>
        </p:txBody>
      </p:sp>
    </p:spTree>
    <p:extLst>
      <p:ext uri="{BB962C8B-B14F-4D97-AF65-F5344CB8AC3E}">
        <p14:creationId xmlns:p14="http://schemas.microsoft.com/office/powerpoint/2010/main" val="582404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3</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Deduktivní argument II</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1116400" cy="4418345"/>
          </a:xfrm>
        </p:spPr>
        <p:txBody>
          <a:bodyPr/>
          <a:lstStyle/>
          <a:p>
            <a:endParaRPr lang="cs-CZ" dirty="0"/>
          </a:p>
          <a:p>
            <a:r>
              <a:rPr lang="cs-CZ" dirty="0"/>
              <a:t>Cokoliv řekne Václav Klaus, je pravda, </a:t>
            </a:r>
          </a:p>
          <a:p>
            <a:endParaRPr lang="cs-CZ" dirty="0"/>
          </a:p>
          <a:p>
            <a:r>
              <a:rPr lang="cs-CZ" dirty="0"/>
              <a:t>Klaus říká, že ideově vyprázdněná politika je příležitost pro </a:t>
            </a:r>
            <a:r>
              <a:rPr lang="cs-CZ" dirty="0" err="1"/>
              <a:t>havlismus</a:t>
            </a:r>
            <a:r>
              <a:rPr lang="cs-CZ" dirty="0"/>
              <a:t>.</a:t>
            </a:r>
          </a:p>
          <a:p>
            <a:endParaRPr lang="cs-CZ" dirty="0"/>
          </a:p>
          <a:p>
            <a:r>
              <a:rPr lang="cs-CZ" dirty="0"/>
              <a:t>Proto je ideově vyprázdněná politika příležitost pro </a:t>
            </a:r>
            <a:r>
              <a:rPr lang="cs-CZ" dirty="0" err="1"/>
              <a:t>havlismus</a:t>
            </a:r>
            <a:r>
              <a:rPr lang="cs-CZ" dirty="0"/>
              <a:t>.</a:t>
            </a:r>
          </a:p>
        </p:txBody>
      </p:sp>
    </p:spTree>
    <p:extLst>
      <p:ext uri="{BB962C8B-B14F-4D97-AF65-F5344CB8AC3E}">
        <p14:creationId xmlns:p14="http://schemas.microsoft.com/office/powerpoint/2010/main" val="2273789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4</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Deduktivní argument III</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1116400" cy="4418345"/>
          </a:xfrm>
        </p:spPr>
        <p:txBody>
          <a:bodyPr/>
          <a:lstStyle/>
          <a:p>
            <a:endParaRPr lang="cs-CZ" dirty="0"/>
          </a:p>
          <a:p>
            <a:r>
              <a:rPr lang="cs-CZ" dirty="0"/>
              <a:t>Všichni političtí filosofové jsou filosofové. </a:t>
            </a:r>
          </a:p>
          <a:p>
            <a:endParaRPr lang="cs-CZ" dirty="0"/>
          </a:p>
          <a:p>
            <a:r>
              <a:rPr lang="cs-CZ" dirty="0"/>
              <a:t>Všichni morální filosofové jsou filosofové. </a:t>
            </a:r>
          </a:p>
          <a:p>
            <a:endParaRPr lang="cs-CZ" dirty="0"/>
          </a:p>
          <a:p>
            <a:r>
              <a:rPr lang="cs-CZ" dirty="0"/>
              <a:t>Proto jsou všichni političtí filosofové morální filosofové.</a:t>
            </a:r>
          </a:p>
        </p:txBody>
      </p:sp>
    </p:spTree>
    <p:extLst>
      <p:ext uri="{BB962C8B-B14F-4D97-AF65-F5344CB8AC3E}">
        <p14:creationId xmlns:p14="http://schemas.microsoft.com/office/powerpoint/2010/main" val="455096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5</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Deduktivní argument IV</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1116400" cy="4418345"/>
          </a:xfrm>
        </p:spPr>
        <p:txBody>
          <a:bodyPr/>
          <a:lstStyle/>
          <a:p>
            <a:endParaRPr lang="cs-CZ" dirty="0"/>
          </a:p>
          <a:p>
            <a:r>
              <a:rPr lang="cs-CZ" dirty="0"/>
              <a:t>Pokud </a:t>
            </a:r>
            <a:r>
              <a:rPr lang="cs-CZ" dirty="0" err="1"/>
              <a:t>Rawls</a:t>
            </a:r>
            <a:r>
              <a:rPr lang="cs-CZ" dirty="0"/>
              <a:t> napsal pojednání o metafyzice, je nejlepším filosofem všech dob.</a:t>
            </a:r>
          </a:p>
          <a:p>
            <a:endParaRPr lang="cs-CZ" dirty="0"/>
          </a:p>
          <a:p>
            <a:r>
              <a:rPr lang="cs-CZ" dirty="0" err="1"/>
              <a:t>Rawls</a:t>
            </a:r>
            <a:r>
              <a:rPr lang="cs-CZ" dirty="0"/>
              <a:t> je nejlepším filosofem všech dob.</a:t>
            </a:r>
          </a:p>
          <a:p>
            <a:endParaRPr lang="cs-CZ" dirty="0"/>
          </a:p>
          <a:p>
            <a:r>
              <a:rPr lang="cs-CZ" dirty="0"/>
              <a:t>Proto </a:t>
            </a:r>
            <a:r>
              <a:rPr lang="cs-CZ" dirty="0" err="1"/>
              <a:t>Rawls</a:t>
            </a:r>
            <a:r>
              <a:rPr lang="cs-CZ" dirty="0"/>
              <a:t> napsal pojednání o metafyzice.</a:t>
            </a:r>
          </a:p>
        </p:txBody>
      </p:sp>
    </p:spTree>
    <p:extLst>
      <p:ext uri="{BB962C8B-B14F-4D97-AF65-F5344CB8AC3E}">
        <p14:creationId xmlns:p14="http://schemas.microsoft.com/office/powerpoint/2010/main" val="181284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6</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Induktivní argument</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1116400" cy="4418345"/>
          </a:xfrm>
        </p:spPr>
        <p:txBody>
          <a:bodyPr/>
          <a:lstStyle/>
          <a:p>
            <a:endParaRPr lang="cs-CZ" dirty="0"/>
          </a:p>
          <a:p>
            <a:r>
              <a:rPr lang="cs-CZ" dirty="0"/>
              <a:t>95 % vysokoškolských studentů ve Francii bylo přijato na VŠ jen proto, že úspěšně zvládli maturitu.</a:t>
            </a:r>
          </a:p>
          <a:p>
            <a:endParaRPr lang="cs-CZ" dirty="0"/>
          </a:p>
          <a:p>
            <a:r>
              <a:rPr lang="cs-CZ" dirty="0"/>
              <a:t>Emmanuel </a:t>
            </a:r>
            <a:r>
              <a:rPr lang="cs-CZ" dirty="0" err="1"/>
              <a:t>Macron</a:t>
            </a:r>
            <a:r>
              <a:rPr lang="cs-CZ" dirty="0"/>
              <a:t> byl vysokoškolský student.</a:t>
            </a:r>
          </a:p>
          <a:p>
            <a:endParaRPr lang="cs-CZ" dirty="0"/>
          </a:p>
          <a:p>
            <a:r>
              <a:rPr lang="cs-CZ" dirty="0"/>
              <a:t>Zapsal se na VŠ, protože úspěšně zvládl maturitu.</a:t>
            </a:r>
          </a:p>
        </p:txBody>
      </p:sp>
    </p:spTree>
    <p:extLst>
      <p:ext uri="{BB962C8B-B14F-4D97-AF65-F5344CB8AC3E}">
        <p14:creationId xmlns:p14="http://schemas.microsoft.com/office/powerpoint/2010/main" val="3952598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7</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Dobrý argument? I </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1116400" cy="4418345"/>
          </a:xfrm>
        </p:spPr>
        <p:txBody>
          <a:bodyPr/>
          <a:lstStyle/>
          <a:p>
            <a:endParaRPr lang="cs-CZ" dirty="0"/>
          </a:p>
          <a:p>
            <a:r>
              <a:rPr lang="cs-CZ" dirty="0"/>
              <a:t>Všichni členové krajských zastupitelstev jsou nadáni imunitou.</a:t>
            </a:r>
          </a:p>
          <a:p>
            <a:endParaRPr lang="cs-CZ" dirty="0"/>
          </a:p>
          <a:p>
            <a:r>
              <a:rPr lang="cs-CZ" dirty="0"/>
              <a:t>Jan </a:t>
            </a:r>
            <a:r>
              <a:rPr lang="cs-CZ" dirty="0" err="1"/>
              <a:t>Grolich</a:t>
            </a:r>
            <a:r>
              <a:rPr lang="cs-CZ" dirty="0"/>
              <a:t> je členem krajského zastupitelstva. </a:t>
            </a:r>
          </a:p>
          <a:p>
            <a:endParaRPr lang="cs-CZ" dirty="0"/>
          </a:p>
          <a:p>
            <a:r>
              <a:rPr lang="cs-CZ" dirty="0"/>
              <a:t>Proto je i Jan </a:t>
            </a:r>
            <a:r>
              <a:rPr lang="cs-CZ" dirty="0" err="1"/>
              <a:t>Grolich</a:t>
            </a:r>
            <a:r>
              <a:rPr lang="cs-CZ" dirty="0"/>
              <a:t> nadán imunitou. </a:t>
            </a:r>
          </a:p>
          <a:p>
            <a:endParaRPr lang="cs-CZ" dirty="0"/>
          </a:p>
        </p:txBody>
      </p:sp>
    </p:spTree>
    <p:extLst>
      <p:ext uri="{BB962C8B-B14F-4D97-AF65-F5344CB8AC3E}">
        <p14:creationId xmlns:p14="http://schemas.microsoft.com/office/powerpoint/2010/main" val="2556725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8</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Dobrý argument? II </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1116400" cy="4418345"/>
          </a:xfrm>
        </p:spPr>
        <p:txBody>
          <a:bodyPr/>
          <a:lstStyle/>
          <a:p>
            <a:endParaRPr lang="cs-CZ" dirty="0"/>
          </a:p>
          <a:p>
            <a:r>
              <a:rPr lang="cs-CZ" dirty="0"/>
              <a:t>Všichni poslanci mají právo podávat interpelace. </a:t>
            </a:r>
          </a:p>
          <a:p>
            <a:endParaRPr lang="cs-CZ" dirty="0"/>
          </a:p>
          <a:p>
            <a:r>
              <a:rPr lang="cs-CZ" dirty="0"/>
              <a:t>Prezident republiky Miloš Zeman je poslanec.</a:t>
            </a:r>
          </a:p>
          <a:p>
            <a:endParaRPr lang="cs-CZ" dirty="0"/>
          </a:p>
          <a:p>
            <a:r>
              <a:rPr lang="cs-CZ" dirty="0"/>
              <a:t>Proto má právo podávat interpelace.</a:t>
            </a:r>
          </a:p>
        </p:txBody>
      </p:sp>
    </p:spTree>
    <p:extLst>
      <p:ext uri="{BB962C8B-B14F-4D97-AF65-F5344CB8AC3E}">
        <p14:creationId xmlns:p14="http://schemas.microsoft.com/office/powerpoint/2010/main" val="3395831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9</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Dobrý argument? III </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1116400" cy="4418345"/>
          </a:xfrm>
        </p:spPr>
        <p:txBody>
          <a:bodyPr/>
          <a:lstStyle/>
          <a:p>
            <a:r>
              <a:rPr lang="cs-CZ" dirty="0"/>
              <a:t>Prezident republiky Miloš Zeman je člen vlády.</a:t>
            </a:r>
          </a:p>
          <a:p>
            <a:endParaRPr lang="cs-CZ" dirty="0"/>
          </a:p>
          <a:p>
            <a:r>
              <a:rPr lang="cs-CZ" dirty="0"/>
              <a:t>Všichni členové vlády mají právo účastnit se schůze komise pro výkon vojenského zpravodajství PSP ČR. Komise jim udělí slovo, kdykoliv o to požádají. </a:t>
            </a:r>
          </a:p>
          <a:p>
            <a:endParaRPr lang="cs-CZ" dirty="0"/>
          </a:p>
          <a:p>
            <a:r>
              <a:rPr lang="cs-CZ" dirty="0"/>
              <a:t>Proto má Miloš Zeman právo účastnit se schůze komise pro výkon vojenského zpravodajství PSP ČR. Komise mu udělí slovo, kdykoliv o to požádá.</a:t>
            </a:r>
          </a:p>
          <a:p>
            <a:endParaRPr lang="cs-CZ" dirty="0"/>
          </a:p>
        </p:txBody>
      </p:sp>
    </p:spTree>
    <p:extLst>
      <p:ext uri="{BB962C8B-B14F-4D97-AF65-F5344CB8AC3E}">
        <p14:creationId xmlns:p14="http://schemas.microsoft.com/office/powerpoint/2010/main" val="1467442972"/>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fss-prezentace-16-9-cz-v11.potx" id="{1A432768-ED11-4D80-BB7B-F2DE57BF66BD}" vid="{70834B49-2483-4B2E-9811-25D90AF3623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muni-fss-prezentace-16-9-cz-v11 (1)</Template>
  <TotalTime>104</TotalTime>
  <Words>974</Words>
  <Application>Microsoft Office PowerPoint</Application>
  <PresentationFormat>Širokoúhlá obrazovka</PresentationFormat>
  <Paragraphs>148</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Tahoma</vt:lpstr>
      <vt:lpstr>Wingdings</vt:lpstr>
      <vt:lpstr>Prezentace_MU_CZ</vt:lpstr>
      <vt:lpstr>Identifikování a hodnocení argumentů</vt:lpstr>
      <vt:lpstr>Deduktivní argument I</vt:lpstr>
      <vt:lpstr>Deduktivní argument II</vt:lpstr>
      <vt:lpstr>Deduktivní argument III</vt:lpstr>
      <vt:lpstr>Deduktivní argument IV</vt:lpstr>
      <vt:lpstr>Induktivní argument</vt:lpstr>
      <vt:lpstr>Dobrý argument? I </vt:lpstr>
      <vt:lpstr>Dobrý argument? II </vt:lpstr>
      <vt:lpstr>Dobrý argument? III </vt:lpstr>
      <vt:lpstr>Dobrý argument? IV </vt:lpstr>
      <vt:lpstr>Dobrý argument? V </vt:lpstr>
      <vt:lpstr>Hodnocení argumentů I</vt:lpstr>
      <vt:lpstr>Hodnocení argumentů II</vt:lpstr>
      <vt:lpstr>Odhalení skrytých premis I</vt:lpstr>
      <vt:lpstr>Odhalení skrytých premis II</vt:lpstr>
      <vt:lpstr>Odhalení skrytých premis III</vt:lpstr>
      <vt:lpstr>Dlouhý argument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Konstitucionalismus společného dobra a výzvy pandemie</dc:title>
  <dc:creator>Jiří Baroš</dc:creator>
  <cp:lastModifiedBy>Jiří Baroš</cp:lastModifiedBy>
  <cp:revision>16</cp:revision>
  <cp:lastPrinted>1601-01-01T00:00:00Z</cp:lastPrinted>
  <dcterms:created xsi:type="dcterms:W3CDTF">2021-09-08T18:55:37Z</dcterms:created>
  <dcterms:modified xsi:type="dcterms:W3CDTF">2021-09-22T07:37:28Z</dcterms:modified>
</cp:coreProperties>
</file>