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5768" autoAdjust="0"/>
  </p:normalViewPr>
  <p:slideViewPr>
    <p:cSldViewPr snapToGrid="0">
      <p:cViewPr varScale="1">
        <p:scale>
          <a:sx n="90" d="100"/>
          <a:sy n="90" d="100"/>
        </p:scale>
        <p:origin x="948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96447" y="6228000"/>
            <a:ext cx="7920000" cy="252000"/>
          </a:xfrm>
        </p:spPr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Morální teorie a jejich hodnocení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975362"/>
          </a:xfrm>
        </p:spPr>
        <p:txBody>
          <a:bodyPr/>
          <a:lstStyle/>
          <a:p>
            <a:r>
              <a:rPr lang="cs-CZ" dirty="0"/>
              <a:t>		Jiří Baroš, katedra politologie, Fakulta sociálních studií, Masarykova 			      univerzita v Brně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10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tvrzení a morální argumenty IV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1108" y="2009552"/>
            <a:ext cx="10753200" cy="412844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Neužít veškeré dostupné prostředky, které jsou schopny vážně nemocné novorozeně naživu, znamená dovolit, aby zemřelo.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Proto je neužít veškeré dostupné prostředky, které jsou schopny vážně nemocné novorozeně naživu, špatné.</a:t>
            </a:r>
          </a:p>
        </p:txBody>
      </p:sp>
    </p:spTree>
    <p:extLst>
      <p:ext uri="{BB962C8B-B14F-4D97-AF65-F5344CB8AC3E}">
        <p14:creationId xmlns:p14="http://schemas.microsoft.com/office/powerpoint/2010/main" val="295311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11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tvrzení a morální argumenty V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1108" y="2009552"/>
            <a:ext cx="10753200" cy="4128447"/>
          </a:xfrm>
        </p:spPr>
        <p:txBody>
          <a:bodyPr/>
          <a:lstStyle/>
          <a:p>
            <a:r>
              <a:rPr lang="cs-CZ" dirty="0"/>
              <a:t>1. Užití trestu smrti neodrazuje od zločinu. </a:t>
            </a:r>
          </a:p>
          <a:p>
            <a:endParaRPr lang="cs-CZ" dirty="0"/>
          </a:p>
          <a:p>
            <a:r>
              <a:rPr lang="cs-CZ" dirty="0"/>
              <a:t>2. Proto je trest smrti nemorální. </a:t>
            </a:r>
          </a:p>
        </p:txBody>
      </p:sp>
    </p:spTree>
    <p:extLst>
      <p:ext uri="{BB962C8B-B14F-4D97-AF65-F5344CB8AC3E}">
        <p14:creationId xmlns:p14="http://schemas.microsoft.com/office/powerpoint/2010/main" val="2449834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12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morálních premis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5999" y="1552354"/>
            <a:ext cx="11093609" cy="4585646"/>
          </a:xfrm>
        </p:spPr>
        <p:txBody>
          <a:bodyPr/>
          <a:lstStyle/>
          <a:p>
            <a:r>
              <a:rPr lang="cs-CZ" dirty="0"/>
              <a:t>1. Způsobit něčí smrt je špatné.</a:t>
            </a:r>
          </a:p>
          <a:p>
            <a:endParaRPr lang="cs-CZ" dirty="0"/>
          </a:p>
          <a:p>
            <a:r>
              <a:rPr lang="cs-CZ" dirty="0"/>
              <a:t>2. Jednotlivci v hlubokém, nevratném kómatu jsou nezpůsobilými osobami.</a:t>
            </a:r>
          </a:p>
          <a:p>
            <a:endParaRPr lang="cs-CZ" dirty="0"/>
          </a:p>
          <a:p>
            <a:r>
              <a:rPr lang="cs-CZ" dirty="0"/>
              <a:t>3. Odpojit někoho, kdo je v hlubokém, nevratném kómatu, znamená způsobit dané osobě smrt.</a:t>
            </a:r>
          </a:p>
          <a:p>
            <a:endParaRPr lang="cs-CZ" dirty="0"/>
          </a:p>
          <a:p>
            <a:r>
              <a:rPr lang="cs-CZ" dirty="0"/>
              <a:t>4. Odpojit někoho v hlubokém, nevratném kómatu je špatné.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661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13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Zhodnotit non-morální premisy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3527" y="2094614"/>
            <a:ext cx="11196082" cy="4043386"/>
          </a:xfrm>
        </p:spPr>
        <p:txBody>
          <a:bodyPr/>
          <a:lstStyle/>
          <a:p>
            <a:r>
              <a:rPr lang="cs-CZ" dirty="0"/>
              <a:t>Vede sledování pornografie k tomu, že se více páchají trestné činy? </a:t>
            </a:r>
          </a:p>
          <a:p>
            <a:endParaRPr lang="cs-CZ" dirty="0"/>
          </a:p>
          <a:p>
            <a:r>
              <a:rPr lang="cs-CZ" dirty="0"/>
              <a:t>Odrazuje trest smrti od páchání zločinu? </a:t>
            </a:r>
          </a:p>
          <a:p>
            <a:endParaRPr lang="cs-CZ" dirty="0"/>
          </a:p>
          <a:p>
            <a:r>
              <a:rPr lang="cs-CZ" dirty="0"/>
              <a:t>Může osoba s depresemi rozhodnout o asistované sebevraždě?</a:t>
            </a:r>
          </a:p>
          <a:p>
            <a:endParaRPr lang="cs-CZ" dirty="0"/>
          </a:p>
          <a:p>
            <a:r>
              <a:rPr lang="cs-CZ" dirty="0"/>
              <a:t>Narušuje manželství osob stejného pohlaví tradiční manželství?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26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dobrého filosofování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Principy informační adekvátnosti</a:t>
            </a:r>
          </a:p>
          <a:p>
            <a:endParaRPr lang="cs-CZ" dirty="0"/>
          </a:p>
          <a:p>
            <a:r>
              <a:rPr lang="cs-CZ" dirty="0"/>
              <a:t>Principy racionální přesvědčivosti</a:t>
            </a:r>
          </a:p>
          <a:p>
            <a:endParaRPr lang="cs-CZ" dirty="0"/>
          </a:p>
          <a:p>
            <a:r>
              <a:rPr lang="cs-CZ" dirty="0"/>
              <a:t>Principy racionální ekonomie</a:t>
            </a:r>
          </a:p>
        </p:txBody>
      </p:sp>
    </p:spTree>
    <p:extLst>
      <p:ext uri="{BB962C8B-B14F-4D97-AF65-F5344CB8AC3E}">
        <p14:creationId xmlns:p14="http://schemas.microsoft.com/office/powerpoint/2010/main" val="58240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informační adekvátnosti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1. Nikdy nezamez novému zkoumání</a:t>
            </a:r>
          </a:p>
          <a:p>
            <a:endParaRPr lang="cs-CZ" dirty="0"/>
          </a:p>
          <a:p>
            <a:r>
              <a:rPr lang="cs-CZ" dirty="0"/>
              <a:t>2. </a:t>
            </a:r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affirmation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</a:t>
            </a:r>
            <a:r>
              <a:rPr lang="cs-CZ" dirty="0" err="1"/>
              <a:t>negatio</a:t>
            </a:r>
            <a:endParaRPr lang="cs-CZ" dirty="0"/>
          </a:p>
          <a:p>
            <a:endParaRPr lang="cs-CZ" dirty="0"/>
          </a:p>
          <a:p>
            <a:r>
              <a:rPr lang="cs-CZ" dirty="0"/>
              <a:t>3. Ens et </a:t>
            </a:r>
            <a:r>
              <a:rPr lang="cs-CZ" dirty="0" err="1"/>
              <a:t>unum</a:t>
            </a:r>
            <a:r>
              <a:rPr lang="cs-CZ" dirty="0"/>
              <a:t> </a:t>
            </a:r>
            <a:r>
              <a:rPr lang="cs-CZ" dirty="0" err="1"/>
              <a:t>coincidunt</a:t>
            </a:r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06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racionální přesvědčivosti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Nihil</a:t>
            </a:r>
            <a:r>
              <a:rPr lang="cs-CZ" dirty="0"/>
              <a:t> sine </a:t>
            </a:r>
            <a:r>
              <a:rPr lang="cs-CZ" dirty="0" err="1"/>
              <a:t>ratione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Ex </a:t>
            </a:r>
            <a:r>
              <a:rPr lang="cs-CZ" dirty="0" err="1"/>
              <a:t>nihilo</a:t>
            </a:r>
            <a:r>
              <a:rPr lang="cs-CZ" dirty="0"/>
              <a:t> </a:t>
            </a:r>
            <a:r>
              <a:rPr lang="cs-CZ" dirty="0" err="1"/>
              <a:t>nihil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Non </a:t>
            </a:r>
            <a:r>
              <a:rPr lang="cs-CZ" dirty="0" err="1"/>
              <a:t>fortiter</a:t>
            </a:r>
            <a:r>
              <a:rPr lang="cs-CZ" dirty="0"/>
              <a:t> </a:t>
            </a:r>
            <a:r>
              <a:rPr lang="cs-CZ" dirty="0" err="1"/>
              <a:t>catena</a:t>
            </a:r>
            <a:r>
              <a:rPr lang="cs-CZ" dirty="0"/>
              <a:t> </a:t>
            </a:r>
            <a:r>
              <a:rPr lang="cs-CZ" dirty="0" err="1"/>
              <a:t>quam</a:t>
            </a:r>
            <a:r>
              <a:rPr lang="cs-CZ" dirty="0"/>
              <a:t> </a:t>
            </a:r>
            <a:r>
              <a:rPr lang="cs-CZ" dirty="0" err="1"/>
              <a:t>anulus</a:t>
            </a:r>
            <a:r>
              <a:rPr lang="cs-CZ" dirty="0"/>
              <a:t> </a:t>
            </a:r>
            <a:r>
              <a:rPr lang="cs-CZ" dirty="0" err="1"/>
              <a:t>debilissimus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Ex </a:t>
            </a:r>
            <a:r>
              <a:rPr lang="cs-CZ" dirty="0" err="1"/>
              <a:t>malis</a:t>
            </a:r>
            <a:r>
              <a:rPr lang="cs-CZ" dirty="0"/>
              <a:t> </a:t>
            </a:r>
            <a:r>
              <a:rPr lang="cs-CZ" dirty="0" err="1"/>
              <a:t>eligere</a:t>
            </a:r>
            <a:r>
              <a:rPr lang="cs-CZ" dirty="0"/>
              <a:t> minima</a:t>
            </a:r>
          </a:p>
        </p:txBody>
      </p:sp>
    </p:spTree>
    <p:extLst>
      <p:ext uri="{BB962C8B-B14F-4D97-AF65-F5344CB8AC3E}">
        <p14:creationId xmlns:p14="http://schemas.microsoft.com/office/powerpoint/2010/main" val="2246376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racionální ekonomie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Ultra </a:t>
            </a:r>
            <a:r>
              <a:rPr lang="cs-CZ" dirty="0" err="1"/>
              <a:t>posse</a:t>
            </a:r>
            <a:r>
              <a:rPr lang="cs-CZ" dirty="0"/>
              <a:t> </a:t>
            </a:r>
            <a:r>
              <a:rPr lang="cs-CZ" dirty="0" err="1"/>
              <a:t>nemo</a:t>
            </a:r>
            <a:r>
              <a:rPr lang="cs-CZ" dirty="0"/>
              <a:t> </a:t>
            </a:r>
            <a:r>
              <a:rPr lang="cs-CZ" dirty="0" err="1"/>
              <a:t>obligatur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Est</a:t>
            </a:r>
            <a:r>
              <a:rPr lang="cs-CZ" dirty="0"/>
              <a:t> </a:t>
            </a:r>
            <a:r>
              <a:rPr lang="cs-CZ" dirty="0" err="1"/>
              <a:t>ridiculum</a:t>
            </a:r>
            <a:r>
              <a:rPr lang="cs-CZ" dirty="0"/>
              <a:t> </a:t>
            </a:r>
            <a:r>
              <a:rPr lang="cs-CZ" dirty="0" err="1"/>
              <a:t>quarer</a:t>
            </a:r>
            <a:r>
              <a:rPr lang="cs-CZ" dirty="0"/>
              <a:t> </a:t>
            </a:r>
            <a:r>
              <a:rPr lang="cs-CZ" dirty="0" err="1"/>
              <a:t>quae</a:t>
            </a:r>
            <a:r>
              <a:rPr lang="cs-CZ" dirty="0"/>
              <a:t> </a:t>
            </a:r>
            <a:r>
              <a:rPr lang="cs-CZ" dirty="0" err="1"/>
              <a:t>habere</a:t>
            </a:r>
            <a:r>
              <a:rPr lang="cs-CZ" dirty="0"/>
              <a:t> non </a:t>
            </a:r>
            <a:r>
              <a:rPr lang="cs-CZ" dirty="0" err="1"/>
              <a:t>possumus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Non </a:t>
            </a:r>
            <a:r>
              <a:rPr lang="cs-CZ" dirty="0" err="1"/>
              <a:t>explicari</a:t>
            </a:r>
            <a:r>
              <a:rPr lang="cs-CZ" dirty="0"/>
              <a:t> </a:t>
            </a:r>
            <a:r>
              <a:rPr lang="cs-CZ" dirty="0" err="1"/>
              <a:t>obscurus</a:t>
            </a:r>
            <a:r>
              <a:rPr lang="cs-CZ" dirty="0"/>
              <a:t> per </a:t>
            </a:r>
            <a:r>
              <a:rPr lang="cs-CZ" dirty="0" err="1"/>
              <a:t>obscurior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Non </a:t>
            </a:r>
            <a:r>
              <a:rPr lang="cs-CZ" dirty="0" err="1"/>
              <a:t>multiplicande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complicationes</a:t>
            </a:r>
            <a:r>
              <a:rPr lang="cs-CZ" dirty="0"/>
              <a:t> </a:t>
            </a:r>
            <a:r>
              <a:rPr lang="cs-CZ" dirty="0" err="1"/>
              <a:t>prater</a:t>
            </a:r>
            <a:r>
              <a:rPr lang="cs-CZ" dirty="0"/>
              <a:t> </a:t>
            </a:r>
            <a:r>
              <a:rPr lang="cs-CZ" dirty="0" err="1"/>
              <a:t>necessitatem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Entia</a:t>
            </a:r>
            <a:r>
              <a:rPr lang="cs-CZ" dirty="0"/>
              <a:t> non </a:t>
            </a:r>
            <a:r>
              <a:rPr lang="cs-CZ" dirty="0" err="1"/>
              <a:t>multiplicanda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prater</a:t>
            </a:r>
            <a:r>
              <a:rPr lang="cs-CZ" dirty="0"/>
              <a:t> </a:t>
            </a:r>
            <a:r>
              <a:rPr lang="cs-CZ" dirty="0" err="1"/>
              <a:t>necessitatem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Necessitas</a:t>
            </a:r>
            <a:r>
              <a:rPr lang="cs-CZ" dirty="0"/>
              <a:t> non </a:t>
            </a:r>
            <a:r>
              <a:rPr lang="cs-CZ" dirty="0" err="1"/>
              <a:t>habet</a:t>
            </a:r>
            <a:r>
              <a:rPr lang="cs-CZ" dirty="0"/>
              <a:t> legem</a:t>
            </a:r>
          </a:p>
          <a:p>
            <a:pPr marL="514350" indent="-514350">
              <a:buAutoNum type="arabicPeriod"/>
            </a:pPr>
            <a:r>
              <a:rPr lang="cs-CZ" dirty="0"/>
              <a:t>De </a:t>
            </a:r>
            <a:r>
              <a:rPr lang="cs-CZ" dirty="0" err="1"/>
              <a:t>minimis</a:t>
            </a:r>
            <a:r>
              <a:rPr lang="cs-CZ" dirty="0"/>
              <a:t> non </a:t>
            </a:r>
            <a:r>
              <a:rPr lang="cs-CZ" dirty="0" err="1"/>
              <a:t>curat</a:t>
            </a:r>
            <a:r>
              <a:rPr lang="cs-CZ" dirty="0"/>
              <a:t> lex</a:t>
            </a:r>
          </a:p>
          <a:p>
            <a:pPr marL="514350" indent="-514350">
              <a:buAutoNum type="arabicPeriod"/>
            </a:pPr>
            <a:r>
              <a:rPr lang="cs-CZ" dirty="0"/>
              <a:t>Nebičuj </a:t>
            </a:r>
            <a:r>
              <a:rPr lang="cs-CZ" dirty="0" err="1"/>
              <a:t>mtvého</a:t>
            </a:r>
            <a:r>
              <a:rPr lang="cs-CZ" dirty="0"/>
              <a:t> koně/nech spící psy ležet </a:t>
            </a:r>
          </a:p>
        </p:txBody>
      </p:sp>
    </p:spTree>
    <p:extLst>
      <p:ext uri="{BB962C8B-B14F-4D97-AF65-F5344CB8AC3E}">
        <p14:creationId xmlns:p14="http://schemas.microsoft.com/office/powerpoint/2010/main" val="2327002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6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Aporetika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46206" cy="4418345"/>
          </a:xfrm>
        </p:spPr>
        <p:txBody>
          <a:bodyPr/>
          <a:lstStyle/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Racionální lidé vždy sledují svůj nejlepší zájem.</a:t>
            </a:r>
          </a:p>
          <a:p>
            <a:pPr marL="514350" indent="-514350">
              <a:buAutoNum type="arabicPeriod"/>
            </a:pPr>
            <a:r>
              <a:rPr lang="cs-CZ" dirty="0"/>
              <a:t>Nic, co je v nejlepším zájmu člověka, nemůže být nepříznivé k jeho štěstí.</a:t>
            </a:r>
          </a:p>
          <a:p>
            <a:pPr marL="514350" indent="-514350">
              <a:buAutoNum type="arabicPeriod"/>
            </a:pPr>
            <a:r>
              <a:rPr lang="cs-CZ" dirty="0"/>
              <a:t>Dokonce racionální lidé někdy musí činit věci, které jsou nepříznivé k jejich štěstí.</a:t>
            </a:r>
          </a:p>
        </p:txBody>
      </p:sp>
    </p:spTree>
    <p:extLst>
      <p:ext uri="{BB962C8B-B14F-4D97-AF65-F5344CB8AC3E}">
        <p14:creationId xmlns:p14="http://schemas.microsoft.com/office/powerpoint/2010/main" val="181810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tvrzení a morální argumenty 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414130"/>
            <a:ext cx="10614307" cy="4723870"/>
          </a:xfrm>
        </p:spPr>
        <p:txBody>
          <a:bodyPr/>
          <a:lstStyle/>
          <a:p>
            <a:r>
              <a:rPr lang="cs-CZ" sz="2400" dirty="0"/>
              <a:t>Trest smrti je špatný.</a:t>
            </a:r>
          </a:p>
          <a:p>
            <a:r>
              <a:rPr lang="cs-CZ" sz="2400" dirty="0"/>
              <a:t>Mnozí lidé si myslí, že by se měl zavést trest smrti.</a:t>
            </a:r>
          </a:p>
          <a:p>
            <a:endParaRPr lang="cs-CZ" sz="2400" dirty="0"/>
          </a:p>
          <a:p>
            <a:r>
              <a:rPr lang="cs-CZ" sz="2400" dirty="0"/>
              <a:t>Andrej </a:t>
            </a:r>
            <a:r>
              <a:rPr lang="cs-CZ" sz="2400" dirty="0" err="1"/>
              <a:t>Babiš</a:t>
            </a:r>
            <a:r>
              <a:rPr lang="cs-CZ" sz="2400" dirty="0"/>
              <a:t> Jr. nelhal v tom, co řekl o svém otci.</a:t>
            </a:r>
          </a:p>
          <a:p>
            <a:r>
              <a:rPr lang="cs-CZ" sz="2400" dirty="0"/>
              <a:t>Učitelé by neměli lhát.</a:t>
            </a:r>
          </a:p>
          <a:p>
            <a:endParaRPr lang="cs-CZ" sz="2400" dirty="0"/>
          </a:p>
          <a:p>
            <a:r>
              <a:rPr lang="cs-CZ" sz="2400" dirty="0"/>
              <a:t>Hana Lipovská je dobrý člověk. </a:t>
            </a:r>
          </a:p>
          <a:p>
            <a:r>
              <a:rPr lang="cs-CZ" sz="2400" dirty="0"/>
              <a:t>Snažím se být dobrým člověkem.</a:t>
            </a:r>
          </a:p>
          <a:p>
            <a:endParaRPr lang="cs-CZ" sz="2400" dirty="0"/>
          </a:p>
          <a:p>
            <a:r>
              <a:rPr lang="cs-CZ" sz="2400" dirty="0"/>
              <a:t>Kruté jednání ke zvířatům je nemorální.</a:t>
            </a:r>
          </a:p>
          <a:p>
            <a:r>
              <a:rPr lang="cs-CZ" sz="2400" dirty="0"/>
              <a:t>Se zvířaty se často zachází krutě. </a:t>
            </a:r>
          </a:p>
        </p:txBody>
      </p:sp>
    </p:spTree>
    <p:extLst>
      <p:ext uri="{BB962C8B-B14F-4D97-AF65-F5344CB8AC3E}">
        <p14:creationId xmlns:p14="http://schemas.microsoft.com/office/powerpoint/2010/main" val="3346011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tvrzení a morální argumenty II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1108" y="2009552"/>
            <a:ext cx="10753200" cy="412844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dirty="0"/>
              <a:t>Spáchat násilný čin, když se člověk brání proti fyzickému útoku, je morálně dovolené.</a:t>
            </a:r>
          </a:p>
          <a:p>
            <a:pPr marL="457200" indent="-457200">
              <a:buAutoNum type="arabicPeriod"/>
            </a:pPr>
            <a:endParaRPr lang="cs-CZ" dirty="0"/>
          </a:p>
          <a:p>
            <a:pPr marL="457200" indent="-457200">
              <a:buAutoNum type="arabicPeriod"/>
            </a:pPr>
            <a:r>
              <a:rPr lang="cs-CZ" dirty="0"/>
              <a:t>Napadnout někoho, kdo na tebe útočí, je násilným činem sebe-obrany.</a:t>
            </a:r>
          </a:p>
          <a:p>
            <a:pPr marL="457200" indent="-457200">
              <a:buAutoNum type="arabicPeriod"/>
            </a:pPr>
            <a:endParaRPr lang="cs-CZ" dirty="0"/>
          </a:p>
          <a:p>
            <a:pPr marL="457200" indent="-457200">
              <a:buAutoNum type="arabicPeriod"/>
            </a:pPr>
            <a:r>
              <a:rPr lang="cs-CZ" dirty="0"/>
              <a:t>Napadnout někoho, kdo na tebe útočí, je morálně dovolené.</a:t>
            </a:r>
          </a:p>
        </p:txBody>
      </p:sp>
    </p:spTree>
    <p:extLst>
      <p:ext uri="{BB962C8B-B14F-4D97-AF65-F5344CB8AC3E}">
        <p14:creationId xmlns:p14="http://schemas.microsoft.com/office/powerpoint/2010/main" val="3726665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Kritické myšlení a věci veřejné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CBAB38-5C09-4515-91B6-F093091F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tvrzení a morální argumenty III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1108" y="2009552"/>
            <a:ext cx="10753200" cy="412844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dirty="0"/>
              <a:t>Napadnout někoho, kdo na tebe útočí, je násilným činem sebe-obrany.</a:t>
            </a:r>
          </a:p>
          <a:p>
            <a:pPr marL="457200" indent="-457200">
              <a:buAutoNum type="arabicPeriod"/>
            </a:pPr>
            <a:endParaRPr lang="cs-CZ" dirty="0"/>
          </a:p>
          <a:p>
            <a:pPr marL="457200" indent="-457200">
              <a:buAutoNum type="arabicPeriod"/>
            </a:pPr>
            <a:r>
              <a:rPr lang="cs-CZ" dirty="0"/>
              <a:t>Proto napadení někoho, kdo na tebe útočí, je morálně dovolené.</a:t>
            </a:r>
          </a:p>
        </p:txBody>
      </p:sp>
    </p:spTree>
    <p:extLst>
      <p:ext uri="{BB962C8B-B14F-4D97-AF65-F5344CB8AC3E}">
        <p14:creationId xmlns:p14="http://schemas.microsoft.com/office/powerpoint/2010/main" val="23121208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 (1)</Template>
  <TotalTime>283</TotalTime>
  <Words>556</Words>
  <Application>Microsoft Office PowerPoint</Application>
  <PresentationFormat>Širokoúhlá obrazovka</PresentationFormat>
  <Paragraphs>114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Morální teorie a jejich hodnocení</vt:lpstr>
      <vt:lpstr>Principy dobrého filosofování</vt:lpstr>
      <vt:lpstr>Principy informační adekvátnosti</vt:lpstr>
      <vt:lpstr>Principy racionální přesvědčivosti</vt:lpstr>
      <vt:lpstr>Principy racionální ekonomie</vt:lpstr>
      <vt:lpstr>Aporetika</vt:lpstr>
      <vt:lpstr>Morální tvrzení a morální argumenty I</vt:lpstr>
      <vt:lpstr>Morální tvrzení a morální argumenty II</vt:lpstr>
      <vt:lpstr>Morální tvrzení a morální argumenty III</vt:lpstr>
      <vt:lpstr>Morální tvrzení a morální argumenty IV</vt:lpstr>
      <vt:lpstr>Morální tvrzení a morální argumenty V</vt:lpstr>
      <vt:lpstr>Testování morálních premis</vt:lpstr>
      <vt:lpstr>Zhodnotit non-morální premisy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Konstitucionalismus společného dobra a výzvy pandemie</dc:title>
  <dc:creator>Jiří Baroš</dc:creator>
  <cp:lastModifiedBy>Jiří Baroš</cp:lastModifiedBy>
  <cp:revision>26</cp:revision>
  <cp:lastPrinted>1601-01-01T00:00:00Z</cp:lastPrinted>
  <dcterms:created xsi:type="dcterms:W3CDTF">2021-09-08T18:55:37Z</dcterms:created>
  <dcterms:modified xsi:type="dcterms:W3CDTF">2021-10-19T20:30:25Z</dcterms:modified>
</cp:coreProperties>
</file>