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ctr">
            <a:spAutoFit/>
          </a:bodyPr>
          <a:lstStyle/>
          <a:p>
            <a:r>
              <a:rPr sz="3200">
                <a:latin typeface="Garamond"/>
              </a:rPr>
              <a:t>Conclusions and Future Prospects: Italy and the EU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96" y="154846"/>
            <a:ext cx="4114800" cy="1839734"/>
          </a:xfrm>
        </p:spPr>
        <p:txBody>
          <a:bodyPr wrap="square" anchor="ctr">
            <a:sp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Lecture 10: Conclusions and future prospects</a:t>
            </a:r>
            <a:endParaRPr lang="it-IT" kern="100" dirty="0">
              <a:solidFill>
                <a:schemeClr val="bg1"/>
              </a:solidFill>
              <a:effectLst/>
              <a:latin typeface="Garamond" panose="020204040303010108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Italy's Potential Contributions to the EU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532" y="2499731"/>
            <a:ext cx="6903268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Leadership in Mediterranean and migration policies</a:t>
            </a:r>
          </a:p>
          <a:p>
            <a:r>
              <a:rPr sz="2400" dirty="0">
                <a:latin typeface="Garamond"/>
              </a:rPr>
              <a:t>Promoting sustainable and inclusive growth models</a:t>
            </a:r>
          </a:p>
          <a:p>
            <a:r>
              <a:rPr sz="2400" dirty="0">
                <a:latin typeface="Garamond"/>
              </a:rPr>
              <a:t>Bridging divides between Northern and Southern Europe</a:t>
            </a:r>
          </a:p>
          <a:p>
            <a:r>
              <a:rPr sz="2400" dirty="0">
                <a:latin typeface="Garamond"/>
              </a:rPr>
              <a:t>Cultural and diplomatic soft power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307529"/>
            <a:ext cx="6912321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Risks and Opportunities for Italy-EU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684397"/>
            <a:ext cx="6912322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Success or failure of PNRR implementation</a:t>
            </a:r>
          </a:p>
          <a:p>
            <a:r>
              <a:rPr sz="2400" dirty="0">
                <a:latin typeface="Garamond"/>
              </a:rPr>
              <a:t>Evolution of public opinion on the EU</a:t>
            </a:r>
          </a:p>
          <a:p>
            <a:r>
              <a:rPr sz="2400" dirty="0">
                <a:latin typeface="Garamond"/>
              </a:rPr>
              <a:t>Impact of global geopolitical shifts</a:t>
            </a:r>
          </a:p>
          <a:p>
            <a:r>
              <a:rPr sz="2400" dirty="0">
                <a:latin typeface="Garamond"/>
              </a:rPr>
              <a:t>Climate change and green transition challenges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532" y="553750"/>
            <a:ext cx="690326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Concluding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532" y="2499731"/>
            <a:ext cx="6903268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Interconnection between Italian and EU futures</a:t>
            </a:r>
          </a:p>
          <a:p>
            <a:r>
              <a:rPr sz="2400" dirty="0">
                <a:latin typeface="Garamond"/>
              </a:rPr>
              <a:t>Importance of successful reforms for Italy and the EU</a:t>
            </a:r>
          </a:p>
          <a:p>
            <a:r>
              <a:rPr sz="2400" dirty="0">
                <a:latin typeface="Garamond"/>
              </a:rPr>
              <a:t>Balancing national identity and European integration</a:t>
            </a:r>
          </a:p>
          <a:p>
            <a:r>
              <a:rPr sz="2400" dirty="0">
                <a:latin typeface="Garamond"/>
              </a:rPr>
              <a:t>Lessons from Italy's experience for European project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Recap of Italy's Economic Decline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684397"/>
            <a:ext cx="689421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Long-term productivity stagnation</a:t>
            </a:r>
          </a:p>
          <a:p>
            <a:r>
              <a:rPr sz="2400" dirty="0">
                <a:latin typeface="Garamond"/>
              </a:rPr>
              <a:t>Loss of competitiveness in global markets</a:t>
            </a:r>
          </a:p>
          <a:p>
            <a:r>
              <a:rPr sz="2400" dirty="0">
                <a:latin typeface="Garamond"/>
              </a:rPr>
              <a:t>Persistent regional disparities</a:t>
            </a:r>
          </a:p>
          <a:p>
            <a:r>
              <a:rPr sz="2400" dirty="0">
                <a:latin typeface="Garamond"/>
              </a:rPr>
              <a:t>Impact of 2008 financial crisis and Eurozone crisis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553750"/>
            <a:ext cx="6912321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Evolution of Euroscepticism in 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499731"/>
            <a:ext cx="6912322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From widespread pro-EU sentiment to growing criticism</a:t>
            </a:r>
          </a:p>
          <a:p>
            <a:r>
              <a:rPr sz="2400" dirty="0">
                <a:latin typeface="Garamond"/>
              </a:rPr>
              <a:t>Rise of populist and anti-establishment parties</a:t>
            </a:r>
          </a:p>
          <a:p>
            <a:r>
              <a:rPr sz="2400" dirty="0">
                <a:latin typeface="Garamond"/>
              </a:rPr>
              <a:t>Shifting narratives about Italy's place in the EU</a:t>
            </a:r>
          </a:p>
          <a:p>
            <a:r>
              <a:rPr sz="2400" dirty="0">
                <a:latin typeface="Garamond"/>
              </a:rPr>
              <a:t>Impact of economic challenges on public opinion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640" y="553750"/>
            <a:ext cx="6885160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Key Factors in Italy-EU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40" y="2499731"/>
            <a:ext cx="6885160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Fiscal constraints and debates over austerity</a:t>
            </a:r>
          </a:p>
          <a:p>
            <a:r>
              <a:rPr sz="2400" dirty="0">
                <a:latin typeface="Garamond"/>
              </a:rPr>
              <a:t>Immigration and border control issues</a:t>
            </a:r>
          </a:p>
          <a:p>
            <a:r>
              <a:rPr sz="2400" dirty="0">
                <a:latin typeface="Garamond"/>
              </a:rPr>
              <a:t>Reforms and conditionality in EU support</a:t>
            </a:r>
          </a:p>
          <a:p>
            <a:r>
              <a:rPr sz="2400" dirty="0">
                <a:latin typeface="Garamond"/>
              </a:rPr>
              <a:t>Tensions between national sovereignty and EU integration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26" y="307529"/>
            <a:ext cx="6921374" cy="1077218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COVID-19 Pandemic as a Turning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426" y="2684397"/>
            <a:ext cx="692137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Initial criticism of EU response</a:t>
            </a:r>
          </a:p>
          <a:p>
            <a:r>
              <a:rPr sz="2400" dirty="0">
                <a:latin typeface="Garamond"/>
              </a:rPr>
              <a:t>Development of Next Generation EU</a:t>
            </a:r>
          </a:p>
          <a:p>
            <a:r>
              <a:rPr sz="2400" dirty="0">
                <a:latin typeface="Garamond"/>
              </a:rPr>
              <a:t>Shift in public perception of the EU</a:t>
            </a:r>
          </a:p>
          <a:p>
            <a:r>
              <a:rPr sz="2400" dirty="0">
                <a:latin typeface="Garamond"/>
              </a:rPr>
              <a:t>Opportunities for reform and investment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692" y="553750"/>
            <a:ext cx="6876107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Draghi Government and PNRR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0692" y="2499731"/>
            <a:ext cx="6876108" cy="2726900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Return to pro-EU leadership</a:t>
            </a:r>
          </a:p>
          <a:p>
            <a:r>
              <a:rPr sz="2400" dirty="0">
                <a:latin typeface="Garamond"/>
              </a:rPr>
              <a:t>National Recovery and Resilience Plan (PNRR) objectives</a:t>
            </a:r>
          </a:p>
          <a:p>
            <a:r>
              <a:rPr sz="2400" dirty="0">
                <a:latin typeface="Garamond"/>
              </a:rPr>
              <a:t>Structural reforms and investment priorities</a:t>
            </a:r>
          </a:p>
          <a:p>
            <a:r>
              <a:rPr sz="2400" dirty="0">
                <a:latin typeface="Garamond"/>
              </a:rPr>
              <a:t>Challenges in implementation and monitoring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86" y="553750"/>
            <a:ext cx="6894214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Future Economic Challenges for 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586" y="2684397"/>
            <a:ext cx="6894214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Post-pandemic recovery and growth</a:t>
            </a:r>
          </a:p>
          <a:p>
            <a:r>
              <a:rPr sz="2400" dirty="0">
                <a:latin typeface="Garamond"/>
              </a:rPr>
              <a:t>Addressing long-term productivity issues</a:t>
            </a:r>
          </a:p>
          <a:p>
            <a:r>
              <a:rPr sz="2400" dirty="0">
                <a:latin typeface="Garamond"/>
              </a:rPr>
              <a:t>Reducing public debt and fiscal sustainability</a:t>
            </a:r>
          </a:p>
          <a:p>
            <a:r>
              <a:rPr sz="2400" dirty="0">
                <a:latin typeface="Garamond"/>
              </a:rPr>
              <a:t>Bridging the North-South divide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78" y="553750"/>
            <a:ext cx="6912321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Political Scenarios for Italy's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478" y="2684397"/>
            <a:ext cx="6912322" cy="2357568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Stability of pro-EU consensus</a:t>
            </a:r>
          </a:p>
          <a:p>
            <a:r>
              <a:rPr sz="2400" dirty="0">
                <a:latin typeface="Garamond"/>
              </a:rPr>
              <a:t>Potential resurgence of Eurosceptic forces</a:t>
            </a:r>
          </a:p>
          <a:p>
            <a:r>
              <a:rPr sz="2400" dirty="0">
                <a:latin typeface="Garamond"/>
              </a:rPr>
              <a:t>Impact of electoral reforms on government stability</a:t>
            </a:r>
          </a:p>
          <a:p>
            <a:r>
              <a:rPr sz="2400" dirty="0">
                <a:latin typeface="Garamond"/>
              </a:rPr>
              <a:t>Italy's role in shaping EU policies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640" y="553750"/>
            <a:ext cx="6885160" cy="584775"/>
          </a:xfrm>
        </p:spPr>
        <p:txBody>
          <a:bodyPr wrap="square" anchor="ctr">
            <a:spAutoFit/>
          </a:bodyPr>
          <a:lstStyle/>
          <a:p>
            <a:r>
              <a:rPr sz="3200" dirty="0">
                <a:latin typeface="Garamond"/>
              </a:rPr>
              <a:t>The Future of European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40" y="2315065"/>
            <a:ext cx="6885160" cy="3096232"/>
          </a:xfrm>
        </p:spPr>
        <p:txBody>
          <a:bodyPr wrap="square" anchor="ctr">
            <a:spAutoFit/>
          </a:bodyPr>
          <a:lstStyle/>
          <a:p>
            <a:endParaRPr dirty="0"/>
          </a:p>
          <a:p>
            <a:r>
              <a:rPr sz="2400" dirty="0">
                <a:latin typeface="Garamond"/>
              </a:rPr>
              <a:t>Debates over fiscal union and debt mutualization</a:t>
            </a:r>
          </a:p>
          <a:p>
            <a:r>
              <a:rPr sz="2400" dirty="0">
                <a:latin typeface="Garamond"/>
              </a:rPr>
              <a:t>Potential for common EU policies (health, defense, etc.)</a:t>
            </a:r>
          </a:p>
          <a:p>
            <a:r>
              <a:rPr sz="2400" dirty="0">
                <a:latin typeface="Garamond"/>
              </a:rPr>
              <a:t>Balancing national interests and European solidarity</a:t>
            </a:r>
          </a:p>
          <a:p>
            <a:r>
              <a:rPr sz="2400" dirty="0">
                <a:latin typeface="Garamond"/>
              </a:rPr>
              <a:t>Reforms of EU institutions and decision-making processes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337</Words>
  <Application>Microsoft Office PowerPoint</Application>
  <PresentationFormat>Presentazione su schermo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Garamond</vt:lpstr>
      <vt:lpstr>Office Theme</vt:lpstr>
      <vt:lpstr>Conclusions and Future Prospects: Italy and the EU</vt:lpstr>
      <vt:lpstr>Recap of Italy's Economic Decline</vt:lpstr>
      <vt:lpstr>Evolution of Euroscepticism in Italy</vt:lpstr>
      <vt:lpstr>Key Factors in Italy-EU Relations</vt:lpstr>
      <vt:lpstr>The COVID-19 Pandemic as a Turning Point</vt:lpstr>
      <vt:lpstr>The Draghi Government and PNRR</vt:lpstr>
      <vt:lpstr>Future Economic Challenges for Italy</vt:lpstr>
      <vt:lpstr>Political Scenarios for Italy's Future</vt:lpstr>
      <vt:lpstr>The Future of European Integration</vt:lpstr>
      <vt:lpstr>Italy's Potential Contributions to the EU</vt:lpstr>
      <vt:lpstr>Risks and Opportunities for Italy-EU Relations</vt:lpstr>
      <vt:lpstr>Concluding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Roberto Di Quirico</cp:lastModifiedBy>
  <cp:revision>2</cp:revision>
  <dcterms:created xsi:type="dcterms:W3CDTF">2013-01-27T09:14:16Z</dcterms:created>
  <dcterms:modified xsi:type="dcterms:W3CDTF">2024-10-22T09:40:23Z</dcterms:modified>
  <cp:category/>
</cp:coreProperties>
</file>