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s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anchor="ctr">
            <a:spAutoFit/>
          </a:bodyPr>
          <a:lstStyle/>
          <a:p>
            <a:r>
              <a:rPr sz="3200">
                <a:latin typeface="Garamond"/>
              </a:rPr>
              <a:t>The Eurozone Crisis and the Acceleration of Decline (I)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291" y="181242"/>
            <a:ext cx="5020147" cy="1569660"/>
          </a:xfrm>
        </p:spPr>
        <p:txBody>
          <a:bodyPr wrap="square" anchor="ctr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Lecture 6: The Eurozone crisis and the acceleration of decline (I)</a:t>
            </a:r>
            <a:endParaRPr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78" y="553750"/>
            <a:ext cx="6912321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Political Consequences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478" y="2684397"/>
            <a:ext cx="6912322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Fall of Berlusconi government (2011)</a:t>
            </a:r>
          </a:p>
          <a:p>
            <a:r>
              <a:rPr sz="2400" dirty="0">
                <a:latin typeface="Garamond"/>
              </a:rPr>
              <a:t>Rise of anti-establishment sentiments</a:t>
            </a:r>
          </a:p>
          <a:p>
            <a:r>
              <a:rPr sz="2400" dirty="0">
                <a:latin typeface="Garamond"/>
              </a:rPr>
              <a:t>Growing Euroscepticism</a:t>
            </a:r>
          </a:p>
          <a:p>
            <a:r>
              <a:rPr sz="2400" dirty="0">
                <a:latin typeface="Garamond"/>
              </a:rPr>
              <a:t>Erosion of trust in traditional political parties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86" y="553750"/>
            <a:ext cx="6894214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Long-term Economic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586" y="2499731"/>
            <a:ext cx="6894214" cy="2726900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Stagnant GDP growth</a:t>
            </a:r>
          </a:p>
          <a:p>
            <a:r>
              <a:rPr sz="2400" dirty="0">
                <a:latin typeface="Garamond"/>
              </a:rPr>
              <a:t>Persistent high unemployment, especially youth unemployment</a:t>
            </a:r>
          </a:p>
          <a:p>
            <a:r>
              <a:rPr sz="2400" dirty="0">
                <a:latin typeface="Garamond"/>
              </a:rPr>
              <a:t>Increased poverty rates</a:t>
            </a:r>
          </a:p>
          <a:p>
            <a:r>
              <a:rPr sz="2400" dirty="0">
                <a:latin typeface="Garamond"/>
              </a:rPr>
              <a:t>Widening gap with Northern European economies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78" y="553750"/>
            <a:ext cx="6912321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Debate on Austerity vs.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478" y="2684397"/>
            <a:ext cx="6912322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Criticism of austerity-focused policies</a:t>
            </a:r>
          </a:p>
          <a:p>
            <a:r>
              <a:rPr sz="2400" dirty="0">
                <a:latin typeface="Garamond"/>
              </a:rPr>
              <a:t>Calls for more growth-oriented measures</a:t>
            </a:r>
          </a:p>
          <a:p>
            <a:r>
              <a:rPr sz="2400" dirty="0">
                <a:latin typeface="Garamond"/>
              </a:rPr>
              <a:t>Tensions between Italy and EU over budget flexibility</a:t>
            </a:r>
          </a:p>
          <a:p>
            <a:r>
              <a:rPr sz="2400" dirty="0">
                <a:latin typeface="Garamond"/>
              </a:rPr>
              <a:t>Discussions on structural reforms vs. fiscal stimulus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86" y="553750"/>
            <a:ext cx="6894214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The 2008 Financial Crisis: Global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584" y="2905996"/>
            <a:ext cx="6894215" cy="1914370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Origins in the US subprime mortgage crisis</a:t>
            </a:r>
          </a:p>
          <a:p>
            <a:r>
              <a:rPr sz="2400" dirty="0">
                <a:latin typeface="Garamond"/>
              </a:rPr>
              <a:t>Collapse of Lehman Brothers (September 2008)</a:t>
            </a:r>
          </a:p>
          <a:p>
            <a:r>
              <a:rPr sz="2400" dirty="0">
                <a:latin typeface="Garamond"/>
              </a:rPr>
              <a:t>Rapid spread to European financial markets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532" y="553750"/>
            <a:ext cx="6903267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Initial Impact on Italy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014" y="2721330"/>
            <a:ext cx="6821786" cy="2283702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Contraction of GDP (-1.1% in 2008, -5.5% in 2009)</a:t>
            </a:r>
          </a:p>
          <a:p>
            <a:r>
              <a:rPr sz="2400" dirty="0">
                <a:latin typeface="Garamond"/>
              </a:rPr>
              <a:t>Rise in unemployment (from 6.7% in 2008 to 7.7% in 2009)</a:t>
            </a:r>
          </a:p>
          <a:p>
            <a:r>
              <a:rPr sz="2400" dirty="0">
                <a:latin typeface="Garamond"/>
              </a:rPr>
              <a:t>Decline in industrial production and exports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532" y="553750"/>
            <a:ext cx="6903267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Italy's Vulnerabilities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6906" y="2684397"/>
            <a:ext cx="6839893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High public debt (over 100% of GDP)</a:t>
            </a:r>
          </a:p>
          <a:p>
            <a:r>
              <a:rPr sz="2400" dirty="0">
                <a:latin typeface="Garamond"/>
              </a:rPr>
              <a:t>Low productivity growth</a:t>
            </a:r>
          </a:p>
          <a:p>
            <a:r>
              <a:rPr sz="2400" dirty="0">
                <a:latin typeface="Garamond"/>
              </a:rPr>
              <a:t>Fragile banking sector</a:t>
            </a:r>
          </a:p>
          <a:p>
            <a:r>
              <a:rPr sz="2400" dirty="0">
                <a:latin typeface="Garamond"/>
              </a:rPr>
              <a:t>North-South economic divide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640" y="553750"/>
            <a:ext cx="6885160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The Sovereign Debt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640" y="2684397"/>
            <a:ext cx="6885160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Greek crisis (2009-2010)</a:t>
            </a:r>
          </a:p>
          <a:p>
            <a:r>
              <a:rPr sz="2400" dirty="0">
                <a:latin typeface="Garamond"/>
              </a:rPr>
              <a:t>Contagion to other Southern European countries</a:t>
            </a:r>
          </a:p>
          <a:p>
            <a:r>
              <a:rPr sz="2400" dirty="0">
                <a:latin typeface="Garamond"/>
              </a:rPr>
              <a:t>Rise in Italian government bond yields</a:t>
            </a:r>
          </a:p>
          <a:p>
            <a:r>
              <a:rPr sz="2400" dirty="0">
                <a:latin typeface="Garamond"/>
              </a:rPr>
              <a:t>Risk of default and speculative attacks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640" y="553750"/>
            <a:ext cx="6885160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EU and ECB Responses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638" y="2684397"/>
            <a:ext cx="6885161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European Financial Stability Facility (EFSF)</a:t>
            </a:r>
          </a:p>
          <a:p>
            <a:r>
              <a:rPr sz="2400" dirty="0">
                <a:latin typeface="Garamond"/>
              </a:rPr>
              <a:t>European Stability Mechanism (ESM)</a:t>
            </a:r>
          </a:p>
          <a:p>
            <a:r>
              <a:rPr sz="2400" dirty="0">
                <a:latin typeface="Garamond"/>
              </a:rPr>
              <a:t>ECB's Long Term Refinancing Operations (LTROs)</a:t>
            </a:r>
          </a:p>
          <a:p>
            <a:r>
              <a:rPr sz="2400" dirty="0">
                <a:latin typeface="Garamond"/>
              </a:rPr>
              <a:t>Mario Draghi's "whatever it takes" speech (2012)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532" y="553750"/>
            <a:ext cx="6903267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Austerity Measures in Italy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3532" y="2684397"/>
            <a:ext cx="6903268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Berlusconi government's initial response (2008-2011)</a:t>
            </a:r>
          </a:p>
          <a:p>
            <a:r>
              <a:rPr sz="2400" dirty="0">
                <a:latin typeface="Garamond"/>
              </a:rPr>
              <a:t>Monti's technocratic government (2011-2013)</a:t>
            </a:r>
          </a:p>
          <a:p>
            <a:r>
              <a:rPr sz="2400" dirty="0">
                <a:latin typeface="Garamond"/>
              </a:rPr>
              <a:t>Fiscal consolidation and spending cuts</a:t>
            </a:r>
          </a:p>
          <a:p>
            <a:r>
              <a:rPr sz="2400" dirty="0">
                <a:latin typeface="Garamond"/>
              </a:rPr>
              <a:t>Labor market and pension reforms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86" y="553750"/>
            <a:ext cx="6894214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Economic Consequences of Austerity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584" y="2684397"/>
            <a:ext cx="6894215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Prolonged recession (2012-2013)</a:t>
            </a:r>
          </a:p>
          <a:p>
            <a:r>
              <a:rPr sz="2400" dirty="0">
                <a:latin typeface="Garamond"/>
              </a:rPr>
              <a:t>Further increase in unemployment (12.1% in 2013)</a:t>
            </a:r>
          </a:p>
          <a:p>
            <a:r>
              <a:rPr sz="2400" dirty="0">
                <a:latin typeface="Garamond"/>
              </a:rPr>
              <a:t>Decline in domestic demand</a:t>
            </a:r>
          </a:p>
          <a:p>
            <a:r>
              <a:rPr sz="2400" dirty="0">
                <a:latin typeface="Garamond"/>
              </a:rPr>
              <a:t>Widening social inequalities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6906" y="553750"/>
            <a:ext cx="6839893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Impact on Italian Industries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6906" y="2684397"/>
            <a:ext cx="6839894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Closure of many small and medium enterprises</a:t>
            </a:r>
          </a:p>
          <a:p>
            <a:r>
              <a:rPr sz="2400" dirty="0">
                <a:latin typeface="Garamond"/>
              </a:rPr>
              <a:t>Decline in traditional manufacturing sectors</a:t>
            </a:r>
          </a:p>
          <a:p>
            <a:r>
              <a:rPr sz="2400" dirty="0">
                <a:latin typeface="Garamond"/>
              </a:rPr>
              <a:t>Reduced competitiveness in global markets</a:t>
            </a:r>
          </a:p>
          <a:p>
            <a:r>
              <a:rPr sz="2400" dirty="0">
                <a:latin typeface="Garamond"/>
              </a:rPr>
              <a:t>Brain drain and loss of human capital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333</Words>
  <Application>Microsoft Office PowerPoint</Application>
  <PresentationFormat>Presentazione su schermo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Garamond</vt:lpstr>
      <vt:lpstr>Office Theme</vt:lpstr>
      <vt:lpstr>The Eurozone Crisis and the Acceleration of Decline (I)</vt:lpstr>
      <vt:lpstr>The 2008 Financial Crisis: Global Context</vt:lpstr>
      <vt:lpstr>Initial Impact on Italy</vt:lpstr>
      <vt:lpstr>Italy's Vulnerabilities</vt:lpstr>
      <vt:lpstr>The Sovereign Debt Crisis</vt:lpstr>
      <vt:lpstr>EU and ECB Responses</vt:lpstr>
      <vt:lpstr>Austerity Measures in Italy</vt:lpstr>
      <vt:lpstr>Economic Consequences of Austerity</vt:lpstr>
      <vt:lpstr>Impact on Italian Industries</vt:lpstr>
      <vt:lpstr>Political Consequences</vt:lpstr>
      <vt:lpstr>Long-term Economic Effects</vt:lpstr>
      <vt:lpstr>Debate on Austerity vs. Growth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Roberto Di Quirico</cp:lastModifiedBy>
  <cp:revision>2</cp:revision>
  <dcterms:created xsi:type="dcterms:W3CDTF">2013-01-27T09:14:16Z</dcterms:created>
  <dcterms:modified xsi:type="dcterms:W3CDTF">2024-10-22T09:04:04Z</dcterms:modified>
  <cp:category/>
</cp:coreProperties>
</file>