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s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anchor="ctr">
            <a:spAutoFit/>
          </a:bodyPr>
          <a:lstStyle/>
          <a:p>
            <a:r>
              <a:rPr sz="3200">
                <a:latin typeface="Garamond"/>
              </a:rPr>
              <a:t>Recent Developments in Italy-EU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435" y="189740"/>
            <a:ext cx="5925493" cy="1312795"/>
          </a:xfrm>
        </p:spPr>
        <p:txBody>
          <a:bodyPr wrap="square" anchor="ctr">
            <a:sp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kern="1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Lecture 9: Recent developments</a:t>
            </a:r>
            <a:endParaRPr lang="it-IT" kern="100" dirty="0">
              <a:solidFill>
                <a:schemeClr val="bg1"/>
              </a:solidFill>
              <a:effectLst/>
              <a:latin typeface="Garamond" panose="02020404030301010803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532" y="307529"/>
            <a:ext cx="6903267" cy="1077218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Political Developments During the Pandemic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3532" y="2684397"/>
            <a:ext cx="6903268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Decline in support for Eurosceptic parties</a:t>
            </a:r>
          </a:p>
          <a:p>
            <a:r>
              <a:rPr sz="2400" dirty="0">
                <a:latin typeface="Garamond"/>
              </a:rPr>
              <a:t>Rise in popularity of pro-EU figures</a:t>
            </a:r>
          </a:p>
          <a:p>
            <a:r>
              <a:rPr sz="2400" dirty="0">
                <a:latin typeface="Garamond"/>
              </a:rPr>
              <a:t>Renewed focus on Italy's role in the EU</a:t>
            </a:r>
          </a:p>
          <a:p>
            <a:r>
              <a:rPr sz="2400" dirty="0">
                <a:latin typeface="Garamond"/>
              </a:rPr>
              <a:t>Debates on use of European recovery funds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640" y="553750"/>
            <a:ext cx="6885160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The Draghi Government and PNRR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1640" y="2499731"/>
            <a:ext cx="6885160" cy="2726900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Appointment of Mario Draghi as Prime Minister</a:t>
            </a:r>
          </a:p>
          <a:p>
            <a:r>
              <a:rPr sz="2400" dirty="0">
                <a:latin typeface="Garamond"/>
              </a:rPr>
              <a:t>Broad coalition government</a:t>
            </a:r>
          </a:p>
          <a:p>
            <a:r>
              <a:rPr sz="2400" dirty="0">
                <a:latin typeface="Garamond"/>
              </a:rPr>
              <a:t>Drafting and approval of National Recovery and Resilience Plan (PNRR)</a:t>
            </a:r>
          </a:p>
          <a:p>
            <a:r>
              <a:rPr sz="2400" dirty="0">
                <a:latin typeface="Garamond"/>
              </a:rPr>
              <a:t>Focus on reforms and investment using EU funds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532" y="553750"/>
            <a:ext cx="6903267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Future Prospects for Italy-EU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3532" y="2684397"/>
            <a:ext cx="6903268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Implementation challenges for PNRR</a:t>
            </a:r>
          </a:p>
          <a:p>
            <a:r>
              <a:rPr sz="2400" dirty="0">
                <a:latin typeface="Garamond"/>
              </a:rPr>
              <a:t>Potential for structural reforms</a:t>
            </a:r>
          </a:p>
          <a:p>
            <a:r>
              <a:rPr sz="2400" dirty="0">
                <a:latin typeface="Garamond"/>
              </a:rPr>
              <a:t>Evolving public attitudes towards the EU</a:t>
            </a:r>
          </a:p>
          <a:p>
            <a:r>
              <a:rPr sz="2400" dirty="0">
                <a:latin typeface="Garamond"/>
              </a:rPr>
              <a:t>Italy's role in shaping future EU policies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532" y="553750"/>
            <a:ext cx="6903267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The Conte I Government (2018-2019)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3532" y="2684397"/>
            <a:ext cx="6903268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Coalition between M5S and Lega</a:t>
            </a:r>
          </a:p>
          <a:p>
            <a:r>
              <a:rPr sz="2400" dirty="0">
                <a:latin typeface="Garamond"/>
              </a:rPr>
              <a:t>Confrontational approach to EU institutions</a:t>
            </a:r>
          </a:p>
          <a:p>
            <a:r>
              <a:rPr sz="2400" dirty="0">
                <a:latin typeface="Garamond"/>
              </a:rPr>
              <a:t>Budget dispute with European Commission</a:t>
            </a:r>
          </a:p>
          <a:p>
            <a:r>
              <a:rPr sz="2400" dirty="0">
                <a:latin typeface="Garamond"/>
              </a:rPr>
              <a:t>Tensions over immigration policy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532" y="553750"/>
            <a:ext cx="6903267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Key Policies of Conte I Government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014" y="2684397"/>
            <a:ext cx="6821785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"Citizens' Income" welfare program</a:t>
            </a:r>
          </a:p>
          <a:p>
            <a:r>
              <a:rPr sz="2400" dirty="0">
                <a:latin typeface="Garamond"/>
              </a:rPr>
              <a:t>"Quota 100" pension reform</a:t>
            </a:r>
          </a:p>
          <a:p>
            <a:r>
              <a:rPr sz="2400" dirty="0">
                <a:latin typeface="Garamond"/>
              </a:rPr>
              <a:t>Attempts to increase deficit spending</a:t>
            </a:r>
          </a:p>
          <a:p>
            <a:r>
              <a:rPr sz="2400" dirty="0">
                <a:latin typeface="Garamond"/>
              </a:rPr>
              <a:t>"Security Decree" on immigration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532" y="553750"/>
            <a:ext cx="6903267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Impact on Italy-EU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3532" y="2684397"/>
            <a:ext cx="6903268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Deterioration of diplomatic ties</a:t>
            </a:r>
          </a:p>
          <a:p>
            <a:r>
              <a:rPr sz="2400" dirty="0">
                <a:latin typeface="Garamond"/>
              </a:rPr>
              <a:t>Increased market volatility</a:t>
            </a:r>
          </a:p>
          <a:p>
            <a:r>
              <a:rPr sz="2400" dirty="0">
                <a:latin typeface="Garamond"/>
              </a:rPr>
              <a:t>Isolation in EU decision-making processes</a:t>
            </a:r>
          </a:p>
          <a:p>
            <a:r>
              <a:rPr sz="2400" dirty="0">
                <a:latin typeface="Garamond"/>
              </a:rPr>
              <a:t>Debates on EU reform and fiscal flexibility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5426" y="307529"/>
            <a:ext cx="6921374" cy="1077218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The Fall of Conte I and Formation of Conte II Government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5426" y="2684397"/>
            <a:ext cx="6921374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Lega's withdrawal from coalition</a:t>
            </a:r>
          </a:p>
          <a:p>
            <a:r>
              <a:rPr sz="2400" dirty="0">
                <a:latin typeface="Garamond"/>
              </a:rPr>
              <a:t>New alliance between M5S and Democratic Party</a:t>
            </a:r>
          </a:p>
          <a:p>
            <a:r>
              <a:rPr sz="2400" dirty="0">
                <a:latin typeface="Garamond"/>
              </a:rPr>
              <a:t>Shift towards more pro-EU stance</a:t>
            </a:r>
          </a:p>
          <a:p>
            <a:r>
              <a:rPr sz="2400" dirty="0">
                <a:latin typeface="Garamond"/>
              </a:rPr>
              <a:t>Improved relations with EU institutions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692" y="553750"/>
            <a:ext cx="6876107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The COVID-19 Pandemic: Initial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692" y="2684397"/>
            <a:ext cx="6876108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Severe health crisis in Northern Italy</a:t>
            </a:r>
          </a:p>
          <a:p>
            <a:r>
              <a:rPr sz="2400" dirty="0">
                <a:latin typeface="Garamond"/>
              </a:rPr>
              <a:t>Nationwide lockdown measures</a:t>
            </a:r>
          </a:p>
          <a:p>
            <a:r>
              <a:rPr sz="2400" dirty="0">
                <a:latin typeface="Garamond"/>
              </a:rPr>
              <a:t>Sharp economic contraction</a:t>
            </a:r>
          </a:p>
          <a:p>
            <a:r>
              <a:rPr sz="2400" dirty="0">
                <a:latin typeface="Garamond"/>
              </a:rPr>
              <a:t>Calls for EU solidarity and support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586" y="553750"/>
            <a:ext cx="6894214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EU Response to the Pandemic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586" y="2315065"/>
            <a:ext cx="6894214" cy="3096232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Initial criticism of EU's slow reaction</a:t>
            </a:r>
          </a:p>
          <a:p>
            <a:r>
              <a:rPr sz="2400" dirty="0">
                <a:latin typeface="Garamond"/>
              </a:rPr>
              <a:t>European Central Bank's pandemic emergency purchase </a:t>
            </a:r>
            <a:r>
              <a:rPr sz="2400" dirty="0" err="1">
                <a:latin typeface="Garamond"/>
              </a:rPr>
              <a:t>programme</a:t>
            </a:r>
            <a:r>
              <a:rPr sz="2400" dirty="0">
                <a:latin typeface="Garamond"/>
              </a:rPr>
              <a:t> (PEPP)</a:t>
            </a:r>
          </a:p>
          <a:p>
            <a:r>
              <a:rPr sz="2400" dirty="0">
                <a:latin typeface="Garamond"/>
              </a:rPr>
              <a:t>Suspension of Stability and Growth Pact rules</a:t>
            </a:r>
          </a:p>
          <a:p>
            <a:r>
              <a:rPr sz="2400" dirty="0">
                <a:latin typeface="Garamond"/>
              </a:rPr>
              <a:t>Negotiations for Recovery Fund / Next Generation EU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532" y="307529"/>
            <a:ext cx="6903267" cy="1077218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Italy's Economic Challenges During the Pandemic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3532" y="2684397"/>
            <a:ext cx="6903268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GDP contraction and rising unemployment</a:t>
            </a:r>
          </a:p>
          <a:p>
            <a:r>
              <a:rPr sz="2400" dirty="0">
                <a:latin typeface="Garamond"/>
              </a:rPr>
              <a:t>Strain on healthcare system</a:t>
            </a:r>
          </a:p>
          <a:p>
            <a:r>
              <a:rPr sz="2400" dirty="0">
                <a:latin typeface="Garamond"/>
              </a:rPr>
              <a:t>Impact on tourism and service sectors</a:t>
            </a:r>
          </a:p>
          <a:p>
            <a:r>
              <a:rPr sz="2400" dirty="0">
                <a:latin typeface="Garamond"/>
              </a:rPr>
              <a:t>Widening regional disparities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78" y="553750"/>
            <a:ext cx="6912321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Changes in Public Perception of the EU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478" y="2499731"/>
            <a:ext cx="6912321" cy="2726900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Initial disappointment with EU response</a:t>
            </a:r>
          </a:p>
          <a:p>
            <a:r>
              <a:rPr sz="2400" dirty="0">
                <a:latin typeface="Garamond"/>
              </a:rPr>
              <a:t>Growing support for EU actions</a:t>
            </a:r>
          </a:p>
          <a:p>
            <a:r>
              <a:rPr sz="2400" dirty="0">
                <a:latin typeface="Garamond"/>
              </a:rPr>
              <a:t>Shift in narrative from "EU as constraint" to "EU as opportunity"</a:t>
            </a:r>
          </a:p>
          <a:p>
            <a:r>
              <a:rPr sz="2400" dirty="0">
                <a:latin typeface="Garamond"/>
              </a:rPr>
              <a:t>Debates on the future of European integration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337</Words>
  <Application>Microsoft Office PowerPoint</Application>
  <PresentationFormat>Presentazione su schermo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Calibri</vt:lpstr>
      <vt:lpstr>Garamond</vt:lpstr>
      <vt:lpstr>Office Theme</vt:lpstr>
      <vt:lpstr>Recent Developments in Italy-EU Relations</vt:lpstr>
      <vt:lpstr>The Conte I Government (2018-2019)</vt:lpstr>
      <vt:lpstr>Key Policies of Conte I Government</vt:lpstr>
      <vt:lpstr>Impact on Italy-EU Relations</vt:lpstr>
      <vt:lpstr>The Fall of Conte I and Formation of Conte II Government</vt:lpstr>
      <vt:lpstr>The COVID-19 Pandemic: Initial Impact</vt:lpstr>
      <vt:lpstr>EU Response to the Pandemic</vt:lpstr>
      <vt:lpstr>Italy's Economic Challenges During the Pandemic</vt:lpstr>
      <vt:lpstr>Changes in Public Perception of the EU</vt:lpstr>
      <vt:lpstr>Political Developments During the Pandemic</vt:lpstr>
      <vt:lpstr>The Draghi Government and PNRR</vt:lpstr>
      <vt:lpstr>Future Prospects for Italy-EU Relations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Roberto Di Quirico</cp:lastModifiedBy>
  <cp:revision>2</cp:revision>
  <dcterms:created xsi:type="dcterms:W3CDTF">2013-01-27T09:14:16Z</dcterms:created>
  <dcterms:modified xsi:type="dcterms:W3CDTF">2024-10-22T09:31:27Z</dcterms:modified>
  <cp:category/>
</cp:coreProperties>
</file>