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68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Introduction to the Concept of Economic Decline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36" y="68080"/>
            <a:ext cx="8229600" cy="3360920"/>
          </a:xfrm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en-GB" sz="36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Economic Decline, </a:t>
            </a:r>
            <a:br>
              <a:rPr lang="en-GB" sz="36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Euro and </a:t>
            </a:r>
            <a:br>
              <a:rPr lang="en-GB" sz="36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Euroscepticism in Italy</a:t>
            </a:r>
          </a:p>
          <a:p>
            <a:endParaRPr lang="en-GB" sz="3600" kern="100" dirty="0">
              <a:solidFill>
                <a:schemeClr val="bg1"/>
              </a:solidFill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i="1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Roberto Di </a:t>
            </a:r>
            <a:r>
              <a:rPr lang="en-GB" sz="1800" i="1" kern="100" dirty="0" err="1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Quirico</a:t>
            </a:r>
            <a:r>
              <a:rPr lang="en-GB" sz="1800" i="1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(Ph.D.)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Brno 2024-25</a:t>
            </a:r>
          </a:p>
          <a:p>
            <a:pPr marL="0" indent="0">
              <a:buNone/>
            </a:pPr>
            <a:r>
              <a:rPr lang="en-GB" sz="1800" kern="100" dirty="0">
                <a:solidFill>
                  <a:schemeClr val="bg1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diquirico@unica.it</a:t>
            </a:r>
            <a:endParaRPr lang="it-IT" sz="18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rcRect r="17823" b="-3"/>
          <a:stretch/>
        </p:blipFill>
        <p:spPr>
          <a:xfrm>
            <a:off x="20" y="-40"/>
            <a:ext cx="4571980" cy="4172827"/>
          </a:xfrm>
          <a:prstGeom prst="rect">
            <a:avLst/>
          </a:prstGeom>
        </p:spPr>
      </p:pic>
      <p:pic>
        <p:nvPicPr>
          <p:cNvPr id="6" name="Segnaposto contenuto 5" descr="Immagine che contiene Viso umano, persona, Fronte, Mento&#10;&#10;Descrizione generata automaticamente">
            <a:extLst>
              <a:ext uri="{FF2B5EF4-FFF2-40B4-BE49-F238E27FC236}">
                <a16:creationId xmlns:a16="http://schemas.microsoft.com/office/drawing/2014/main" id="{E8AAC355-4963-324B-1A53-F84D399BF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21654" r="3" b="12133"/>
          <a:stretch/>
        </p:blipFill>
        <p:spPr>
          <a:xfrm>
            <a:off x="6336730" y="-42"/>
            <a:ext cx="2807270" cy="256217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67AA61-5C27-F30F-D229-06CBE5709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8855" y="4811517"/>
            <a:ext cx="552705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2D75DB0-0990-8FA1-D4E8-4EB8DC86D97C}"/>
              </a:ext>
            </a:extLst>
          </p:cNvPr>
          <p:cNvSpPr txBox="1"/>
          <p:nvPr/>
        </p:nvSpPr>
        <p:spPr>
          <a:xfrm>
            <a:off x="1179375" y="249219"/>
            <a:ext cx="5074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latin typeface="Garamond" panose="02020404030301010803" pitchFamily="18" charset="0"/>
              </a:rPr>
              <a:t>Roberto Di Quirico (</a:t>
            </a:r>
            <a:r>
              <a:rPr lang="it-IT" sz="2800" b="1" dirty="0" err="1">
                <a:latin typeface="Garamond" panose="02020404030301010803" pitchFamily="18" charset="0"/>
              </a:rPr>
              <a:t>Ph.D</a:t>
            </a:r>
            <a:r>
              <a:rPr lang="it-IT" sz="2800" b="1" dirty="0">
                <a:latin typeface="Garamond" panose="02020404030301010803" pitchFamily="18" charset="0"/>
              </a:rPr>
              <a:t>.)</a:t>
            </a:r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5CB86698-153E-E528-4DA4-539CF7015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375" y="860898"/>
            <a:ext cx="5074413" cy="3222216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latin typeface="Garamond" panose="02020404030301010803" pitchFamily="18" charset="0"/>
              </a:rPr>
              <a:t>University of Cagliari (</a:t>
            </a:r>
            <a:r>
              <a:rPr lang="it-IT" sz="2400" dirty="0" err="1">
                <a:latin typeface="Garamond" panose="02020404030301010803" pitchFamily="18" charset="0"/>
              </a:rPr>
              <a:t>Italy</a:t>
            </a:r>
            <a:r>
              <a:rPr lang="it-IT" sz="2400" dirty="0">
                <a:latin typeface="Garamond" panose="02020404030301010803" pitchFamily="18" charset="0"/>
              </a:rPr>
              <a:t>)</a:t>
            </a:r>
            <a:br>
              <a:rPr lang="it-IT" sz="2400" dirty="0">
                <a:latin typeface="Garamond" panose="02020404030301010803" pitchFamily="18" charset="0"/>
              </a:rPr>
            </a:br>
            <a:r>
              <a:rPr lang="it-IT" sz="2400" b="1" dirty="0" err="1">
                <a:latin typeface="Garamond" panose="02020404030301010803" pitchFamily="18" charset="0"/>
              </a:rPr>
              <a:t>Doctoral</a:t>
            </a:r>
            <a:r>
              <a:rPr lang="it-IT" sz="2400" b="1" dirty="0">
                <a:latin typeface="Garamond" panose="02020404030301010803" pitchFamily="18" charset="0"/>
              </a:rPr>
              <a:t> studies</a:t>
            </a:r>
            <a:r>
              <a:rPr lang="it-IT" sz="2400" dirty="0">
                <a:latin typeface="Garamond" panose="02020404030301010803" pitchFamily="18" charset="0"/>
              </a:rPr>
              <a:t>: </a:t>
            </a:r>
            <a:r>
              <a:rPr lang="it-IT" sz="2400" dirty="0" err="1">
                <a:latin typeface="Garamond" panose="02020404030301010803" pitchFamily="18" charset="0"/>
              </a:rPr>
              <a:t>European</a:t>
            </a:r>
            <a:r>
              <a:rPr lang="it-IT" sz="2400" dirty="0">
                <a:latin typeface="Garamond" panose="02020404030301010803" pitchFamily="18" charset="0"/>
              </a:rPr>
              <a:t> University Institute</a:t>
            </a:r>
            <a:br>
              <a:rPr lang="it-IT" sz="2400" dirty="0">
                <a:latin typeface="Garamond" panose="02020404030301010803" pitchFamily="18" charset="0"/>
              </a:rPr>
            </a:br>
            <a:r>
              <a:rPr lang="it-IT" sz="2400" b="1" dirty="0" err="1">
                <a:latin typeface="Garamond" panose="02020404030301010803" pitchFamily="18" charset="0"/>
              </a:rPr>
              <a:t>Main</a:t>
            </a:r>
            <a:r>
              <a:rPr lang="it-IT" sz="2400" b="1" dirty="0">
                <a:latin typeface="Garamond" panose="02020404030301010803" pitchFamily="18" charset="0"/>
              </a:rPr>
              <a:t> </a:t>
            </a:r>
            <a:r>
              <a:rPr lang="it-IT" sz="2400" b="1" dirty="0" err="1">
                <a:latin typeface="Garamond" panose="02020404030301010803" pitchFamily="18" charset="0"/>
              </a:rPr>
              <a:t>interests</a:t>
            </a:r>
            <a:r>
              <a:rPr lang="it-IT" sz="2400" dirty="0">
                <a:latin typeface="Garamond" panose="02020404030301010803" pitchFamily="18" charset="0"/>
              </a:rPr>
              <a:t>: </a:t>
            </a:r>
            <a:r>
              <a:rPr lang="it-IT" sz="2400" dirty="0" err="1">
                <a:latin typeface="Garamond" panose="02020404030301010803" pitchFamily="18" charset="0"/>
              </a:rPr>
              <a:t>Italian</a:t>
            </a:r>
            <a:r>
              <a:rPr lang="it-IT" sz="2400" dirty="0">
                <a:latin typeface="Garamond" panose="02020404030301010803" pitchFamily="18" charset="0"/>
              </a:rPr>
              <a:t> and EU </a:t>
            </a:r>
            <a:r>
              <a:rPr lang="it-IT" sz="2400" dirty="0" err="1">
                <a:latin typeface="Garamond" panose="02020404030301010803" pitchFamily="18" charset="0"/>
              </a:rPr>
              <a:t>politics</a:t>
            </a:r>
            <a:r>
              <a:rPr lang="it-IT" sz="2400" dirty="0">
                <a:latin typeface="Garamond" panose="02020404030301010803" pitchFamily="18" charset="0"/>
              </a:rPr>
              <a:t>;</a:t>
            </a:r>
            <a:br>
              <a:rPr lang="it-IT" sz="2400" dirty="0">
                <a:latin typeface="Garamond" panose="02020404030301010803" pitchFamily="18" charset="0"/>
              </a:rPr>
            </a:br>
            <a:r>
              <a:rPr lang="it-IT" sz="2400" dirty="0" err="1">
                <a:latin typeface="Garamond" panose="02020404030301010803" pitchFamily="18" charset="0"/>
              </a:rPr>
              <a:t>Democratization</a:t>
            </a:r>
            <a:r>
              <a:rPr lang="it-IT" sz="2400" dirty="0">
                <a:latin typeface="Garamond" panose="02020404030301010803" pitchFamily="18" charset="0"/>
              </a:rPr>
              <a:t> in post-soviet area;</a:t>
            </a:r>
            <a:br>
              <a:rPr lang="it-IT" sz="2400" dirty="0">
                <a:latin typeface="Garamond" panose="02020404030301010803" pitchFamily="18" charset="0"/>
              </a:rPr>
            </a:br>
            <a:r>
              <a:rPr lang="it-IT" sz="2400" dirty="0" err="1">
                <a:latin typeface="Garamond" panose="02020404030301010803" pitchFamily="18" charset="0"/>
              </a:rPr>
              <a:t>Artificial</a:t>
            </a:r>
            <a:r>
              <a:rPr lang="it-IT" sz="2400" dirty="0">
                <a:latin typeface="Garamond" panose="02020404030301010803" pitchFamily="18" charset="0"/>
              </a:rPr>
              <a:t> intelligence </a:t>
            </a:r>
            <a:r>
              <a:rPr lang="it-IT" sz="2400" dirty="0" err="1">
                <a:latin typeface="Garamond" panose="02020404030301010803" pitchFamily="18" charset="0"/>
              </a:rPr>
              <a:t>application</a:t>
            </a:r>
            <a:r>
              <a:rPr lang="it-IT" sz="2400" dirty="0">
                <a:latin typeface="Garamond" panose="02020404030301010803" pitchFamily="18" charset="0"/>
              </a:rPr>
              <a:t> in social studies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0F1966-D3E2-BD34-0CD0-2E0082F3E964}"/>
              </a:ext>
            </a:extLst>
          </p:cNvPr>
          <p:cNvSpPr txBox="1"/>
          <p:nvPr/>
        </p:nvSpPr>
        <p:spPr>
          <a:xfrm>
            <a:off x="208230" y="4345663"/>
            <a:ext cx="87184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pubblication</a:t>
            </a:r>
            <a:r>
              <a:rPr lang="it-IT" dirty="0"/>
              <a:t>: </a:t>
            </a:r>
            <a:br>
              <a:rPr lang="it-IT" dirty="0"/>
            </a:br>
            <a:r>
              <a:rPr lang="en-GB" sz="1800" cap="small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 Europe Apart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. </a:t>
            </a:r>
            <a:r>
              <a:rPr lang="en-US" sz="1800" i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History and Politics of European Monetary Integration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Firenze, European Press Academic Publishing, 2020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cap="small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r>
              <a:rPr lang="en-US" sz="1800" cap="small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with Elena </a:t>
            </a:r>
            <a:r>
              <a:rPr lang="en-US" sz="1800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Baracani</a:t>
            </a:r>
            <a:r>
              <a:rPr lang="en-US" sz="1800" cap="small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eds.) </a:t>
            </a:r>
            <a:r>
              <a:rPr lang="en-US" sz="1800" cap="small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Alternatives to Democracy. </a:t>
            </a:r>
            <a:r>
              <a:rPr lang="en-US" sz="1800" i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Non-Democratic Regimes and the Limits to Democracy Diffusion in Eurasia</a:t>
            </a:r>
            <a:r>
              <a:rPr lang="en-US" sz="1800" cap="small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Florence, European Press Academic Publishing, 2013.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cap="small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r>
              <a:rPr lang="en-US" sz="1800" cap="small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Italy, Europe and the European Presidency of 2003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Etudes et </a:t>
            </a:r>
            <a:r>
              <a:rPr lang="en-US" sz="1800" i="1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recherches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Paris, Notre Europe 2003, preface by Jacques </a:t>
            </a:r>
            <a:r>
              <a:rPr lang="en-US" sz="1800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Delors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(translated and published also in French and Italian). 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986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174" y="307529"/>
            <a:ext cx="6794626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Course Structure: Economic Decline, Italian Politics, and Euroscepticism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1262469"/>
            <a:ext cx="7260878" cy="5201424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Three interconnected themes: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1. Italian economic decline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2. Domestic political dynamics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3. Evolution of Euroscepticism/anti-Europeanism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dirty="0">
              <a:latin typeface="Garamond"/>
            </a:endParaRP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Key periods of analysis: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Post-war to 1980s: Economic growth and pro-European consensus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1990s: Economic slowdown, political crisis, and EU integration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2000s: Euro introduction and increasing economic challenges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2008 onwards: Financial crisis, austerity, and rise of Euroscepticism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dirty="0">
              <a:latin typeface="Garamond"/>
            </a:endParaRP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Focus on: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How economic issues influenced political discourse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The emergence and evolution of Eurosceptic parties</a:t>
            </a:r>
          </a:p>
          <a:p>
            <a:pPr marL="0" indent="0">
              <a:spcBef>
                <a:spcPts val="0"/>
              </a:spcBef>
              <a:buNone/>
            </a:pPr>
            <a:r>
              <a:rPr sz="2000" dirty="0">
                <a:latin typeface="Garamond"/>
              </a:rPr>
              <a:t>• Changes in public perception of the EU over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174" y="553750"/>
            <a:ext cx="6794626" cy="584775"/>
          </a:xfrm>
        </p:spPr>
        <p:txBody>
          <a:bodyPr wrap="square" anchor="ctr">
            <a:spAutoFit/>
          </a:bodyPr>
          <a:lstStyle/>
          <a:p>
            <a:r>
              <a:rPr lang="it-IT" sz="3200" dirty="0">
                <a:latin typeface="Garamond"/>
              </a:rPr>
              <a:t>List of </a:t>
            </a:r>
            <a:r>
              <a:rPr lang="it-IT" sz="3200" dirty="0" err="1">
                <a:latin typeface="Garamond"/>
              </a:rPr>
              <a:t>Lectures</a:t>
            </a:r>
            <a:endParaRPr sz="3200" dirty="0">
              <a:latin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1231691"/>
            <a:ext cx="7260878" cy="5262979"/>
          </a:xfrm>
        </p:spPr>
        <p:txBody>
          <a:bodyPr wrap="square" anchor="ctr">
            <a:spAutoFit/>
          </a:bodyPr>
          <a:lstStyle/>
          <a:p>
            <a:endParaRPr sz="24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1: Introduction to the concept of economic decline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2: The roots of Italian economic decline (I)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3: The early steps of Italy’s European integration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4: Italy and European integration: the 1990s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5: The introduction of the euro and its consequences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6: The Eurozone crisis and the acceleration of decline (I)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7: The Eurozone crisis and the acceleration of decline (II)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8: Euroscepticism as a response to decline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9: Recent developments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Garamond" panose="02020404030301010803" pitchFamily="18" charset="0"/>
              </a:rPr>
              <a:t>Lecture 10: Conclusions and future prospects</a:t>
            </a:r>
            <a:endParaRPr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96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379</Words>
  <Application>Microsoft Office PowerPoint</Application>
  <PresentationFormat>Presentazione su schermo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Garamond</vt:lpstr>
      <vt:lpstr>Times New Roman</vt:lpstr>
      <vt:lpstr>Office Theme</vt:lpstr>
      <vt:lpstr>Introduction to the Concept of Economic Decline</vt:lpstr>
      <vt:lpstr>University of Cagliari (Italy) Doctoral studies: European University Institute Main interests: Italian and EU politics; Democratization in post-soviet area; Artificial intelligence application in social studies</vt:lpstr>
      <vt:lpstr>Course Structure: Economic Decline, Italian Politics, and Euroscepticism</vt:lpstr>
      <vt:lpstr>List of Lectures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Msi-AE2240</dc:creator>
  <cp:keywords/>
  <dc:description>generated using python-pptx</dc:description>
  <cp:lastModifiedBy>Roberto Di Quirico</cp:lastModifiedBy>
  <cp:revision>8</cp:revision>
  <dcterms:created xsi:type="dcterms:W3CDTF">2013-01-27T09:14:16Z</dcterms:created>
  <dcterms:modified xsi:type="dcterms:W3CDTF">2024-11-13T10:13:15Z</dcterms:modified>
  <cp:category/>
</cp:coreProperties>
</file>