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6" r:id="rId8"/>
    <p:sldId id="262" r:id="rId9"/>
    <p:sldId id="264" r:id="rId10"/>
    <p:sldId id="265" r:id="rId11"/>
    <p:sldId id="263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C087BC-9CD6-4E97-AA59-FE01015D5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488D3F-EBF9-4BE8-912E-FEE62CC87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E1B317-8603-41AD-AE1B-3FA94C33F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114987-2DFF-4AE2-A0D1-B7AA64ED8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6EA069-8094-4515-9AB7-361AD6B27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26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704649-3BFF-4818-A686-6F0304441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14B6698-9C2A-44D6-B88E-B5F9D1A80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997464-A8CA-4340-9671-C1EE9D727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1CAD66-F1A9-4D85-AD56-7D1718D42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9008A1-496E-4AF6-9469-7EBEB5467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258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9A5D80-CC2A-4ACA-8263-3EAE9316AF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0F1C1DB-9B03-41C8-A0C3-B8F7DBE8E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5FFA1F-8DEA-4860-AF39-477BB8E17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A5A92C-72E0-4C75-8FBF-C9B0C8A26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A48663-362D-4D36-AC0C-CD173815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028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AE43AE-839D-4057-97CF-5CCC333A9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C39A56-B096-409E-A2DF-73081F3DD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26D365-CB01-482B-9F4A-0FEF1712C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1C0A12-DC06-45F7-A7DF-7B9CCAD3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262029-F2D4-450C-B7C9-3792A76E1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925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84E3DD-667A-49D5-AD7B-24528D68D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45E46A-DCB9-4C30-8420-982B5728F3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604865-EF95-422B-99D2-6541F1633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45078F-976F-4161-AA76-2EBEA02C7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519A39-FFE2-4B7A-B654-2DA97C873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632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B7668C-750A-4C6F-90EE-2FF9990B3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E26814-DD1B-4523-A364-BD17866AEF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5B8E91-7850-4B92-BB92-DBDA8F3DA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E99C88B-8B5E-4800-976D-3D48E6DC8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2B722D-DB28-4C05-967B-1141027FD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F49B156-58F8-49AA-A6DF-9C8423237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828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7828D-F6EE-47B7-B2F2-5DC49B5E2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00FB751-67D5-46D8-8B3A-F1A5F0B6DA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4A0957C-AFD6-4412-A66C-9DB403A49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2270FB9-B881-4837-8AC4-31792F7A62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6236DDA-682C-42CF-93CF-0321B90E51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3CB0A73-E1A5-48F8-8919-AC90B3BDF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371462F-9F03-4E10-A4C5-9349642C9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7491A8D-C51E-4335-B2CC-A74111AC2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431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2B293-312E-4BD5-B94F-E9953337B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CBE93E2-4E8E-4A9E-8EF7-1949F41E0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10431E5-0A8C-424A-A135-2A64BA85F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71493BA-6065-4977-A44D-51372DC3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3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4210ACC-7B27-4170-ABDF-96DB6A00A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498D1E2-274B-483D-AFC0-A1AE23700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C0C873-60EF-40DB-8AA1-8151041F3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30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3D58C0-7999-4461-9F36-773B2B3FC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87BAB6-6104-43A1-9CC0-37C9278BF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2966EC-DC6E-4F1E-AB83-A1A0F6FDA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E495E90-A6DA-4FF7-8B84-178E6F465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5EAFB6-6240-42A4-AE98-B0A9946CD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5BBE75-FA60-46AE-8E96-287423373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95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31EFE7-6FD5-477D-B1FD-751716314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88EF42F-BCA5-453C-80F3-B14918FD1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2C6D5CA-E6FA-4846-BA77-C90E6CD7CA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396D0B-E467-4B35-AEBC-8B6CD7413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0ECB-C82E-4CC0-9CE4-76520690408E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C7E3F9-0D33-4E55-9226-50C7E2A16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E213530-BD7F-4129-B4BA-71CB6EFB7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551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EF7CDDF-CFEC-49E8-ACA0-37C4C352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17BFCF-261F-47B0-822D-D402DEDC5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97441E-5267-46F0-AD88-E2F9D1C324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00ECB-C82E-4CC0-9CE4-76520690408E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5CC98E-ECBC-4472-89BD-C207804E87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7EF13F-7970-41AF-80EA-0424947CE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F6ECF-026C-4D25-8E10-710889CC96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99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3844A-538E-4101-9C42-A5BE0E10E6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Příklady výsledků voleb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4CF2CD-081A-4FF0-BA58-A62BB85F4B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POLn6000</a:t>
            </a:r>
          </a:p>
          <a:p>
            <a:r>
              <a:rPr lang="cs-CZ" dirty="0"/>
              <a:t>Klasifikace a terminologie</a:t>
            </a:r>
          </a:p>
        </p:txBody>
      </p:sp>
    </p:spTree>
    <p:extLst>
      <p:ext uri="{BB962C8B-B14F-4D97-AF65-F5344CB8AC3E}">
        <p14:creationId xmlns:p14="http://schemas.microsoft.com/office/powerpoint/2010/main" val="4051788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272762-1EBD-4CB4-8AF3-3BC48D516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9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A43A7225-7130-40A6-B401-917094E2477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46769641"/>
              </p:ext>
            </p:extLst>
          </p:nvPr>
        </p:nvGraphicFramePr>
        <p:xfrm>
          <a:off x="838200" y="1376313"/>
          <a:ext cx="10515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5821188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22560694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95770036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9924843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62126850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347858071"/>
                    </a:ext>
                  </a:extLst>
                </a:gridCol>
              </a:tblGrid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Kandidát/</a:t>
                      </a:r>
                      <a:r>
                        <a:rPr lang="cs-CZ" dirty="0" err="1"/>
                        <a:t>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 přenos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 přenos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3. přenos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4. přenos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049495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4751 (zvolen/a)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zvolen/a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33110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3 610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4 905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4 751 (zvolen/a)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288617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3 305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3 312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3 815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428916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2 214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2 305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2 528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7370943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1 920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1 956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1 979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2 940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722141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1 812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1 842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1 874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eliminován/a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885995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eliminován/a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518067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nepřenosné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6974965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221730"/>
                  </a:ext>
                </a:extLst>
              </a:tr>
            </a:tbl>
          </a:graphicData>
        </a:graphic>
      </p:graphicFrame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69DDE22-C071-4217-B062-EC6DB10A41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5033913"/>
            <a:ext cx="10515600" cy="114305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 jaký volební systém se jedná? Mají být zvoleni 3 poslanci, tabulka ale není celá. Jak bude pokračovat?</a:t>
            </a:r>
          </a:p>
          <a:p>
            <a:r>
              <a:rPr lang="cs-CZ" dirty="0"/>
              <a:t>1 bod + 1 bod</a:t>
            </a:r>
          </a:p>
        </p:txBody>
      </p:sp>
    </p:spTree>
    <p:extLst>
      <p:ext uri="{BB962C8B-B14F-4D97-AF65-F5344CB8AC3E}">
        <p14:creationId xmlns:p14="http://schemas.microsoft.com/office/powerpoint/2010/main" val="1247173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9DFEB4-5E31-43F9-BC21-436F6110C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10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82157F7B-B0D6-4BF9-8773-F72008E6109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73943095"/>
              </p:ext>
            </p:extLst>
          </p:nvPr>
        </p:nvGraphicFramePr>
        <p:xfrm>
          <a:off x="838200" y="1825625"/>
          <a:ext cx="105156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39261496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6285915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29464342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7776407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92878325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3729731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v  nominálních obvodech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v nominálních obvodech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listinné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listinné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celkem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815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49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985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093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9677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697560"/>
                  </a:ext>
                </a:extLst>
              </a:tr>
            </a:tbl>
          </a:graphicData>
        </a:graphic>
      </p:graphicFrame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53615E-AA8C-44F7-9FE6-D92F9A226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5213023"/>
            <a:ext cx="10515600" cy="96394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 jaký volební systém se jedná?</a:t>
            </a:r>
          </a:p>
          <a:p>
            <a:r>
              <a:rPr lang="cs-CZ" dirty="0"/>
              <a:t>1 bod</a:t>
            </a:r>
          </a:p>
        </p:txBody>
      </p:sp>
    </p:spTree>
    <p:extLst>
      <p:ext uri="{BB962C8B-B14F-4D97-AF65-F5344CB8AC3E}">
        <p14:creationId xmlns:p14="http://schemas.microsoft.com/office/powerpoint/2010/main" val="1942869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40D9AAE-DEAB-4476-A0AB-99FED0DE8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</a:t>
            </a:r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EA75F1CD-EA01-41AA-AF45-5F99B38070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8342245"/>
              </p:ext>
            </p:extLst>
          </p:nvPr>
        </p:nvGraphicFramePr>
        <p:xfrm>
          <a:off x="838200" y="1237797"/>
          <a:ext cx="10515600" cy="543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1940">
                  <a:extLst>
                    <a:ext uri="{9D8B030D-6E8A-4147-A177-3AD203B41FA5}">
                      <a16:colId xmlns:a16="http://schemas.microsoft.com/office/drawing/2014/main" val="2262655494"/>
                    </a:ext>
                  </a:extLst>
                </a:gridCol>
                <a:gridCol w="9053660">
                  <a:extLst>
                    <a:ext uri="{9D8B030D-6E8A-4147-A177-3AD203B41FA5}">
                      <a16:colId xmlns:a16="http://schemas.microsoft.com/office/drawing/2014/main" val="28686556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Příklad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Řešení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268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Dvoukolový většinový systém s otevřeným druhým kolem (Románský)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188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Dánský dělitel (viz výrazné zvýhodnění nejmenší ze stran)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691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Systém jednoho nepřenosného hlasu (SNTV), volič má 1 hlas, obsazovány (v tomto případě) 3 mandáty; mohlo by se jednat i jiný </a:t>
                      </a:r>
                      <a:r>
                        <a:rPr lang="cs-CZ" dirty="0" err="1"/>
                        <a:t>semiproporční</a:t>
                      </a:r>
                      <a:r>
                        <a:rPr lang="cs-CZ" dirty="0"/>
                        <a:t> systém, pokud by všichni voliči využili pouze jeden hlas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872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Může se jednat prakticky o kterýkoliv většinový volební systém, neboť vítěz hlasování získal výrazně více než nadpoloviční většinu hlasů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9173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Kvóta </a:t>
                      </a:r>
                      <a:r>
                        <a:rPr lang="cs-CZ" dirty="0" err="1"/>
                        <a:t>Imperiali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05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Personalizovaný poměrný volební systém (</a:t>
                      </a:r>
                      <a:r>
                        <a:rPr lang="cs-CZ" dirty="0" err="1"/>
                        <a:t>mixed-member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proportional</a:t>
                      </a:r>
                      <a:r>
                        <a:rPr lang="cs-CZ" dirty="0"/>
                        <a:t> – MMP)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9773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Alternativní hlasování (</a:t>
                      </a:r>
                      <a:r>
                        <a:rPr lang="cs-CZ" dirty="0" err="1"/>
                        <a:t>alternative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vote</a:t>
                      </a:r>
                      <a:r>
                        <a:rPr lang="cs-CZ" dirty="0"/>
                        <a:t>); ani přesun všech hlasů od O k N by nezabránil eliminaci N při dalším přepočtu, proto je možné najednou vyřadit N i 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999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Fúzní smíšený systém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2029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Systém jednoho přenosného hlasu (STV); v tabulce není 5. přenos, kdy bude eliminován kandidát V (momentálně nejslabší) a jeho hlasy přeneseny kandidátům U a 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1201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Navrstvující smíšený systém (</a:t>
                      </a:r>
                      <a:r>
                        <a:rPr lang="cs-CZ" dirty="0" err="1"/>
                        <a:t>mixed-member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majoritarian</a:t>
                      </a:r>
                      <a:r>
                        <a:rPr lang="cs-CZ" dirty="0"/>
                        <a:t> – </a:t>
                      </a:r>
                      <a:r>
                        <a:rPr lang="cs-CZ"/>
                        <a:t>MMM)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9877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968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683292-A860-48C6-974D-7E48ACDD2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1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54751FA1-A7C9-472D-AA64-1F3B9752C30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94240586"/>
              </p:ext>
            </p:extLst>
          </p:nvPr>
        </p:nvGraphicFramePr>
        <p:xfrm>
          <a:off x="838199" y="1825625"/>
          <a:ext cx="10515600" cy="295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82933344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21226457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42293597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851493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65196058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2745891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Kandidát/</a:t>
                      </a:r>
                      <a:r>
                        <a:rPr lang="cs-CZ" dirty="0" err="1"/>
                        <a:t>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 kolo (hlasy)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 kolo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 kolo (hlasy)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 kolo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46160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16 000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53,3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706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14 000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46,7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2512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25,0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odstoupil/a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818702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odstoupil/a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97995"/>
                  </a:ext>
                </a:extLst>
              </a:tr>
              <a:tr h="242147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odstoupil/a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199013"/>
                  </a:ext>
                </a:extLst>
              </a:tr>
              <a:tr h="12361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odstoupil/a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6583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2138793"/>
                  </a:ext>
                </a:extLst>
              </a:tr>
            </a:tbl>
          </a:graphicData>
        </a:graphic>
      </p:graphicFrame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F2025E7-98DC-43CE-80AA-D01028AB39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5303519"/>
            <a:ext cx="10515601" cy="87344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O jaký se jedná volební systém?</a:t>
            </a:r>
          </a:p>
          <a:p>
            <a:r>
              <a:rPr lang="cs-CZ" dirty="0"/>
              <a:t>Zcela přesná klasifikace 2 body, částečně přesná 1 bod.</a:t>
            </a:r>
          </a:p>
        </p:txBody>
      </p:sp>
    </p:spTree>
    <p:extLst>
      <p:ext uri="{BB962C8B-B14F-4D97-AF65-F5344CB8AC3E}">
        <p14:creationId xmlns:p14="http://schemas.microsoft.com/office/powerpoint/2010/main" val="3818344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B3297-27F0-4E92-AEAA-ED95F8B9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2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8EE973A2-1A4C-4EB7-81BC-3B98942AD40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76919751"/>
              </p:ext>
            </p:extLst>
          </p:nvPr>
        </p:nvGraphicFramePr>
        <p:xfrm>
          <a:off x="838200" y="1825625"/>
          <a:ext cx="1051560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188773911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3029943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17069052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228351976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6600123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929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16 000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44,4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1985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34,38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33,3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73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22,2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418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0489435"/>
                  </a:ext>
                </a:extLst>
              </a:tr>
            </a:tbl>
          </a:graphicData>
        </a:graphic>
      </p:graphicFrame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FB0427-9D06-406D-95F1-E525492720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4720589"/>
            <a:ext cx="10515600" cy="1456373"/>
          </a:xfrm>
        </p:spPr>
        <p:txBody>
          <a:bodyPr/>
          <a:lstStyle/>
          <a:p>
            <a:r>
              <a:rPr lang="cs-CZ" dirty="0"/>
              <a:t>Listinný poměrný volební systém, uhodnete dělitel?</a:t>
            </a:r>
          </a:p>
          <a:p>
            <a:r>
              <a:rPr lang="cs-CZ" dirty="0"/>
              <a:t>1 bod</a:t>
            </a:r>
          </a:p>
        </p:txBody>
      </p:sp>
    </p:spTree>
    <p:extLst>
      <p:ext uri="{BB962C8B-B14F-4D97-AF65-F5344CB8AC3E}">
        <p14:creationId xmlns:p14="http://schemas.microsoft.com/office/powerpoint/2010/main" val="3396522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3CD243-5572-4161-A384-C5C2EB1A0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3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105EDE37-205B-4986-9678-C748BF046B9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91361712"/>
              </p:ext>
            </p:extLst>
          </p:nvPr>
        </p:nvGraphicFramePr>
        <p:xfrm>
          <a:off x="838200" y="1825625"/>
          <a:ext cx="7928727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2909">
                  <a:extLst>
                    <a:ext uri="{9D8B030D-6E8A-4147-A177-3AD203B41FA5}">
                      <a16:colId xmlns:a16="http://schemas.microsoft.com/office/drawing/2014/main" val="2211236758"/>
                    </a:ext>
                  </a:extLst>
                </a:gridCol>
                <a:gridCol w="2642909">
                  <a:extLst>
                    <a:ext uri="{9D8B030D-6E8A-4147-A177-3AD203B41FA5}">
                      <a16:colId xmlns:a16="http://schemas.microsoft.com/office/drawing/2014/main" val="1709373224"/>
                    </a:ext>
                  </a:extLst>
                </a:gridCol>
                <a:gridCol w="2642909">
                  <a:extLst>
                    <a:ext uri="{9D8B030D-6E8A-4147-A177-3AD203B41FA5}">
                      <a16:colId xmlns:a16="http://schemas.microsoft.com/office/drawing/2014/main" val="1071513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Kandidát/</a:t>
                      </a:r>
                      <a:r>
                        <a:rPr lang="cs-CZ" dirty="0" err="1"/>
                        <a:t>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271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4825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57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789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nezvolen/a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566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nezvolen/a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87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nezvolen/a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737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14 000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40967"/>
                  </a:ext>
                </a:extLst>
              </a:tr>
            </a:tbl>
          </a:graphicData>
        </a:graphic>
      </p:graphicFrame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A2A9C55-3228-4594-8A35-072CA251D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5062193"/>
            <a:ext cx="10515601" cy="1114769"/>
          </a:xfrm>
        </p:spPr>
        <p:txBody>
          <a:bodyPr/>
          <a:lstStyle/>
          <a:p>
            <a:r>
              <a:rPr lang="cs-CZ" dirty="0"/>
              <a:t>14 000 hlasujících, uhodnete volební systém?</a:t>
            </a:r>
          </a:p>
          <a:p>
            <a:r>
              <a:rPr lang="cs-CZ" dirty="0"/>
              <a:t>2 body</a:t>
            </a:r>
          </a:p>
        </p:txBody>
      </p:sp>
    </p:spTree>
    <p:extLst>
      <p:ext uri="{BB962C8B-B14F-4D97-AF65-F5344CB8AC3E}">
        <p14:creationId xmlns:p14="http://schemas.microsoft.com/office/powerpoint/2010/main" val="40352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B9F53-9E40-412F-8DF1-B5B9DAD7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4</a:t>
            </a:r>
          </a:p>
        </p:txBody>
      </p:sp>
      <p:graphicFrame>
        <p:nvGraphicFramePr>
          <p:cNvPr id="7" name="Tabulka 7">
            <a:extLst>
              <a:ext uri="{FF2B5EF4-FFF2-40B4-BE49-F238E27FC236}">
                <a16:creationId xmlns:a16="http://schemas.microsoft.com/office/drawing/2014/main" id="{9AA2EE92-7396-4FF2-A5C7-45B8272DB89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67877395"/>
              </p:ext>
            </p:extLst>
          </p:nvPr>
        </p:nvGraphicFramePr>
        <p:xfrm>
          <a:off x="838199" y="1825625"/>
          <a:ext cx="855089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724">
                  <a:extLst>
                    <a:ext uri="{9D8B030D-6E8A-4147-A177-3AD203B41FA5}">
                      <a16:colId xmlns:a16="http://schemas.microsoft.com/office/drawing/2014/main" val="4170315219"/>
                    </a:ext>
                  </a:extLst>
                </a:gridCol>
                <a:gridCol w="2137724">
                  <a:extLst>
                    <a:ext uri="{9D8B030D-6E8A-4147-A177-3AD203B41FA5}">
                      <a16:colId xmlns:a16="http://schemas.microsoft.com/office/drawing/2014/main" val="3124091058"/>
                    </a:ext>
                  </a:extLst>
                </a:gridCol>
                <a:gridCol w="2137724">
                  <a:extLst>
                    <a:ext uri="{9D8B030D-6E8A-4147-A177-3AD203B41FA5}">
                      <a16:colId xmlns:a16="http://schemas.microsoft.com/office/drawing/2014/main" val="3292977957"/>
                    </a:ext>
                  </a:extLst>
                </a:gridCol>
                <a:gridCol w="2137724">
                  <a:extLst>
                    <a:ext uri="{9D8B030D-6E8A-4147-A177-3AD203B41FA5}">
                      <a16:colId xmlns:a16="http://schemas.microsoft.com/office/drawing/2014/main" val="32104711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Kandidát/</a:t>
                      </a:r>
                      <a:r>
                        <a:rPr lang="cs-CZ" dirty="0" err="1"/>
                        <a:t>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Výsledek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6317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65,2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zvolen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543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nezvolen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88961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nezvolen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209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23 000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3459293"/>
                  </a:ext>
                </a:extLst>
              </a:tr>
            </a:tbl>
          </a:graphicData>
        </a:graphic>
      </p:graphicFrame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FD23AC6-E3A3-45A4-B2CD-F55A9DEB1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5015059"/>
            <a:ext cx="10515601" cy="116190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Lze z těchto výsledků poznat, o jaký volební systém se jedná, nebo je to sporné? U obou odpovědí včetně vysvětlení, proč.</a:t>
            </a:r>
          </a:p>
          <a:p>
            <a:r>
              <a:rPr lang="cs-CZ" dirty="0"/>
              <a:t>1 bod</a:t>
            </a:r>
          </a:p>
        </p:txBody>
      </p:sp>
    </p:spTree>
    <p:extLst>
      <p:ext uri="{BB962C8B-B14F-4D97-AF65-F5344CB8AC3E}">
        <p14:creationId xmlns:p14="http://schemas.microsoft.com/office/powerpoint/2010/main" val="1095221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5DD1A0-6FF9-4467-9CAD-325FEDF7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5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3950FA52-A0D9-4812-A55D-69062B4348C4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52280245"/>
              </p:ext>
            </p:extLst>
          </p:nvPr>
        </p:nvGraphicFramePr>
        <p:xfrm>
          <a:off x="838200" y="1825625"/>
          <a:ext cx="8447204" cy="221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1801">
                  <a:extLst>
                    <a:ext uri="{9D8B030D-6E8A-4147-A177-3AD203B41FA5}">
                      <a16:colId xmlns:a16="http://schemas.microsoft.com/office/drawing/2014/main" val="3064876443"/>
                    </a:ext>
                  </a:extLst>
                </a:gridCol>
                <a:gridCol w="2111801">
                  <a:extLst>
                    <a:ext uri="{9D8B030D-6E8A-4147-A177-3AD203B41FA5}">
                      <a16:colId xmlns:a16="http://schemas.microsoft.com/office/drawing/2014/main" val="1440041847"/>
                    </a:ext>
                  </a:extLst>
                </a:gridCol>
                <a:gridCol w="2111801">
                  <a:extLst>
                    <a:ext uri="{9D8B030D-6E8A-4147-A177-3AD203B41FA5}">
                      <a16:colId xmlns:a16="http://schemas.microsoft.com/office/drawing/2014/main" val="2289202727"/>
                    </a:ext>
                  </a:extLst>
                </a:gridCol>
                <a:gridCol w="2111801">
                  <a:extLst>
                    <a:ext uri="{9D8B030D-6E8A-4147-A177-3AD203B41FA5}">
                      <a16:colId xmlns:a16="http://schemas.microsoft.com/office/drawing/2014/main" val="30793464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Zbytkové hlasy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5446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1 335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700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12 000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72824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1014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3 436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7007811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cs-CZ" dirty="0"/>
                        <a:t>Pozn.: strana F jako strana s nejmenším zbytkem ztratí 1 mandát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768776"/>
                  </a:ext>
                </a:extLst>
              </a:tr>
            </a:tbl>
          </a:graphicData>
        </a:graphic>
      </p:graphicFrame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931C198-EA94-40ED-8935-4340B3090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5043339"/>
            <a:ext cx="10515603" cy="1133623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První skrutinium listinného poměrného volebního systému, obvod M = 10. Uhodnete kvótu?</a:t>
            </a:r>
          </a:p>
          <a:p>
            <a:r>
              <a:rPr lang="cs-CZ" dirty="0"/>
              <a:t>1 bod</a:t>
            </a:r>
          </a:p>
        </p:txBody>
      </p:sp>
    </p:spTree>
    <p:extLst>
      <p:ext uri="{BB962C8B-B14F-4D97-AF65-F5344CB8AC3E}">
        <p14:creationId xmlns:p14="http://schemas.microsoft.com/office/powerpoint/2010/main" val="1469543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C78C9A-6CE4-4501-BC38-3A36218CB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6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B63FACDE-4B70-4E76-A1D7-6A9C10EB714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39826099"/>
              </p:ext>
            </p:extLst>
          </p:nvPr>
        </p:nvGraphicFramePr>
        <p:xfrm>
          <a:off x="838200" y="1825625"/>
          <a:ext cx="105156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367866324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41559889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94778760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78573920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7338798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4281805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v  nominálních obvodech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v nominálních obvodech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listinné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listinné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celkem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2598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42637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19263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037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97977"/>
                  </a:ext>
                </a:extLst>
              </a:tr>
            </a:tbl>
          </a:graphicData>
        </a:graphic>
      </p:graphicFrame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CF66D05-4677-4AB2-BAAC-1D1AD129F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5165889"/>
            <a:ext cx="10515601" cy="1011074"/>
          </a:xfrm>
        </p:spPr>
        <p:txBody>
          <a:bodyPr/>
          <a:lstStyle/>
          <a:p>
            <a:r>
              <a:rPr lang="cs-CZ" dirty="0"/>
              <a:t>O jaký volební systém se jedná?</a:t>
            </a:r>
          </a:p>
          <a:p>
            <a:r>
              <a:rPr lang="cs-CZ" dirty="0"/>
              <a:t>1 bod</a:t>
            </a:r>
          </a:p>
        </p:txBody>
      </p:sp>
    </p:spTree>
    <p:extLst>
      <p:ext uri="{BB962C8B-B14F-4D97-AF65-F5344CB8AC3E}">
        <p14:creationId xmlns:p14="http://schemas.microsoft.com/office/powerpoint/2010/main" val="2117548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43787-EFBE-4869-8CF9-9015853E2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7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AD3AA2-13CB-4EC6-B393-315748696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4553146"/>
            <a:ext cx="10515601" cy="1623817"/>
          </a:xfrm>
        </p:spPr>
        <p:txBody>
          <a:bodyPr>
            <a:normAutofit/>
          </a:bodyPr>
          <a:lstStyle/>
          <a:p>
            <a:r>
              <a:rPr lang="cs-CZ" dirty="0"/>
              <a:t>O jaký se jedná volební systém? Proč nejprve vypadly dvě osoby, ale dále vypadávají jen po jedné?</a:t>
            </a:r>
          </a:p>
          <a:p>
            <a:r>
              <a:rPr lang="cs-CZ" dirty="0"/>
              <a:t>1 bod + 1 bod</a:t>
            </a:r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6C75EFB4-E846-4287-81BD-7A767D5A0B1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53085081"/>
              </p:ext>
            </p:extLst>
          </p:nvPr>
        </p:nvGraphicFramePr>
        <p:xfrm>
          <a:off x="715651" y="1316578"/>
          <a:ext cx="1001205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675">
                  <a:extLst>
                    <a:ext uri="{9D8B030D-6E8A-4147-A177-3AD203B41FA5}">
                      <a16:colId xmlns:a16="http://schemas.microsoft.com/office/drawing/2014/main" val="2283055680"/>
                    </a:ext>
                  </a:extLst>
                </a:gridCol>
                <a:gridCol w="1668675">
                  <a:extLst>
                    <a:ext uri="{9D8B030D-6E8A-4147-A177-3AD203B41FA5}">
                      <a16:colId xmlns:a16="http://schemas.microsoft.com/office/drawing/2014/main" val="93604968"/>
                    </a:ext>
                  </a:extLst>
                </a:gridCol>
                <a:gridCol w="1668675">
                  <a:extLst>
                    <a:ext uri="{9D8B030D-6E8A-4147-A177-3AD203B41FA5}">
                      <a16:colId xmlns:a16="http://schemas.microsoft.com/office/drawing/2014/main" val="431921130"/>
                    </a:ext>
                  </a:extLst>
                </a:gridCol>
                <a:gridCol w="1668675">
                  <a:extLst>
                    <a:ext uri="{9D8B030D-6E8A-4147-A177-3AD203B41FA5}">
                      <a16:colId xmlns:a16="http://schemas.microsoft.com/office/drawing/2014/main" val="2428641014"/>
                    </a:ext>
                  </a:extLst>
                </a:gridCol>
                <a:gridCol w="1668675">
                  <a:extLst>
                    <a:ext uri="{9D8B030D-6E8A-4147-A177-3AD203B41FA5}">
                      <a16:colId xmlns:a16="http://schemas.microsoft.com/office/drawing/2014/main" val="3683105727"/>
                    </a:ext>
                  </a:extLst>
                </a:gridCol>
                <a:gridCol w="1668675">
                  <a:extLst>
                    <a:ext uri="{9D8B030D-6E8A-4147-A177-3AD203B41FA5}">
                      <a16:colId xmlns:a16="http://schemas.microsoft.com/office/drawing/2014/main" val="2789951825"/>
                    </a:ext>
                  </a:extLst>
                </a:gridCol>
              </a:tblGrid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Kandidát/</a:t>
                      </a:r>
                      <a:r>
                        <a:rPr lang="cs-CZ" dirty="0" err="1"/>
                        <a:t>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1. přepočet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2. přepočet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3. přepočet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4547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14 000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zvolen/a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150475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eliminován/a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232423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eliminován/a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223883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16 000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poražen/a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6996519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eliminován/a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95789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eliminován/a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0030335"/>
                  </a:ext>
                </a:extLst>
              </a:tr>
              <a:tr h="307631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35 000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064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62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DDB66-159E-438D-BD57-9B938C21F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Příklad 8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D629564F-F016-4591-A2A9-8C78529F708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29744633"/>
              </p:ext>
            </p:extLst>
          </p:nvPr>
        </p:nvGraphicFramePr>
        <p:xfrm>
          <a:off x="838200" y="1825625"/>
          <a:ext cx="10515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422855786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7440504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3418251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65260256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2218471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Strana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Hlasy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většinové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Mandáty poměrné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8325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223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191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724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Celkem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828824"/>
                  </a:ext>
                </a:extLst>
              </a:tr>
            </a:tbl>
          </a:graphicData>
        </a:graphic>
      </p:graphicFrame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B000B10-7BF4-48B5-BC2F-B9B046FEF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4939645"/>
            <a:ext cx="10515601" cy="1237318"/>
          </a:xfrm>
        </p:spPr>
        <p:txBody>
          <a:bodyPr/>
          <a:lstStyle/>
          <a:p>
            <a:r>
              <a:rPr lang="cs-CZ" dirty="0"/>
              <a:t>O jaký volební systém, se jedná?</a:t>
            </a:r>
          </a:p>
          <a:p>
            <a:r>
              <a:rPr lang="cs-CZ" dirty="0"/>
              <a:t>Přesná klasifikace 3 body, částečně přesná 1 bod</a:t>
            </a:r>
          </a:p>
        </p:txBody>
      </p:sp>
    </p:spTree>
    <p:extLst>
      <p:ext uri="{BB962C8B-B14F-4D97-AF65-F5344CB8AC3E}">
        <p14:creationId xmlns:p14="http://schemas.microsoft.com/office/powerpoint/2010/main" val="353166365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</TotalTime>
  <Words>879</Words>
  <Application>Microsoft Office PowerPoint</Application>
  <PresentationFormat>Širokoúhlá obrazovka</PresentationFormat>
  <Paragraphs>354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Příklady výsledků voleb</vt:lpstr>
      <vt:lpstr>Příklad 1</vt:lpstr>
      <vt:lpstr>Příklad 2</vt:lpstr>
      <vt:lpstr>Příklad 3</vt:lpstr>
      <vt:lpstr>Příklad 4</vt:lpstr>
      <vt:lpstr>Příklad 5</vt:lpstr>
      <vt:lpstr>Příklad 6</vt:lpstr>
      <vt:lpstr>Příklad 7</vt:lpstr>
      <vt:lpstr>Příklad 8</vt:lpstr>
      <vt:lpstr>Příklad 9</vt:lpstr>
      <vt:lpstr>Příklad 10</vt:lpstr>
      <vt:lpstr>Klíč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Příklady výsledků voleb</dc:title>
  <dc:creator>Jakub Šedo</dc:creator>
  <cp:lastModifiedBy>Jakub Šedo</cp:lastModifiedBy>
  <cp:revision>17</cp:revision>
  <dcterms:created xsi:type="dcterms:W3CDTF">2021-09-13T20:58:09Z</dcterms:created>
  <dcterms:modified xsi:type="dcterms:W3CDTF">2024-09-23T13:23:17Z</dcterms:modified>
</cp:coreProperties>
</file>