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74" r:id="rId5"/>
    <p:sldId id="276" r:id="rId6"/>
    <p:sldId id="275" r:id="rId7"/>
    <p:sldId id="277" r:id="rId8"/>
    <p:sldId id="279" r:id="rId9"/>
    <p:sldId id="281" r:id="rId10"/>
    <p:sldId id="278" r:id="rId11"/>
    <p:sldId id="280" r:id="rId12"/>
    <p:sldId id="272" r:id="rId13"/>
    <p:sldId id="282" r:id="rId14"/>
    <p:sldId id="28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01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6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76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70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40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8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3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7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3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48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CAE9-2A14-4B27-9B8C-74519EFECF64}" type="datetimeFigureOut">
              <a:rPr lang="cs-CZ" smtClean="0"/>
              <a:pPr/>
              <a:t>25. 11. 2024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05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Volby, volební účast a volební cyklus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2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Některá specifika středovýchodní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některých zemích se mluví o „trestání“ vládních stran v prvořadých volbách</a:t>
            </a:r>
          </a:p>
          <a:p>
            <a:endParaRPr lang="cs-CZ" dirty="0"/>
          </a:p>
          <a:p>
            <a:r>
              <a:rPr lang="cs-CZ" dirty="0"/>
              <a:t>Jak hodnotit polské prezidentské volby 2015?</a:t>
            </a:r>
          </a:p>
          <a:p>
            <a:pPr lvl="1"/>
            <a:r>
              <a:rPr lang="cs-CZ" dirty="0"/>
              <a:t>B. </a:t>
            </a:r>
            <a:r>
              <a:rPr lang="cs-CZ" dirty="0" err="1"/>
              <a:t>Komorowski</a:t>
            </a:r>
            <a:r>
              <a:rPr lang="cs-CZ" dirty="0"/>
              <a:t> (PO) nebyl zvolen (zisk 33,77 % v prvním kole)</a:t>
            </a:r>
          </a:p>
          <a:p>
            <a:pPr lvl="1"/>
            <a:r>
              <a:rPr lang="cs-CZ" dirty="0"/>
              <a:t>Parlamentní volby 2011 – PO získala 39,18 %</a:t>
            </a:r>
          </a:p>
          <a:p>
            <a:pPr lvl="1"/>
            <a:r>
              <a:rPr lang="cs-CZ" dirty="0"/>
              <a:t>Parlamentní volby 2015 – PO získala 24,09 %</a:t>
            </a:r>
          </a:p>
          <a:p>
            <a:pPr lvl="1"/>
            <a:r>
              <a:rPr lang="cs-CZ" dirty="0"/>
              <a:t>„Očekávaný“ zisk </a:t>
            </a:r>
            <a:r>
              <a:rPr lang="cs-CZ" dirty="0" err="1"/>
              <a:t>Komorowského</a:t>
            </a:r>
            <a:r>
              <a:rPr lang="cs-CZ" dirty="0"/>
              <a:t> 25,91 %</a:t>
            </a:r>
          </a:p>
          <a:p>
            <a:pPr lvl="1"/>
            <a:r>
              <a:rPr lang="cs-CZ" dirty="0"/>
              <a:t>Nebyl zvolen, značný pokles proti roku 2010 </a:t>
            </a:r>
            <a:r>
              <a:rPr lang="cs-CZ" b="1" dirty="0"/>
              <a:t>x</a:t>
            </a:r>
            <a:r>
              <a:rPr lang="cs-CZ" dirty="0"/>
              <a:t> v kontextu následujících voleb 2015 velmi dobrý zisk </a:t>
            </a:r>
            <a:r>
              <a:rPr lang="cs-CZ" b="1" dirty="0"/>
              <a:t>x</a:t>
            </a:r>
            <a:r>
              <a:rPr lang="cs-CZ" dirty="0"/>
              <a:t> „povzbuzení“ pro odpůrce PO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„Druhořadé“ volby dnes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předpokládaných efektů spíše tendence než pravidlo</a:t>
            </a:r>
          </a:p>
          <a:p>
            <a:r>
              <a:rPr lang="cs-CZ" dirty="0" err="1"/>
              <a:t>Schmitt</a:t>
            </a:r>
            <a:r>
              <a:rPr lang="cs-CZ" dirty="0"/>
              <a:t> 2005: </a:t>
            </a:r>
            <a:r>
              <a:rPr lang="en-US" dirty="0"/>
              <a:t>The European Parliament Elections of June 2004: Still Second-Order?</a:t>
            </a:r>
            <a:endParaRPr lang="cs-CZ" dirty="0"/>
          </a:p>
          <a:p>
            <a:pPr lvl="1"/>
            <a:r>
              <a:rPr lang="cs-CZ" dirty="0"/>
              <a:t>řada předpokladů se nenaplňuje (nejen v těchto volbách), nebo jen v některých zemích</a:t>
            </a:r>
          </a:p>
          <a:p>
            <a:pPr lvl="1"/>
            <a:r>
              <a:rPr lang="cs-CZ"/>
              <a:t>zejména „trestání“ vládních stran (?)</a:t>
            </a:r>
          </a:p>
          <a:p>
            <a:r>
              <a:rPr lang="cs-CZ"/>
              <a:t>Nesporným </a:t>
            </a:r>
            <a:r>
              <a:rPr lang="cs-CZ" dirty="0"/>
              <a:t>indikátorem zůstává volební účast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Kdy roste účast?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Zavedení volební povinnosti</a:t>
            </a:r>
          </a:p>
          <a:p>
            <a:r>
              <a:rPr lang="cs-CZ" dirty="0"/>
              <a:t>Pociťovaný význam výsledku konkrétních voleb (čím více je v sázce v nastávajících volbách</a:t>
            </a:r>
          </a:p>
          <a:p>
            <a:r>
              <a:rPr lang="cs-CZ" dirty="0"/>
              <a:t>Pociťovaný význam volené instituce (čím více je v sázce při volbě dané instituce)</a:t>
            </a:r>
          </a:p>
          <a:p>
            <a:r>
              <a:rPr lang="cs-CZ" dirty="0"/>
              <a:t>U „méně významné“ instituce souběh s volbami významnější instituce</a:t>
            </a:r>
          </a:p>
          <a:p>
            <a:pPr lvl="1"/>
            <a:r>
              <a:rPr lang="cs-CZ" dirty="0"/>
              <a:t>Cynická poznámka – v zemích s častými bojkoty voleb, pokud nejsou dané volby bojkotovány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FD89E-6441-470D-95BC-35FDE214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Měnící se důležitost voleb jedné instituce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83AA88D-F2B3-40D1-BBDC-33B346169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126298"/>
              </p:ext>
            </p:extLst>
          </p:nvPr>
        </p:nvGraphicFramePr>
        <p:xfrm>
          <a:off x="838200" y="1825625"/>
          <a:ext cx="10515597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32726723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121310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029897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Volby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Účast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Obvyklé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126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Chorvatsko – parlamentní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59,9 % (průměr 2003 – 2020)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93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Slovensko – parlamentní 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61,4 % (průměr 2002 – 2020)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977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 – parlamentní 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61,8 % (průměr 2006 –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40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 – parlamentní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65,4 %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963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Rakousko – prezidentské 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53,6 %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70,1 % (průměr 2004 a 2016)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399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Island – prezidentské (1988 –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66,2 % (průměr, když kandidoval úřadující prezident)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80,8 % (průměr, když nekandidoval úřadující prezident)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279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ČR – prezidentské, změna účasti mezi koly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2013: 61,3 % → 59,1 %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2018: 61,9 % → 66,6 %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21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51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81E9A-DA97-418D-97DA-89553AB4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souběhů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E3ABDE0-74DC-4C7B-AE2D-7CDC8216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612869"/>
              </p:ext>
            </p:extLst>
          </p:nvPr>
        </p:nvGraphicFramePr>
        <p:xfrm>
          <a:off x="838203" y="1797633"/>
          <a:ext cx="10515597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673">
                  <a:extLst>
                    <a:ext uri="{9D8B030D-6E8A-4147-A177-3AD203B41FA5}">
                      <a16:colId xmlns:a16="http://schemas.microsoft.com/office/drawing/2014/main" val="3726861621"/>
                    </a:ext>
                  </a:extLst>
                </a:gridCol>
                <a:gridCol w="3620278">
                  <a:extLst>
                    <a:ext uri="{9D8B030D-6E8A-4147-A177-3AD203B41FA5}">
                      <a16:colId xmlns:a16="http://schemas.microsoft.com/office/drawing/2014/main" val="2069205125"/>
                    </a:ext>
                  </a:extLst>
                </a:gridCol>
                <a:gridCol w="3870646">
                  <a:extLst>
                    <a:ext uri="{9D8B030D-6E8A-4147-A177-3AD203B41FA5}">
                      <a16:colId xmlns:a16="http://schemas.microsoft.com/office/drawing/2014/main" val="1444252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Země;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Účast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Účast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2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Rumunsko – parlamentní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2000 – 2004 (souběh s prezidentskými): 61,9 %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2008 – 2020 (bez souběhu): 38,1 % (pozn.: v prezidentských 52,9 %)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058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 – senát 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kolo 24,1 %; 2. kolo 32,6 %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1998 – 2022: 1. kolo 37,7 %; 2. kolo 19,9 %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29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Doplňovací volby obvod Trutnov,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kolo 22,9 %; 2. kolo 59,4 %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za ostatní doplňovací volby: 1. kolo 18,6 %; 2. kolo 11,9 %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0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72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Litva – volby do EP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 za zbylé volby do EP: 49,7 %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6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Slovensko – volby předsedů VÚC (2005 – 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kolo 20,3 %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kolo 13,3 %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40049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cs-CZ" dirty="0"/>
                        <a:t>Pozn.: záleží i na významu voleb v souběhu (Senát ČR 1. kolo má průměr 42,1 % u souběhů s komunálními a 33,2 % u souběhu s krajskými volbami; u 2. kola jsou </a:t>
                      </a:r>
                      <a:r>
                        <a:rPr lang="cs-CZ"/>
                        <a:t>rozdíly zanedbatelné)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03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72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Neúčast ve volbách na </a:t>
            </a:r>
            <a:r>
              <a:rPr lang="cs-CZ" dirty="0" err="1"/>
              <a:t>makroúrovni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Předpoklad, že s rostoucí životní úrovní roste ochota účastnit se voleb (teorie modernizace)</a:t>
            </a:r>
          </a:p>
          <a:p>
            <a:r>
              <a:rPr lang="cs-CZ" dirty="0"/>
              <a:t>Reálně ale volební účast klesá</a:t>
            </a:r>
          </a:p>
          <a:p>
            <a:r>
              <a:rPr lang="cs-CZ" dirty="0"/>
              <a:t>Nelze ani říci, že v nejbohatších zemích Západní Evropy je vyšší účast než v ostatních zemích regionu</a:t>
            </a:r>
          </a:p>
          <a:p>
            <a:r>
              <a:rPr lang="cs-CZ" dirty="0"/>
              <a:t>Zvláště viditelný pokles v postkomunistických zemích (teorie rozčarování)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je neúčast komentována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 obecného problému pro demokracie (nízká účast = demokracie „není zdravá“)</a:t>
            </a:r>
          </a:p>
          <a:p>
            <a:r>
              <a:rPr lang="cs-CZ" dirty="0"/>
              <a:t>Projev „pouhé“ únavy voličů</a:t>
            </a:r>
          </a:p>
          <a:p>
            <a:r>
              <a:rPr lang="cs-CZ" dirty="0"/>
              <a:t>Projev vnímání důležitosti voleb voliči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Únava voličů?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Přibývá přímo volených institucí (EP, zavádění přímé volby prezidenta, četnější referenda)</a:t>
            </a:r>
          </a:p>
          <a:p>
            <a:r>
              <a:rPr lang="cs-CZ" dirty="0"/>
              <a:t>Voliči spíše přijdou volit v tzv. prvořadých volbách (v Evropě obvykle národní parlament – volby, v nichž se rozhoduje o národní exekutivě), ostatní („druhořadé“) volby netáhnou</a:t>
            </a:r>
          </a:p>
          <a:p>
            <a:pPr lvl="1"/>
            <a:r>
              <a:rPr lang="cs-CZ" dirty="0"/>
              <a:t>„řád“ přímé volby prezidenta (?)</a:t>
            </a:r>
          </a:p>
          <a:p>
            <a:pPr lvl="1"/>
            <a:r>
              <a:rPr lang="cs-CZ" dirty="0"/>
              <a:t>mohou být volby dvou institucí prvořadé?</a:t>
            </a:r>
          </a:p>
          <a:p>
            <a:pPr lvl="1"/>
            <a:r>
              <a:rPr lang="cs-CZ" dirty="0"/>
              <a:t>může být jedna instituce prvořadou i druhořadou (?)</a:t>
            </a:r>
          </a:p>
          <a:p>
            <a:endParaRPr lang="cs-CZ" dirty="0"/>
          </a:p>
          <a:p>
            <a:pPr lvl="2"/>
            <a:r>
              <a:rPr lang="cs-CZ" dirty="0"/>
              <a:t>Problém Švýcarska ve výzkumech volební účasti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Dopad na „méně důležité“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menší volební účast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vyšší podíl propadlých hlasů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pokles podpory vládních stran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vzestup podpory malých stran (příp. extrémních stran)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vyšší podíl neplatných hlasů</a:t>
            </a:r>
          </a:p>
          <a:p>
            <a:pPr marL="514350" indent="-514350">
              <a:buNone/>
            </a:pPr>
            <a:r>
              <a:rPr lang="cs-CZ" dirty="0"/>
              <a:t>Zejména u bodu 3 záleží na poloze ve volebním cyklu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Poloha voleb ve volebním cyklu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Souběh více voleb v jednom termínu</a:t>
            </a:r>
          </a:p>
          <a:p>
            <a:pPr lvl="1"/>
            <a:r>
              <a:rPr lang="cs-CZ" dirty="0"/>
              <a:t>Problém u dvoukolového systému (Senát ČR, v minulosti např. předsedové VÚC na Slovensku)</a:t>
            </a:r>
          </a:p>
          <a:p>
            <a:r>
              <a:rPr lang="cs-CZ" dirty="0"/>
              <a:t>Volby krátce po „nejdůležitějších“ volbách (max. rok) – tzv. </a:t>
            </a:r>
            <a:r>
              <a:rPr lang="cs-CZ" dirty="0" err="1"/>
              <a:t>honeymoon</a:t>
            </a:r>
            <a:r>
              <a:rPr lang="cs-CZ" dirty="0"/>
              <a:t> period</a:t>
            </a:r>
          </a:p>
          <a:p>
            <a:r>
              <a:rPr lang="cs-CZ" dirty="0"/>
              <a:t>Volby ve střední části cyklu (</a:t>
            </a:r>
            <a:r>
              <a:rPr lang="cs-CZ" dirty="0" err="1"/>
              <a:t>mid</a:t>
            </a:r>
            <a:r>
              <a:rPr lang="cs-CZ" dirty="0"/>
              <a:t>-term </a:t>
            </a:r>
            <a:r>
              <a:rPr lang="cs-CZ" dirty="0" err="1"/>
              <a:t>elections</a:t>
            </a:r>
            <a:r>
              <a:rPr lang="cs-CZ" dirty="0"/>
              <a:t>)</a:t>
            </a:r>
          </a:p>
          <a:p>
            <a:r>
              <a:rPr lang="cs-CZ" dirty="0"/>
              <a:t>Volby ke konci cyklu (</a:t>
            </a:r>
            <a:r>
              <a:rPr lang="cs-CZ" dirty="0" err="1"/>
              <a:t>late</a:t>
            </a:r>
            <a:r>
              <a:rPr lang="cs-CZ" dirty="0"/>
              <a:t>-term </a:t>
            </a:r>
            <a:r>
              <a:rPr lang="cs-CZ" dirty="0" err="1"/>
              <a:t>elections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Efekty polohy voleb na vládní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Souběh</a:t>
            </a:r>
          </a:p>
          <a:p>
            <a:pPr lvl="1"/>
            <a:r>
              <a:rPr lang="cs-CZ" dirty="0"/>
              <a:t>Výsledky by měly být velmi podobné (problém prezidentských voleb)</a:t>
            </a:r>
          </a:p>
          <a:p>
            <a:r>
              <a:rPr lang="cs-CZ" dirty="0" err="1"/>
              <a:t>Honeymoon</a:t>
            </a:r>
            <a:endParaRPr lang="cs-CZ" dirty="0"/>
          </a:p>
          <a:p>
            <a:pPr lvl="1"/>
            <a:r>
              <a:rPr lang="cs-CZ" dirty="0"/>
              <a:t>pro vládu ještě výhodnější (ano?/dokdy?)</a:t>
            </a:r>
          </a:p>
          <a:p>
            <a:r>
              <a:rPr lang="cs-CZ" dirty="0" err="1"/>
              <a:t>Mid</a:t>
            </a:r>
            <a:r>
              <a:rPr lang="cs-CZ" dirty="0"/>
              <a:t>-term</a:t>
            </a:r>
          </a:p>
          <a:p>
            <a:pPr lvl="1"/>
            <a:r>
              <a:rPr lang="cs-CZ" dirty="0"/>
              <a:t>Nejhorší pro vládu (?)</a:t>
            </a:r>
          </a:p>
          <a:p>
            <a:r>
              <a:rPr lang="cs-CZ" dirty="0" err="1"/>
              <a:t>Late</a:t>
            </a:r>
            <a:r>
              <a:rPr lang="cs-CZ" dirty="0"/>
              <a:t>-term</a:t>
            </a:r>
          </a:p>
          <a:p>
            <a:pPr lvl="1"/>
            <a:r>
              <a:rPr lang="cs-CZ" dirty="0"/>
              <a:t>Lepší pro vládu než </a:t>
            </a:r>
            <a:r>
              <a:rPr lang="cs-CZ" dirty="0" err="1"/>
              <a:t>mid</a:t>
            </a:r>
            <a:r>
              <a:rPr lang="cs-CZ" dirty="0"/>
              <a:t>-term (?)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zhodnotit odchylky (?)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mezi předcházejícími „prvořadými“ a „druhořadými“ volbami</a:t>
            </a:r>
          </a:p>
          <a:p>
            <a:pPr lvl="1"/>
            <a:r>
              <a:rPr lang="cs-CZ" dirty="0"/>
              <a:t>Častý postup, ignoruje možné obecné změny v podpoře stran/volební účasti</a:t>
            </a:r>
          </a:p>
          <a:p>
            <a:r>
              <a:rPr lang="cs-CZ" dirty="0" err="1"/>
              <a:t>Dinkelova</a:t>
            </a:r>
            <a:r>
              <a:rPr lang="cs-CZ" dirty="0"/>
              <a:t> metoda porovnání reálného a „očekávaného“ zisku – očekávaný zisk = vážený podíl ze zisku v předcházejících a následujících prvořadých volbách</a:t>
            </a:r>
          </a:p>
          <a:p>
            <a:pPr lvl="1"/>
            <a:r>
              <a:rPr lang="cs-CZ" dirty="0"/>
              <a:t>Vyžaduje uzavřený cyklus</a:t>
            </a:r>
          </a:p>
          <a:p>
            <a:pPr lvl="1"/>
            <a:r>
              <a:rPr lang="cs-CZ" dirty="0"/>
              <a:t>Vyšší reálný než očekávaný zisk znamená úspěch (zvýhodnění), nižší znevýhodnění (strany, vlády…)</a:t>
            </a:r>
          </a:p>
          <a:p>
            <a:r>
              <a:rPr lang="cs-CZ" dirty="0"/>
              <a:t>„úspěch“ nemusí být vnímán subjektivně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27C3F-E1BE-4313-9B82-CC9B654BF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Porovnání </a:t>
            </a:r>
            <a:r>
              <a:rPr lang="cs-CZ" dirty="0" err="1"/>
              <a:t>Dinkelovy</a:t>
            </a:r>
            <a:r>
              <a:rPr lang="cs-CZ" dirty="0"/>
              <a:t> metody a srovnání s předchozími volbami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1976B7B-B7D8-42B8-8364-35916A558B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34" y="1825625"/>
            <a:ext cx="7292622" cy="5002826"/>
          </a:xfrm>
        </p:spPr>
      </p:pic>
    </p:spTree>
    <p:extLst>
      <p:ext uri="{BB962C8B-B14F-4D97-AF65-F5344CB8AC3E}">
        <p14:creationId xmlns:p14="http://schemas.microsoft.com/office/powerpoint/2010/main" val="4099960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898</Words>
  <Application>Microsoft Office PowerPoint</Application>
  <PresentationFormat>Širokoúhlá obrazovka</PresentationFormat>
  <Paragraphs>114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Volby, volební účast a volební cyklus</vt:lpstr>
      <vt:lpstr>Neúčast ve volbách na makroúrovni</vt:lpstr>
      <vt:lpstr>Jak je neúčast komentována</vt:lpstr>
      <vt:lpstr>Únava voličů?</vt:lpstr>
      <vt:lpstr>Dopad na „méně důležité“ volby</vt:lpstr>
      <vt:lpstr>Poloha voleb ve volebním cyklu</vt:lpstr>
      <vt:lpstr>Efekty polohy voleb na vládní strany</vt:lpstr>
      <vt:lpstr>Jak zhodnotit odchylky (?)</vt:lpstr>
      <vt:lpstr>Porovnání Dinkelovy metody a srovnání s předchozími volbami </vt:lpstr>
      <vt:lpstr>Některá specifika středovýchodní Evropy</vt:lpstr>
      <vt:lpstr>„Druhořadé“ volby dnes</vt:lpstr>
      <vt:lpstr>Kdy roste účast?</vt:lpstr>
      <vt:lpstr>Měnící se důležitost voleb jedné instituce</vt:lpstr>
      <vt:lpstr>Vliv souběhů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systémy se dvěma složkami hlasování</dc:title>
  <dc:creator>Jakub Šedo</dc:creator>
  <cp:lastModifiedBy>Jakub Šedo</cp:lastModifiedBy>
  <cp:revision>41</cp:revision>
  <dcterms:created xsi:type="dcterms:W3CDTF">2016-10-21T10:18:42Z</dcterms:created>
  <dcterms:modified xsi:type="dcterms:W3CDTF">2024-11-25T18:35:43Z</dcterms:modified>
</cp:coreProperties>
</file>