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71" r:id="rId4"/>
    <p:sldId id="260" r:id="rId5"/>
    <p:sldId id="272" r:id="rId6"/>
    <p:sldId id="273" r:id="rId7"/>
    <p:sldId id="274" r:id="rId8"/>
    <p:sldId id="275" r:id="rId9"/>
    <p:sldId id="276" r:id="rId10"/>
    <p:sldId id="277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23. 9. 2024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694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23. 9. 2024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97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23. 9. 2024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4123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23. 9. 2024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902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23. 9. 2024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6102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23. 9. 2024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751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23. 9. 2024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0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23. 9. 2024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86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23. 9. 2024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729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23. 9. 2024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841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23. 9. 2024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162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23. 9. 2024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55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23. 9. 2024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009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23. 9. 2024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2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23. 9. 2024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096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23. 9. 2024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36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ACAE9-2A14-4B27-9B8C-74519EFECF64}" type="datetimeFigureOut">
              <a:rPr lang="cs-CZ" smtClean="0"/>
              <a:pPr/>
              <a:t>23. 9. 2024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747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Volební integrita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624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Jak je idenfitikovat?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stížností</a:t>
            </a:r>
          </a:p>
          <a:p>
            <a:r>
              <a:rPr lang="cs-CZ" dirty="0"/>
              <a:t>analýza soudních rozhodnutí</a:t>
            </a:r>
          </a:p>
          <a:p>
            <a:r>
              <a:rPr lang="cs-CZ" dirty="0"/>
              <a:t>expertní dotazování, průzkum veřejného mínění</a:t>
            </a:r>
          </a:p>
          <a:p>
            <a:r>
              <a:rPr lang="cs-CZ" dirty="0"/>
              <a:t>statistické metody (hledání „podezřelých“ výsledků)</a:t>
            </a:r>
          </a:p>
          <a:p>
            <a:r>
              <a:rPr lang="cs-CZ" dirty="0"/>
              <a:t>zprávy pozorovatelských misí</a:t>
            </a:r>
          </a:p>
        </p:txBody>
      </p:sp>
    </p:spTree>
    <p:extLst>
      <p:ext uri="{BB962C8B-B14F-4D97-AF65-F5344CB8AC3E}">
        <p14:creationId xmlns:p14="http://schemas.microsoft.com/office/powerpoint/2010/main" val="350722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</a:t>
            </a:r>
            <a:r>
              <a:rPr lang="cs-CZ"/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320870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Termínově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Množství termínů označujících (skoro) to samé, např.:</a:t>
            </a:r>
          </a:p>
          <a:p>
            <a:pPr lvl="1"/>
            <a:r>
              <a:rPr lang="cs-CZ" dirty="0"/>
              <a:t>Volební podvod</a:t>
            </a:r>
          </a:p>
          <a:p>
            <a:pPr lvl="1"/>
            <a:r>
              <a:rPr lang="cs-CZ" dirty="0"/>
              <a:t>Volební korupce</a:t>
            </a:r>
          </a:p>
          <a:p>
            <a:pPr lvl="1"/>
            <a:r>
              <a:rPr lang="cs-CZ" dirty="0"/>
              <a:t>Volební nedostatek</a:t>
            </a:r>
          </a:p>
          <a:p>
            <a:pPr lvl="1"/>
            <a:r>
              <a:rPr lang="cs-CZ" dirty="0"/>
              <a:t>Volební pochybení</a:t>
            </a:r>
          </a:p>
          <a:p>
            <a:pPr lvl="1"/>
            <a:r>
              <a:rPr lang="cs-CZ" dirty="0"/>
              <a:t>Systémová manipulace</a:t>
            </a:r>
          </a:p>
          <a:p>
            <a:pPr lvl="1"/>
            <a:r>
              <a:rPr lang="cs-CZ" dirty="0"/>
              <a:t>Trestné pochybení</a:t>
            </a:r>
          </a:p>
          <a:p>
            <a:pPr lvl="1"/>
            <a:r>
              <a:rPr lang="cs-CZ" dirty="0"/>
              <a:t>…</a:t>
            </a:r>
          </a:p>
          <a:p>
            <a:r>
              <a:rPr lang="cs-CZ" dirty="0"/>
              <a:t>Nejasné hranice – řada definic by (striktně vzato) považovala za manipulaci (nevinnou) aktivitu spojenou s volbami, nebo by naopak zjevnou manipulaci považovala za „bezproblémovou“</a:t>
            </a:r>
          </a:p>
        </p:txBody>
      </p:sp>
    </p:spTree>
    <p:extLst>
      <p:ext uri="{BB962C8B-B14F-4D97-AF65-F5344CB8AC3E}">
        <p14:creationId xmlns:p14="http://schemas.microsoft.com/office/powerpoint/2010/main" val="4252926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volební manipulace nezákonná?</a:t>
            </a:r>
          </a:p>
          <a:p>
            <a:pPr lvl="1"/>
            <a:r>
              <a:rPr lang="cs-CZ" dirty="0"/>
              <a:t>pokud ano, je v pořádku např. </a:t>
            </a:r>
            <a:r>
              <a:rPr lang="cs-CZ" dirty="0" err="1"/>
              <a:t>gerrymandering</a:t>
            </a:r>
            <a:r>
              <a:rPr lang="cs-CZ" dirty="0"/>
              <a:t> či </a:t>
            </a:r>
            <a:r>
              <a:rPr lang="cs-CZ" dirty="0" err="1"/>
              <a:t>malapportionment</a:t>
            </a:r>
            <a:endParaRPr lang="cs-CZ" dirty="0"/>
          </a:p>
          <a:p>
            <a:r>
              <a:rPr lang="cs-CZ" dirty="0"/>
              <a:t>Možné řešení – odhlédnout od národní legislativy a sledovat porušení mezinárodně uznávaných standardů</a:t>
            </a:r>
          </a:p>
          <a:p>
            <a:pPr lvl="1"/>
            <a:r>
              <a:rPr lang="cs-CZ" dirty="0"/>
              <a:t>ale kdo bude definovat tyto standardy?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Podvod x pochybení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Podvod je záměrný, pochybení nikoliv</a:t>
            </a:r>
          </a:p>
        </p:txBody>
      </p:sp>
    </p:spTree>
    <p:extLst>
      <p:ext uri="{BB962C8B-B14F-4D97-AF65-F5344CB8AC3E}">
        <p14:creationId xmlns:p14="http://schemas.microsoft.com/office/powerpoint/2010/main" val="3371577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Obecně uznávané standardy voleb (Jarabinský)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110558"/>
              </p:ext>
            </p:extLst>
          </p:nvPr>
        </p:nvGraphicFramePr>
        <p:xfrm>
          <a:off x="4168617" y="1773382"/>
          <a:ext cx="5385939" cy="4731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1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3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0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2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Systém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Volič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Kandidát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Volí lid (občané)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Právo svobodně volit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Právo být spravedlivě zvolen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Pravidelné volby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Všeobecné hlasovací právo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Právo založit politickou stranu, rovné zacházení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Rovnost před zákonem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Rovné hlasovací právo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Otevřená a spravedlivá kampaň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6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Správné sečtení a veřejné vyhlášení výsledků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Tajné hlasování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Nerušený přístup k médiím, nediskriminace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2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Volební pravidla systematicky neznevýhodňující opozici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Právo na spravedlivé a veřejné slyšení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Umožnění nezávislého dohledu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Svoboda názoru a projevu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Právo na informace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Svoboda pohybu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1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Právo na sdružování a participaci na vládě a věcech veřejných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Právo na shromažďování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Právo na osobní bezpečnost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51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Fáze volebního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Předvolební</a:t>
            </a:r>
          </a:p>
          <a:p>
            <a:r>
              <a:rPr lang="cs-CZ" dirty="0"/>
              <a:t>Volební den (průběh hlasování)</a:t>
            </a:r>
          </a:p>
          <a:p>
            <a:r>
              <a:rPr lang="cs-CZ" dirty="0"/>
              <a:t>Po ukončení hlasování</a:t>
            </a:r>
          </a:p>
          <a:p>
            <a:endParaRPr lang="cs-CZ" dirty="0"/>
          </a:p>
          <a:p>
            <a:r>
              <a:rPr lang="cs-CZ" dirty="0"/>
              <a:t>Pro každou fázi celá řada opatření majících zajistit spravedlivé volby = celá řada různých technik, jak dosáhnout opaku</a:t>
            </a:r>
          </a:p>
        </p:txBody>
      </p:sp>
    </p:spTree>
    <p:extLst>
      <p:ext uri="{BB962C8B-B14F-4D97-AF65-F5344CB8AC3E}">
        <p14:creationId xmlns:p14="http://schemas.microsoft.com/office/powerpoint/2010/main" val="2796717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podvodů v předvolební fázi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zastrašování kandidátů</a:t>
            </a:r>
          </a:p>
          <a:p>
            <a:r>
              <a:rPr lang="cs-CZ" dirty="0"/>
              <a:t>svévolné odmítnutí registrace kandidátní listiny/kandidáta</a:t>
            </a:r>
          </a:p>
          <a:p>
            <a:r>
              <a:rPr lang="cs-CZ" dirty="0"/>
              <a:t>využití státních prostředků v kampani</a:t>
            </a:r>
          </a:p>
          <a:p>
            <a:r>
              <a:rPr lang="cs-CZ" dirty="0"/>
              <a:t>nerovný přístup kandidátů do médií</a:t>
            </a:r>
          </a:p>
          <a:p>
            <a:r>
              <a:rPr lang="cs-CZ" dirty="0"/>
              <a:t>nerovné podmínky registrace voličů</a:t>
            </a:r>
          </a:p>
        </p:txBody>
      </p:sp>
    </p:spTree>
    <p:extLst>
      <p:ext uri="{BB962C8B-B14F-4D97-AF65-F5344CB8AC3E}">
        <p14:creationId xmlns:p14="http://schemas.microsoft.com/office/powerpoint/2010/main" val="161483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podvodů během hlasování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nakupování hlasů</a:t>
            </a:r>
          </a:p>
          <a:p>
            <a:r>
              <a:rPr lang="cs-CZ" dirty="0"/>
              <a:t>vícenásobné hlasování</a:t>
            </a:r>
          </a:p>
          <a:p>
            <a:r>
              <a:rPr lang="cs-CZ" dirty="0"/>
              <a:t>násilí (proti voličům, členům komisí…)</a:t>
            </a:r>
          </a:p>
          <a:p>
            <a:r>
              <a:rPr lang="cs-CZ" dirty="0"/>
              <a:t>nedostatek hlasovacích lístků</a:t>
            </a:r>
          </a:p>
          <a:p>
            <a:r>
              <a:rPr lang="cs-CZ" dirty="0"/>
              <a:t>kampaň ve volební místnosti</a:t>
            </a:r>
          </a:p>
        </p:txBody>
      </p:sp>
    </p:spTree>
    <p:extLst>
      <p:ext uri="{BB962C8B-B14F-4D97-AF65-F5344CB8AC3E}">
        <p14:creationId xmlns:p14="http://schemas.microsoft.com/office/powerpoint/2010/main" val="170042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podvodů po ukončení hlasování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ničení hlasovacích lístků</a:t>
            </a:r>
          </a:p>
          <a:p>
            <a:r>
              <a:rPr lang="cs-CZ" dirty="0"/>
              <a:t>krádeže volebních uren</a:t>
            </a:r>
          </a:p>
          <a:p>
            <a:r>
              <a:rPr lang="cs-CZ" dirty="0"/>
              <a:t>pěchování volebních uren</a:t>
            </a:r>
          </a:p>
          <a:p>
            <a:r>
              <a:rPr lang="cs-CZ" dirty="0"/>
              <a:t>bránění projevům nesouhlasu</a:t>
            </a:r>
          </a:p>
          <a:p>
            <a:r>
              <a:rPr lang="cs-CZ" dirty="0"/>
              <a:t>zabránění ujmout se úřadu (mandátu)</a:t>
            </a:r>
          </a:p>
        </p:txBody>
      </p:sp>
    </p:spTree>
    <p:extLst>
      <p:ext uri="{BB962C8B-B14F-4D97-AF65-F5344CB8AC3E}">
        <p14:creationId xmlns:p14="http://schemas.microsoft.com/office/powerpoint/2010/main" val="403002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290</TotalTime>
  <Words>344</Words>
  <Application>Microsoft Office PowerPoint</Application>
  <PresentationFormat>Širokoúhlá obrazovka</PresentationFormat>
  <Paragraphs>79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Stébla</vt:lpstr>
      <vt:lpstr>Volební integrita</vt:lpstr>
      <vt:lpstr>Termínově</vt:lpstr>
      <vt:lpstr>Příklad</vt:lpstr>
      <vt:lpstr>Podvod x pochybení</vt:lpstr>
      <vt:lpstr>Obecně uznávané standardy voleb (Jarabinský)</vt:lpstr>
      <vt:lpstr>Fáze volebního procesu</vt:lpstr>
      <vt:lpstr>Příklady podvodů v předvolební fázi</vt:lpstr>
      <vt:lpstr>Příklady podvodů během hlasování</vt:lpstr>
      <vt:lpstr>Příklady podvodů po ukončení hlasování</vt:lpstr>
      <vt:lpstr>Jak je idenfitikovat?</vt:lpstr>
      <vt:lpstr>Děkuji za pozornost</vt:lpstr>
    </vt:vector>
  </TitlesOfParts>
  <Company>Masaryk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systémy se dvěma složkami hlasování</dc:title>
  <dc:creator>Jakub Šedo</dc:creator>
  <cp:lastModifiedBy>Jakub Šedo</cp:lastModifiedBy>
  <cp:revision>25</cp:revision>
  <dcterms:created xsi:type="dcterms:W3CDTF">2016-10-21T10:18:42Z</dcterms:created>
  <dcterms:modified xsi:type="dcterms:W3CDTF">2024-09-23T20:53:53Z</dcterms:modified>
</cp:coreProperties>
</file>