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4" r:id="rId4"/>
    <p:sldId id="278" r:id="rId5"/>
    <p:sldId id="277" r:id="rId6"/>
    <p:sldId id="275" r:id="rId7"/>
    <p:sldId id="272" r:id="rId8"/>
    <p:sldId id="276" r:id="rId9"/>
    <p:sldId id="259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60" r:id="rId18"/>
    <p:sldId id="261" r:id="rId19"/>
    <p:sldId id="262" r:id="rId20"/>
    <p:sldId id="263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9ADCD-61CD-44C4-BC99-9810F8272C74}" type="doc">
      <dgm:prSet loTypeId="urn:microsoft.com/office/officeart/2008/layout/LinedList" loCatId="list" qsTypeId="urn:microsoft.com/office/officeart/2005/8/quickstyle/simple3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F6B853D2-A4E4-4B1B-9D6D-A6BE45387D2D}">
      <dgm:prSet/>
      <dgm:spPr/>
      <dgm:t>
        <a:bodyPr/>
        <a:lstStyle/>
        <a:p>
          <a:r>
            <a:rPr lang="cs-CZ" b="1"/>
            <a:t>Papežská volba</a:t>
          </a:r>
          <a:endParaRPr lang="en-US"/>
        </a:p>
      </dgm:t>
    </dgm:pt>
    <dgm:pt modelId="{F286C085-4971-4D1F-9760-6CC6468BD54D}" type="parTrans" cxnId="{8C218795-9E63-4E7A-B6EB-FF20036897FA}">
      <dgm:prSet/>
      <dgm:spPr/>
      <dgm:t>
        <a:bodyPr/>
        <a:lstStyle/>
        <a:p>
          <a:endParaRPr lang="en-US"/>
        </a:p>
      </dgm:t>
    </dgm:pt>
    <dgm:pt modelId="{2DE378B0-12C1-4C6E-BCF0-9FDF71B77E44}" type="sibTrans" cxnId="{8C218795-9E63-4E7A-B6EB-FF20036897FA}">
      <dgm:prSet/>
      <dgm:spPr/>
      <dgm:t>
        <a:bodyPr/>
        <a:lstStyle/>
        <a:p>
          <a:endParaRPr lang="en-US"/>
        </a:p>
      </dgm:t>
    </dgm:pt>
    <dgm:pt modelId="{D54A0205-5D1E-4480-953E-D8085E61BC7A}">
      <dgm:prSet/>
      <dgm:spPr/>
      <dgm:t>
        <a:bodyPr/>
        <a:lstStyle/>
        <a:p>
          <a:r>
            <a:rPr lang="cs-CZ" b="1"/>
            <a:t>Volební právo</a:t>
          </a:r>
          <a:endParaRPr lang="en-US"/>
        </a:p>
      </dgm:t>
    </dgm:pt>
    <dgm:pt modelId="{D74CD2AA-7CDD-4466-9F62-8CD9907AF082}" type="parTrans" cxnId="{92559476-0A69-4CEB-AEC4-6087DBDFE109}">
      <dgm:prSet/>
      <dgm:spPr/>
      <dgm:t>
        <a:bodyPr/>
        <a:lstStyle/>
        <a:p>
          <a:endParaRPr lang="en-US"/>
        </a:p>
      </dgm:t>
    </dgm:pt>
    <dgm:pt modelId="{93550F62-4C04-4DCA-B7A1-D554835D431B}" type="sibTrans" cxnId="{92559476-0A69-4CEB-AEC4-6087DBDFE109}">
      <dgm:prSet/>
      <dgm:spPr/>
      <dgm:t>
        <a:bodyPr/>
        <a:lstStyle/>
        <a:p>
          <a:endParaRPr lang="en-US"/>
        </a:p>
      </dgm:t>
    </dgm:pt>
    <dgm:pt modelId="{7B54DB64-7828-45FF-9418-53B213237265}" type="pres">
      <dgm:prSet presAssocID="{5569ADCD-61CD-44C4-BC99-9810F8272C74}" presName="vert0" presStyleCnt="0">
        <dgm:presLayoutVars>
          <dgm:dir/>
          <dgm:animOne val="branch"/>
          <dgm:animLvl val="lvl"/>
        </dgm:presLayoutVars>
      </dgm:prSet>
      <dgm:spPr/>
    </dgm:pt>
    <dgm:pt modelId="{AF7C4FA8-144B-4D20-B0F4-2D70CD70AA7A}" type="pres">
      <dgm:prSet presAssocID="{F6B853D2-A4E4-4B1B-9D6D-A6BE45387D2D}" presName="thickLine" presStyleLbl="alignNode1" presStyleIdx="0" presStyleCnt="2"/>
      <dgm:spPr/>
    </dgm:pt>
    <dgm:pt modelId="{FE5F86D2-BC3D-4217-A89F-F6DA1B4E422A}" type="pres">
      <dgm:prSet presAssocID="{F6B853D2-A4E4-4B1B-9D6D-A6BE45387D2D}" presName="horz1" presStyleCnt="0"/>
      <dgm:spPr/>
    </dgm:pt>
    <dgm:pt modelId="{07875E9A-BC0F-404E-AEB9-C889BE9EE057}" type="pres">
      <dgm:prSet presAssocID="{F6B853D2-A4E4-4B1B-9D6D-A6BE45387D2D}" presName="tx1" presStyleLbl="revTx" presStyleIdx="0" presStyleCnt="2"/>
      <dgm:spPr/>
    </dgm:pt>
    <dgm:pt modelId="{9B1E5729-86A2-465E-966E-A1AD2988BBC5}" type="pres">
      <dgm:prSet presAssocID="{F6B853D2-A4E4-4B1B-9D6D-A6BE45387D2D}" presName="vert1" presStyleCnt="0"/>
      <dgm:spPr/>
    </dgm:pt>
    <dgm:pt modelId="{7E2A15BA-5B27-4555-969B-153AC82887AA}" type="pres">
      <dgm:prSet presAssocID="{D54A0205-5D1E-4480-953E-D8085E61BC7A}" presName="thickLine" presStyleLbl="alignNode1" presStyleIdx="1" presStyleCnt="2"/>
      <dgm:spPr/>
    </dgm:pt>
    <dgm:pt modelId="{C1C0EF3D-29FC-4969-BBD2-C2111D8EE1BE}" type="pres">
      <dgm:prSet presAssocID="{D54A0205-5D1E-4480-953E-D8085E61BC7A}" presName="horz1" presStyleCnt="0"/>
      <dgm:spPr/>
    </dgm:pt>
    <dgm:pt modelId="{0C867451-D54F-47FC-A145-95E11812852D}" type="pres">
      <dgm:prSet presAssocID="{D54A0205-5D1E-4480-953E-D8085E61BC7A}" presName="tx1" presStyleLbl="revTx" presStyleIdx="1" presStyleCnt="2"/>
      <dgm:spPr/>
    </dgm:pt>
    <dgm:pt modelId="{1340025D-04CD-4C47-9780-CB89A32C03CE}" type="pres">
      <dgm:prSet presAssocID="{D54A0205-5D1E-4480-953E-D8085E61BC7A}" presName="vert1" presStyleCnt="0"/>
      <dgm:spPr/>
    </dgm:pt>
  </dgm:ptLst>
  <dgm:cxnLst>
    <dgm:cxn modelId="{416D222F-539A-4D83-8794-934CAD159EE6}" type="presOf" srcId="{5569ADCD-61CD-44C4-BC99-9810F8272C74}" destId="{7B54DB64-7828-45FF-9418-53B213237265}" srcOrd="0" destOrd="0" presId="urn:microsoft.com/office/officeart/2008/layout/LinedList"/>
    <dgm:cxn modelId="{A950495C-0E47-457F-93DF-D96DF751E8CE}" type="presOf" srcId="{D54A0205-5D1E-4480-953E-D8085E61BC7A}" destId="{0C867451-D54F-47FC-A145-95E11812852D}" srcOrd="0" destOrd="0" presId="urn:microsoft.com/office/officeart/2008/layout/LinedList"/>
    <dgm:cxn modelId="{92559476-0A69-4CEB-AEC4-6087DBDFE109}" srcId="{5569ADCD-61CD-44C4-BC99-9810F8272C74}" destId="{D54A0205-5D1E-4480-953E-D8085E61BC7A}" srcOrd="1" destOrd="0" parTransId="{D74CD2AA-7CDD-4466-9F62-8CD9907AF082}" sibTransId="{93550F62-4C04-4DCA-B7A1-D554835D431B}"/>
    <dgm:cxn modelId="{8C218795-9E63-4E7A-B6EB-FF20036897FA}" srcId="{5569ADCD-61CD-44C4-BC99-9810F8272C74}" destId="{F6B853D2-A4E4-4B1B-9D6D-A6BE45387D2D}" srcOrd="0" destOrd="0" parTransId="{F286C085-4971-4D1F-9760-6CC6468BD54D}" sibTransId="{2DE378B0-12C1-4C6E-BCF0-9FDF71B77E44}"/>
    <dgm:cxn modelId="{BD2A51AA-6027-431F-9D35-D1EBE2ADE655}" type="presOf" srcId="{F6B853D2-A4E4-4B1B-9D6D-A6BE45387D2D}" destId="{07875E9A-BC0F-404E-AEB9-C889BE9EE057}" srcOrd="0" destOrd="0" presId="urn:microsoft.com/office/officeart/2008/layout/LinedList"/>
    <dgm:cxn modelId="{D65130BC-D2BC-4DC6-A6AE-378889344E89}" type="presParOf" srcId="{7B54DB64-7828-45FF-9418-53B213237265}" destId="{AF7C4FA8-144B-4D20-B0F4-2D70CD70AA7A}" srcOrd="0" destOrd="0" presId="urn:microsoft.com/office/officeart/2008/layout/LinedList"/>
    <dgm:cxn modelId="{D000D779-768C-4203-9791-7863FF8E72F2}" type="presParOf" srcId="{7B54DB64-7828-45FF-9418-53B213237265}" destId="{FE5F86D2-BC3D-4217-A89F-F6DA1B4E422A}" srcOrd="1" destOrd="0" presId="urn:microsoft.com/office/officeart/2008/layout/LinedList"/>
    <dgm:cxn modelId="{3C989675-A62C-473D-9DDB-1444E9E6BFFB}" type="presParOf" srcId="{FE5F86D2-BC3D-4217-A89F-F6DA1B4E422A}" destId="{07875E9A-BC0F-404E-AEB9-C889BE9EE057}" srcOrd="0" destOrd="0" presId="urn:microsoft.com/office/officeart/2008/layout/LinedList"/>
    <dgm:cxn modelId="{6230611A-A33F-4D94-9C67-8CDA186C2FD8}" type="presParOf" srcId="{FE5F86D2-BC3D-4217-A89F-F6DA1B4E422A}" destId="{9B1E5729-86A2-465E-966E-A1AD2988BBC5}" srcOrd="1" destOrd="0" presId="urn:microsoft.com/office/officeart/2008/layout/LinedList"/>
    <dgm:cxn modelId="{390702C2-3D4C-4AC6-8EBE-0F24BBC90C3E}" type="presParOf" srcId="{7B54DB64-7828-45FF-9418-53B213237265}" destId="{7E2A15BA-5B27-4555-969B-153AC82887AA}" srcOrd="2" destOrd="0" presId="urn:microsoft.com/office/officeart/2008/layout/LinedList"/>
    <dgm:cxn modelId="{544E228B-01A5-44BC-8791-60DD7DB277A0}" type="presParOf" srcId="{7B54DB64-7828-45FF-9418-53B213237265}" destId="{C1C0EF3D-29FC-4969-BBD2-C2111D8EE1BE}" srcOrd="3" destOrd="0" presId="urn:microsoft.com/office/officeart/2008/layout/LinedList"/>
    <dgm:cxn modelId="{160C319A-2587-4D89-82A5-EFB27EEBFAE2}" type="presParOf" srcId="{C1C0EF3D-29FC-4969-BBD2-C2111D8EE1BE}" destId="{0C867451-D54F-47FC-A145-95E11812852D}" srcOrd="0" destOrd="0" presId="urn:microsoft.com/office/officeart/2008/layout/LinedList"/>
    <dgm:cxn modelId="{33FCA20E-510A-483E-9E73-FA9982D89055}" type="presParOf" srcId="{C1C0EF3D-29FC-4969-BBD2-C2111D8EE1BE}" destId="{1340025D-04CD-4C47-9780-CB89A32C03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B3FC3-E601-4237-AFD2-130A5F029027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9A84A1-6C02-4591-9777-09268D329775}">
      <dgm:prSet/>
      <dgm:spPr/>
      <dgm:t>
        <a:bodyPr/>
        <a:lstStyle/>
        <a:p>
          <a:endParaRPr lang="en-US" dirty="0"/>
        </a:p>
      </dgm:t>
    </dgm:pt>
    <dgm:pt modelId="{5EFB2FB6-A6A7-487B-88E7-E391E4706600}" type="parTrans" cxnId="{28371095-48CA-4B0C-9C80-B2DF9FAE8F99}">
      <dgm:prSet/>
      <dgm:spPr/>
      <dgm:t>
        <a:bodyPr/>
        <a:lstStyle/>
        <a:p>
          <a:endParaRPr lang="en-US"/>
        </a:p>
      </dgm:t>
    </dgm:pt>
    <dgm:pt modelId="{BC9C0D35-F8FF-44E7-A5AD-03372D7F5117}" type="sibTrans" cxnId="{28371095-48CA-4B0C-9C80-B2DF9FAE8F99}">
      <dgm:prSet/>
      <dgm:spPr/>
      <dgm:t>
        <a:bodyPr/>
        <a:lstStyle/>
        <a:p>
          <a:endParaRPr lang="en-US"/>
        </a:p>
      </dgm:t>
    </dgm:pt>
    <dgm:pt modelId="{5F17770C-33C6-48AD-B26A-98DE8840DDF7}">
      <dgm:prSet/>
      <dgm:spPr/>
      <dgm:t>
        <a:bodyPr/>
        <a:lstStyle/>
        <a:p>
          <a:r>
            <a:rPr lang="cs-CZ"/>
            <a:t>Anglosaský (UK, USA, britské kolonie)</a:t>
          </a:r>
          <a:endParaRPr lang="en-US"/>
        </a:p>
      </dgm:t>
    </dgm:pt>
    <dgm:pt modelId="{5225F947-9AE2-43FE-A0C5-DB969BBBB1D4}" type="parTrans" cxnId="{0326941F-C3FB-4D56-B19F-4265CEC84A29}">
      <dgm:prSet/>
      <dgm:spPr/>
      <dgm:t>
        <a:bodyPr/>
        <a:lstStyle/>
        <a:p>
          <a:endParaRPr lang="en-US"/>
        </a:p>
      </dgm:t>
    </dgm:pt>
    <dgm:pt modelId="{6B93014E-EA7F-4DCC-9E4C-6F7401063DEC}" type="sibTrans" cxnId="{0326941F-C3FB-4D56-B19F-4265CEC84A29}">
      <dgm:prSet/>
      <dgm:spPr/>
      <dgm:t>
        <a:bodyPr/>
        <a:lstStyle/>
        <a:p>
          <a:endParaRPr lang="en-US"/>
        </a:p>
      </dgm:t>
    </dgm:pt>
    <dgm:pt modelId="{14D58E35-D03D-4D85-A25E-D735CEFBE12A}">
      <dgm:prSet/>
      <dgm:spPr/>
      <dgm:t>
        <a:bodyPr/>
        <a:lstStyle/>
        <a:p>
          <a:r>
            <a:rPr lang="cs-CZ"/>
            <a:t>Nordický (Německo, Švédsko, Norsko, Finsko)</a:t>
          </a:r>
          <a:endParaRPr lang="en-US"/>
        </a:p>
      </dgm:t>
    </dgm:pt>
    <dgm:pt modelId="{15D8ADC3-2A5F-4001-B3BF-109EC38BE0D0}" type="parTrans" cxnId="{58CC5B33-737C-47EE-93AC-C70D724D6F60}">
      <dgm:prSet/>
      <dgm:spPr/>
      <dgm:t>
        <a:bodyPr/>
        <a:lstStyle/>
        <a:p>
          <a:endParaRPr lang="en-US"/>
        </a:p>
      </dgm:t>
    </dgm:pt>
    <dgm:pt modelId="{383DBE59-3287-4DA9-A09E-DF1E97A69F86}" type="sibTrans" cxnId="{58CC5B33-737C-47EE-93AC-C70D724D6F60}">
      <dgm:prSet/>
      <dgm:spPr/>
      <dgm:t>
        <a:bodyPr/>
        <a:lstStyle/>
        <a:p>
          <a:endParaRPr lang="en-US"/>
        </a:p>
      </dgm:t>
    </dgm:pt>
    <dgm:pt modelId="{61401B2E-43DD-455A-9C4E-E88228377E4E}">
      <dgm:prSet/>
      <dgm:spPr/>
      <dgm:t>
        <a:bodyPr/>
        <a:lstStyle/>
        <a:p>
          <a:r>
            <a:rPr lang="cs-CZ"/>
            <a:t>Latinský (Francie, Itálie, Španělsko)</a:t>
          </a:r>
          <a:endParaRPr lang="en-US"/>
        </a:p>
      </dgm:t>
    </dgm:pt>
    <dgm:pt modelId="{DA9DDC7D-E9F5-4CC5-B1B0-1C10FC86DE15}" type="parTrans" cxnId="{1228AEE9-1B63-42B5-807D-9A119FE1EC52}">
      <dgm:prSet/>
      <dgm:spPr/>
      <dgm:t>
        <a:bodyPr/>
        <a:lstStyle/>
        <a:p>
          <a:endParaRPr lang="en-US"/>
        </a:p>
      </dgm:t>
    </dgm:pt>
    <dgm:pt modelId="{20165170-8E79-464A-AD12-A74B991BEE26}" type="sibTrans" cxnId="{1228AEE9-1B63-42B5-807D-9A119FE1EC52}">
      <dgm:prSet/>
      <dgm:spPr/>
      <dgm:t>
        <a:bodyPr/>
        <a:lstStyle/>
        <a:p>
          <a:endParaRPr lang="en-US"/>
        </a:p>
      </dgm:t>
    </dgm:pt>
    <dgm:pt modelId="{7CE6E056-FEB3-4369-BA00-7FB8FCB5E5AE}" type="pres">
      <dgm:prSet presAssocID="{B3AB3FC3-E601-4237-AFD2-130A5F029027}" presName="vert0" presStyleCnt="0">
        <dgm:presLayoutVars>
          <dgm:dir/>
          <dgm:animOne val="branch"/>
          <dgm:animLvl val="lvl"/>
        </dgm:presLayoutVars>
      </dgm:prSet>
      <dgm:spPr/>
    </dgm:pt>
    <dgm:pt modelId="{740FFC75-E3B9-45FF-8907-91920933A77E}" type="pres">
      <dgm:prSet presAssocID="{B79A84A1-6C02-4591-9777-09268D329775}" presName="thickLine" presStyleLbl="alignNode1" presStyleIdx="0" presStyleCnt="4"/>
      <dgm:spPr/>
    </dgm:pt>
    <dgm:pt modelId="{1E947FB7-837B-4090-AA7C-45F2EC3EAB07}" type="pres">
      <dgm:prSet presAssocID="{B79A84A1-6C02-4591-9777-09268D329775}" presName="horz1" presStyleCnt="0"/>
      <dgm:spPr/>
    </dgm:pt>
    <dgm:pt modelId="{C75BADB0-B681-4EB3-B18A-545BE2079D0F}" type="pres">
      <dgm:prSet presAssocID="{B79A84A1-6C02-4591-9777-09268D329775}" presName="tx1" presStyleLbl="revTx" presStyleIdx="0" presStyleCnt="4"/>
      <dgm:spPr/>
    </dgm:pt>
    <dgm:pt modelId="{AF5591BF-FB33-43F2-B505-214DE4AC5F03}" type="pres">
      <dgm:prSet presAssocID="{B79A84A1-6C02-4591-9777-09268D329775}" presName="vert1" presStyleCnt="0"/>
      <dgm:spPr/>
    </dgm:pt>
    <dgm:pt modelId="{2A848147-505C-4D1F-8E07-8E7F4E4C6D3A}" type="pres">
      <dgm:prSet presAssocID="{5F17770C-33C6-48AD-B26A-98DE8840DDF7}" presName="thickLine" presStyleLbl="alignNode1" presStyleIdx="1" presStyleCnt="4"/>
      <dgm:spPr/>
    </dgm:pt>
    <dgm:pt modelId="{A923E879-7779-4494-A68E-2AD7A13C0CCB}" type="pres">
      <dgm:prSet presAssocID="{5F17770C-33C6-48AD-B26A-98DE8840DDF7}" presName="horz1" presStyleCnt="0"/>
      <dgm:spPr/>
    </dgm:pt>
    <dgm:pt modelId="{931B9371-04AE-4919-A951-89812B1427DA}" type="pres">
      <dgm:prSet presAssocID="{5F17770C-33C6-48AD-B26A-98DE8840DDF7}" presName="tx1" presStyleLbl="revTx" presStyleIdx="1" presStyleCnt="4"/>
      <dgm:spPr/>
    </dgm:pt>
    <dgm:pt modelId="{8211000C-F051-4AF2-AC5C-495634B16DDC}" type="pres">
      <dgm:prSet presAssocID="{5F17770C-33C6-48AD-B26A-98DE8840DDF7}" presName="vert1" presStyleCnt="0"/>
      <dgm:spPr/>
    </dgm:pt>
    <dgm:pt modelId="{8B4C6468-C1D1-4B59-8781-D1DCF4387FAD}" type="pres">
      <dgm:prSet presAssocID="{14D58E35-D03D-4D85-A25E-D735CEFBE12A}" presName="thickLine" presStyleLbl="alignNode1" presStyleIdx="2" presStyleCnt="4"/>
      <dgm:spPr/>
    </dgm:pt>
    <dgm:pt modelId="{6EC6925A-6441-4244-B492-B31BDF6FAC60}" type="pres">
      <dgm:prSet presAssocID="{14D58E35-D03D-4D85-A25E-D735CEFBE12A}" presName="horz1" presStyleCnt="0"/>
      <dgm:spPr/>
    </dgm:pt>
    <dgm:pt modelId="{EE8CEB3A-E41E-4114-A793-B22FA6C633F8}" type="pres">
      <dgm:prSet presAssocID="{14D58E35-D03D-4D85-A25E-D735CEFBE12A}" presName="tx1" presStyleLbl="revTx" presStyleIdx="2" presStyleCnt="4"/>
      <dgm:spPr/>
    </dgm:pt>
    <dgm:pt modelId="{E7C1763B-6800-4038-B2EA-7ADD9EED8BD3}" type="pres">
      <dgm:prSet presAssocID="{14D58E35-D03D-4D85-A25E-D735CEFBE12A}" presName="vert1" presStyleCnt="0"/>
      <dgm:spPr/>
    </dgm:pt>
    <dgm:pt modelId="{A7578FE7-8675-4789-B456-8FBAB2363984}" type="pres">
      <dgm:prSet presAssocID="{61401B2E-43DD-455A-9C4E-E88228377E4E}" presName="thickLine" presStyleLbl="alignNode1" presStyleIdx="3" presStyleCnt="4"/>
      <dgm:spPr/>
    </dgm:pt>
    <dgm:pt modelId="{A04F922F-806D-4A6E-9B18-98A21439202B}" type="pres">
      <dgm:prSet presAssocID="{61401B2E-43DD-455A-9C4E-E88228377E4E}" presName="horz1" presStyleCnt="0"/>
      <dgm:spPr/>
    </dgm:pt>
    <dgm:pt modelId="{BCCC2EC6-2082-40ED-8EF7-BF0883EBB162}" type="pres">
      <dgm:prSet presAssocID="{61401B2E-43DD-455A-9C4E-E88228377E4E}" presName="tx1" presStyleLbl="revTx" presStyleIdx="3" presStyleCnt="4"/>
      <dgm:spPr/>
    </dgm:pt>
    <dgm:pt modelId="{34D3A1CB-37F4-40B9-9547-38EA66FE3514}" type="pres">
      <dgm:prSet presAssocID="{61401B2E-43DD-455A-9C4E-E88228377E4E}" presName="vert1" presStyleCnt="0"/>
      <dgm:spPr/>
    </dgm:pt>
  </dgm:ptLst>
  <dgm:cxnLst>
    <dgm:cxn modelId="{A3CE4613-56DD-4672-989D-83FD4DF71F8C}" type="presOf" srcId="{61401B2E-43DD-455A-9C4E-E88228377E4E}" destId="{BCCC2EC6-2082-40ED-8EF7-BF0883EBB162}" srcOrd="0" destOrd="0" presId="urn:microsoft.com/office/officeart/2008/layout/LinedList"/>
    <dgm:cxn modelId="{0326941F-C3FB-4D56-B19F-4265CEC84A29}" srcId="{B3AB3FC3-E601-4237-AFD2-130A5F029027}" destId="{5F17770C-33C6-48AD-B26A-98DE8840DDF7}" srcOrd="1" destOrd="0" parTransId="{5225F947-9AE2-43FE-A0C5-DB969BBBB1D4}" sibTransId="{6B93014E-EA7F-4DCC-9E4C-6F7401063DEC}"/>
    <dgm:cxn modelId="{58CC5B33-737C-47EE-93AC-C70D724D6F60}" srcId="{B3AB3FC3-E601-4237-AFD2-130A5F029027}" destId="{14D58E35-D03D-4D85-A25E-D735CEFBE12A}" srcOrd="2" destOrd="0" parTransId="{15D8ADC3-2A5F-4001-B3BF-109EC38BE0D0}" sibTransId="{383DBE59-3287-4DA9-A09E-DF1E97A69F86}"/>
    <dgm:cxn modelId="{88B52C38-F13E-4CAB-84E4-C56FD46DEDBD}" type="presOf" srcId="{5F17770C-33C6-48AD-B26A-98DE8840DDF7}" destId="{931B9371-04AE-4919-A951-89812B1427DA}" srcOrd="0" destOrd="0" presId="urn:microsoft.com/office/officeart/2008/layout/LinedList"/>
    <dgm:cxn modelId="{18EAE03E-0B5F-4E65-BB1A-F5EF5510A2AD}" type="presOf" srcId="{B79A84A1-6C02-4591-9777-09268D329775}" destId="{C75BADB0-B681-4EB3-B18A-545BE2079D0F}" srcOrd="0" destOrd="0" presId="urn:microsoft.com/office/officeart/2008/layout/LinedList"/>
    <dgm:cxn modelId="{55D9EC45-61BF-4BB4-BD9E-416BE10D9173}" type="presOf" srcId="{B3AB3FC3-E601-4237-AFD2-130A5F029027}" destId="{7CE6E056-FEB3-4369-BA00-7FB8FCB5E5AE}" srcOrd="0" destOrd="0" presId="urn:microsoft.com/office/officeart/2008/layout/LinedList"/>
    <dgm:cxn modelId="{28371095-48CA-4B0C-9C80-B2DF9FAE8F99}" srcId="{B3AB3FC3-E601-4237-AFD2-130A5F029027}" destId="{B79A84A1-6C02-4591-9777-09268D329775}" srcOrd="0" destOrd="0" parTransId="{5EFB2FB6-A6A7-487B-88E7-E391E4706600}" sibTransId="{BC9C0D35-F8FF-44E7-A5AD-03372D7F5117}"/>
    <dgm:cxn modelId="{174857AE-5881-4AFC-AB0A-2007F3BBFD9A}" type="presOf" srcId="{14D58E35-D03D-4D85-A25E-D735CEFBE12A}" destId="{EE8CEB3A-E41E-4114-A793-B22FA6C633F8}" srcOrd="0" destOrd="0" presId="urn:microsoft.com/office/officeart/2008/layout/LinedList"/>
    <dgm:cxn modelId="{1228AEE9-1B63-42B5-807D-9A119FE1EC52}" srcId="{B3AB3FC3-E601-4237-AFD2-130A5F029027}" destId="{61401B2E-43DD-455A-9C4E-E88228377E4E}" srcOrd="3" destOrd="0" parTransId="{DA9DDC7D-E9F5-4CC5-B1B0-1C10FC86DE15}" sibTransId="{20165170-8E79-464A-AD12-A74B991BEE26}"/>
    <dgm:cxn modelId="{72083197-8705-47D7-8B85-23F23A53A6D5}" type="presParOf" srcId="{7CE6E056-FEB3-4369-BA00-7FB8FCB5E5AE}" destId="{740FFC75-E3B9-45FF-8907-91920933A77E}" srcOrd="0" destOrd="0" presId="urn:microsoft.com/office/officeart/2008/layout/LinedList"/>
    <dgm:cxn modelId="{EE2E3DFC-2371-4CE7-ABD0-6F4114C7CC5C}" type="presParOf" srcId="{7CE6E056-FEB3-4369-BA00-7FB8FCB5E5AE}" destId="{1E947FB7-837B-4090-AA7C-45F2EC3EAB07}" srcOrd="1" destOrd="0" presId="urn:microsoft.com/office/officeart/2008/layout/LinedList"/>
    <dgm:cxn modelId="{93838B90-E0A9-480E-AAAE-54892FAA8A89}" type="presParOf" srcId="{1E947FB7-837B-4090-AA7C-45F2EC3EAB07}" destId="{C75BADB0-B681-4EB3-B18A-545BE2079D0F}" srcOrd="0" destOrd="0" presId="urn:microsoft.com/office/officeart/2008/layout/LinedList"/>
    <dgm:cxn modelId="{14ACED83-A492-4130-87D1-D7A8E1F82DE7}" type="presParOf" srcId="{1E947FB7-837B-4090-AA7C-45F2EC3EAB07}" destId="{AF5591BF-FB33-43F2-B505-214DE4AC5F03}" srcOrd="1" destOrd="0" presId="urn:microsoft.com/office/officeart/2008/layout/LinedList"/>
    <dgm:cxn modelId="{44584EEE-7D08-494E-A704-52BD508FA865}" type="presParOf" srcId="{7CE6E056-FEB3-4369-BA00-7FB8FCB5E5AE}" destId="{2A848147-505C-4D1F-8E07-8E7F4E4C6D3A}" srcOrd="2" destOrd="0" presId="urn:microsoft.com/office/officeart/2008/layout/LinedList"/>
    <dgm:cxn modelId="{BC83DB81-4617-4DC8-ADB2-CACA10EA8DDE}" type="presParOf" srcId="{7CE6E056-FEB3-4369-BA00-7FB8FCB5E5AE}" destId="{A923E879-7779-4494-A68E-2AD7A13C0CCB}" srcOrd="3" destOrd="0" presId="urn:microsoft.com/office/officeart/2008/layout/LinedList"/>
    <dgm:cxn modelId="{02CA3448-E69E-468B-AFAD-D1E5E1504B82}" type="presParOf" srcId="{A923E879-7779-4494-A68E-2AD7A13C0CCB}" destId="{931B9371-04AE-4919-A951-89812B1427DA}" srcOrd="0" destOrd="0" presId="urn:microsoft.com/office/officeart/2008/layout/LinedList"/>
    <dgm:cxn modelId="{9C747DD5-F5E8-43F9-8674-36899BB1B81D}" type="presParOf" srcId="{A923E879-7779-4494-A68E-2AD7A13C0CCB}" destId="{8211000C-F051-4AF2-AC5C-495634B16DDC}" srcOrd="1" destOrd="0" presId="urn:microsoft.com/office/officeart/2008/layout/LinedList"/>
    <dgm:cxn modelId="{D7593B23-C835-4001-BC04-4E4E3F63A01B}" type="presParOf" srcId="{7CE6E056-FEB3-4369-BA00-7FB8FCB5E5AE}" destId="{8B4C6468-C1D1-4B59-8781-D1DCF4387FAD}" srcOrd="4" destOrd="0" presId="urn:microsoft.com/office/officeart/2008/layout/LinedList"/>
    <dgm:cxn modelId="{16F3780D-ACD6-4703-A84C-30E637AC5570}" type="presParOf" srcId="{7CE6E056-FEB3-4369-BA00-7FB8FCB5E5AE}" destId="{6EC6925A-6441-4244-B492-B31BDF6FAC60}" srcOrd="5" destOrd="0" presId="urn:microsoft.com/office/officeart/2008/layout/LinedList"/>
    <dgm:cxn modelId="{D55C8D57-979F-473F-B808-A16841311D18}" type="presParOf" srcId="{6EC6925A-6441-4244-B492-B31BDF6FAC60}" destId="{EE8CEB3A-E41E-4114-A793-B22FA6C633F8}" srcOrd="0" destOrd="0" presId="urn:microsoft.com/office/officeart/2008/layout/LinedList"/>
    <dgm:cxn modelId="{15FA60DD-AA8C-4F5A-A6BA-74B537122A94}" type="presParOf" srcId="{6EC6925A-6441-4244-B492-B31BDF6FAC60}" destId="{E7C1763B-6800-4038-B2EA-7ADD9EED8BD3}" srcOrd="1" destOrd="0" presId="urn:microsoft.com/office/officeart/2008/layout/LinedList"/>
    <dgm:cxn modelId="{23B8638C-5E96-4981-A238-9EF86918C6AF}" type="presParOf" srcId="{7CE6E056-FEB3-4369-BA00-7FB8FCB5E5AE}" destId="{A7578FE7-8675-4789-B456-8FBAB2363984}" srcOrd="6" destOrd="0" presId="urn:microsoft.com/office/officeart/2008/layout/LinedList"/>
    <dgm:cxn modelId="{59C53667-5307-4E55-A569-430346BAD81C}" type="presParOf" srcId="{7CE6E056-FEB3-4369-BA00-7FB8FCB5E5AE}" destId="{A04F922F-806D-4A6E-9B18-98A21439202B}" srcOrd="7" destOrd="0" presId="urn:microsoft.com/office/officeart/2008/layout/LinedList"/>
    <dgm:cxn modelId="{28BEC182-1A43-4AB0-AB81-F76E175862FE}" type="presParOf" srcId="{A04F922F-806D-4A6E-9B18-98A21439202B}" destId="{BCCC2EC6-2082-40ED-8EF7-BF0883EBB162}" srcOrd="0" destOrd="0" presId="urn:microsoft.com/office/officeart/2008/layout/LinedList"/>
    <dgm:cxn modelId="{D3877B2E-F879-4174-B81E-2390160E5771}" type="presParOf" srcId="{A04F922F-806D-4A6E-9B18-98A21439202B}" destId="{34D3A1CB-37F4-40B9-9547-38EA66FE35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C4FA8-144B-4D20-B0F4-2D70CD70AA7A}">
      <dsp:nvSpPr>
        <dsp:cNvPr id="0" name=""/>
        <dsp:cNvSpPr/>
      </dsp:nvSpPr>
      <dsp:spPr>
        <a:xfrm>
          <a:off x="0" y="0"/>
          <a:ext cx="511549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875E9A-BC0F-404E-AEB9-C889BE9EE057}">
      <dsp:nvSpPr>
        <dsp:cNvPr id="0" name=""/>
        <dsp:cNvSpPr/>
      </dsp:nvSpPr>
      <dsp:spPr>
        <a:xfrm>
          <a:off x="0" y="0"/>
          <a:ext cx="5115491" cy="2473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b="1" kern="1200"/>
            <a:t>Papežská volba</a:t>
          </a:r>
          <a:endParaRPr lang="en-US" sz="6500" kern="1200"/>
        </a:p>
      </dsp:txBody>
      <dsp:txXfrm>
        <a:off x="0" y="0"/>
        <a:ext cx="5115491" cy="2473909"/>
      </dsp:txXfrm>
    </dsp:sp>
    <dsp:sp modelId="{7E2A15BA-5B27-4555-969B-153AC82887AA}">
      <dsp:nvSpPr>
        <dsp:cNvPr id="0" name=""/>
        <dsp:cNvSpPr/>
      </dsp:nvSpPr>
      <dsp:spPr>
        <a:xfrm>
          <a:off x="0" y="2473909"/>
          <a:ext cx="511549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867451-D54F-47FC-A145-95E11812852D}">
      <dsp:nvSpPr>
        <dsp:cNvPr id="0" name=""/>
        <dsp:cNvSpPr/>
      </dsp:nvSpPr>
      <dsp:spPr>
        <a:xfrm>
          <a:off x="0" y="2473909"/>
          <a:ext cx="5115491" cy="2473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b="1" kern="1200"/>
            <a:t>Volební právo</a:t>
          </a:r>
          <a:endParaRPr lang="en-US" sz="6500" kern="1200"/>
        </a:p>
      </dsp:txBody>
      <dsp:txXfrm>
        <a:off x="0" y="2473909"/>
        <a:ext cx="5115491" cy="2473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FFC75-E3B9-45FF-8907-91920933A77E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75BADB0-B681-4EB3-B18A-545BE2079D0F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 dirty="0"/>
        </a:p>
      </dsp:txBody>
      <dsp:txXfrm>
        <a:off x="0" y="0"/>
        <a:ext cx="10515600" cy="1087834"/>
      </dsp:txXfrm>
    </dsp:sp>
    <dsp:sp modelId="{2A848147-505C-4D1F-8E07-8E7F4E4C6D3A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1B9371-04AE-4919-A951-89812B1427DA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Anglosaský (UK, USA, britské kolonie)</a:t>
          </a:r>
          <a:endParaRPr lang="en-US" sz="4300" kern="1200"/>
        </a:p>
      </dsp:txBody>
      <dsp:txXfrm>
        <a:off x="0" y="1087834"/>
        <a:ext cx="10515600" cy="1087834"/>
      </dsp:txXfrm>
    </dsp:sp>
    <dsp:sp modelId="{8B4C6468-C1D1-4B59-8781-D1DCF4387FAD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8CEB3A-E41E-4114-A793-B22FA6C633F8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Nordický (Německo, Švédsko, Norsko, Finsko)</a:t>
          </a:r>
          <a:endParaRPr lang="en-US" sz="4300" kern="1200"/>
        </a:p>
      </dsp:txBody>
      <dsp:txXfrm>
        <a:off x="0" y="2175669"/>
        <a:ext cx="10515600" cy="1087834"/>
      </dsp:txXfrm>
    </dsp:sp>
    <dsp:sp modelId="{A7578FE7-8675-4789-B456-8FBAB2363984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CC2EC6-2082-40ED-8EF7-BF0883EBB162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/>
            <a:t>Latinský (Francie, Itálie, Španělsko)</a:t>
          </a:r>
          <a:endParaRPr lang="en-US" sz="4300" kern="1200"/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0837B-183B-44E3-926A-F5438C28B32B}" type="datetimeFigureOut">
              <a:rPr lang="cs-CZ" smtClean="0"/>
              <a:pPr/>
              <a:t>15.10.2024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6EF8-A9E1-42BE-9DB6-3538C70F746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52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673D733-CD1D-4E4A-8954-DD2C6AF307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6917C008-0DDE-40DD-A6F2-1F67FE9573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6126E48-E8AA-4738-8080-A779885A7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BB6AC8-B965-41D0-9CD6-BAD4CC4A7E10}" type="slidenum">
              <a:rPr lang="cs-CZ" altLang="cs-CZ"/>
              <a:pPr eaLnBrk="1" hangingPunct="1"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0C66F-2620-4137-8872-AB76CB860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88D221-6433-4C46-BFFC-4D26D69C9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6F50C9-3CC8-446C-B4CB-7C93BECE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886468-2D91-4F31-AC65-8403D4B0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B49289-539E-4F54-99A0-C7ED659C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21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07B075-E76C-4D0B-B4FD-C54E3EA4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9E272B-A17B-446B-BD63-B95B8817E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6CA373-3761-4577-8D7E-5D853436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6ABDE2-6C9A-42B4-97D4-F9CF64CF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9602A9-B67F-4CE6-B522-3F37094E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22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CBCB481-A656-4975-B32F-D4CB202DC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5FC179-917F-4805-80A6-A204F234E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7A2EBA-C51C-4971-8563-7FC9AE96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B247F6-CC7B-42BE-898E-27C20780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1E94CA-7E26-4319-B450-4C19DE4F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59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B1780-E722-4501-8D99-0218360F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0D744-3671-45E5-953F-2FC7AE81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7CAAD-A3AE-4135-AE76-A51DA9A5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BE14784-EEE3-4C75-A368-46EC364F3F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676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5B559B-1504-4FA5-AD53-BED45334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408724-C728-4973-994E-BC58D4A3A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4635D1-5CF1-43D4-884A-88D80DCD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9B6115-A785-4BB2-848E-20D46E44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A950B8-0C5C-48AE-A5A3-410F70FF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89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E42D2-31B8-4E83-B377-10D6BC24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CCCC6C8-8083-4B2B-AB40-51BC57D56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313C60-7BEE-4722-87B9-0C5A5B904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570167-AF7C-487D-BD1A-A465056F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CE0038-C3D8-44BD-BA0D-7CB863FA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04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7A65B1-810C-4415-9B18-2156B000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D0CF70-5CCC-449B-A658-9AD2F2DCB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4BAAA70-BCD1-4AF4-9303-3A7CB597E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4CC401-046F-467C-A027-637FD0857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15.10.2024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4EAA4A-5A10-4387-975E-10BCD0C2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370B02-C941-4950-B10F-D9C2E79E4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08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D22B2-A675-4DFA-9FE4-AA8C3067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6B65EF4-84B6-485D-A92A-94F420E2A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0A239B4-0A51-4F85-9BB5-F35783D84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F869643-FE83-4C7D-8D03-927DFB7DB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E290A9F-7CC2-4952-8449-2D6087544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4480703-5668-4CC9-8F09-D69D4587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15.10.2024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032F23-ECB3-4563-903C-B5B098A0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805018D-7843-4F21-A727-1BFEB9C5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67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50383-BEE1-4C8B-82D3-486DD72D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82D80D-66D4-4934-B1F8-D3181628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15.10.2024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22C32B1-64F7-427D-A277-F9D29DD5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35698C-EE29-41B2-B023-C6285F2A9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66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3D1E7F6-D8FB-472F-BD63-6C3CD7AA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15.10.2024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94E79CC-586F-44A0-8D07-2911ABBBC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9E9696-935B-4100-A007-E32A0A8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796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3D127-9F5E-445D-AABE-521AB522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21CF6D-DE1E-45F7-97A3-2A0950A40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80290B8-7663-4A2E-BA53-66297C645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B16C92-3FA0-4F89-883B-E66A4C425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15.10.2024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09C320-0E93-46E5-95C2-9BB65210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A40DCE0-99E4-4015-91B9-3F54FCDD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98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CA891-8820-4A73-B44E-DDAFD6B2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FE93A70-A3D7-43CE-8422-FCD9203CC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CEC637A-7CE4-4178-A00B-C7C1DE035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670333-6EC5-4C2B-9EDF-9CC6985C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813B0-ABD8-4F6B-BBF7-3A0B73B99691}" type="datetimeFigureOut">
              <a:rPr lang="cs-CZ" smtClean="0"/>
              <a:pPr/>
              <a:t>15.10.2024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FBD22E-ADD7-450B-AB83-2340C271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82B534-B3CF-4BE4-84B5-AAED2BA5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9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EA8A9CD-91B5-4057-8308-BDECC4AF0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E640CE-EF95-4605-9639-C0826B978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9FFCD7-9BA0-447D-8A53-DA3550EF6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13B0-ABD8-4F6B-BBF7-3A0B73B99691}" type="datetimeFigureOut">
              <a:rPr lang="cs-CZ" smtClean="0"/>
              <a:pPr/>
              <a:t>15.10.2024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43D0C6-0FBC-4006-99F6-499928D03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25DC5D-8F43-412D-A072-CACF58E42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06866-1C45-4D40-8C06-3A6CF4FBE0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17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4/4d/Ruetli0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3414DC2-4E1D-41FC-860B-32C83E6BCF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>
              <a:defRPr/>
            </a:pPr>
            <a:r>
              <a:rPr lang="cs-CZ" dirty="0"/>
              <a:t>Instituce voleb v historii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DFA1B2E-E19A-4E5A-89B7-93EAB881FD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 eaLnBrk="1" hangingPunct="1"/>
            <a:r>
              <a:rPr lang="cs-CZ" altLang="cs-CZ" sz="2000" dirty="0"/>
              <a:t>POLn6000  15.10. 2024</a:t>
            </a: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4" name="Picture 3" descr="IMG_0806.JPG">
            <a:extLst>
              <a:ext uri="{FF2B5EF4-FFF2-40B4-BE49-F238E27FC236}">
                <a16:creationId xmlns:a16="http://schemas.microsoft.com/office/drawing/2014/main" id="{24AEAD36-F8A9-4D98-9884-2A60442A16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17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F120218-501E-4FB1-A73D-8B0A9C5FE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Jednoduché elektoráty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310F44-4CBE-4EEE-A033-B8A4CD105399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1300" dirty="0"/>
              <a:t>Politicky </a:t>
            </a:r>
            <a:r>
              <a:rPr lang="cs-CZ" altLang="cs-CZ" sz="1300" b="1" dirty="0"/>
              <a:t>homogenní</a:t>
            </a:r>
            <a:r>
              <a:rPr lang="cs-CZ" altLang="cs-CZ" sz="1300" dirty="0"/>
              <a:t> společenství, malá teritoriálně (obyvatelé vesnic, starousedlíci v městských státech, provincie)</a:t>
            </a:r>
          </a:p>
          <a:p>
            <a:pPr eaLnBrk="1" hangingPunct="1"/>
            <a:r>
              <a:rPr lang="cs-CZ" altLang="cs-CZ" sz="1300" dirty="0"/>
              <a:t>Lidová shromáždění (Švýcarsko-louky), několik tisíc lidí</a:t>
            </a:r>
          </a:p>
          <a:p>
            <a:pPr eaLnBrk="1" hangingPunct="1"/>
            <a:r>
              <a:rPr lang="cs-CZ" altLang="cs-CZ" sz="1300" dirty="0"/>
              <a:t>Preferovanou volební procedurou jednomyslnost, případně výrazná většina kombinovaná se slibem loajality všech k vybranému řešení</a:t>
            </a:r>
          </a:p>
          <a:p>
            <a:pPr eaLnBrk="1" hangingPunct="1"/>
            <a:r>
              <a:rPr lang="cs-CZ" altLang="cs-CZ" sz="1300" b="1" dirty="0"/>
              <a:t>Inkluzivní volební pravidla</a:t>
            </a:r>
            <a:r>
              <a:rPr lang="cs-CZ" altLang="cs-CZ" sz="1300" dirty="0"/>
              <a:t> (</a:t>
            </a:r>
            <a:r>
              <a:rPr lang="cs-CZ" altLang="cs-CZ" sz="1300" dirty="0" err="1"/>
              <a:t>vícemandátové</a:t>
            </a:r>
            <a:r>
              <a:rPr lang="cs-CZ" altLang="cs-CZ" sz="1300" dirty="0"/>
              <a:t> – byť většinové- obvody, časté opakování voleb, </a:t>
            </a:r>
            <a:r>
              <a:rPr lang="cs-CZ" altLang="cs-CZ" sz="1300" dirty="0" err="1"/>
              <a:t>vícekolové</a:t>
            </a:r>
            <a:r>
              <a:rPr lang="cs-CZ" altLang="cs-CZ" sz="1300" dirty="0"/>
              <a:t> procedury)</a:t>
            </a:r>
          </a:p>
          <a:p>
            <a:pPr eaLnBrk="1" hangingPunct="1"/>
            <a:r>
              <a:rPr lang="cs-CZ" altLang="cs-CZ" sz="1300" dirty="0"/>
              <a:t>Volby dlouho vnímány tak, že zrcadlí nejen </a:t>
            </a:r>
            <a:r>
              <a:rPr lang="cs-CZ" altLang="cs-CZ" sz="1300" b="1" dirty="0"/>
              <a:t>rozhodnutí</a:t>
            </a:r>
            <a:r>
              <a:rPr lang="cs-CZ" altLang="cs-CZ" sz="1300" dirty="0"/>
              <a:t> společnosti, ale i její </a:t>
            </a:r>
            <a:r>
              <a:rPr lang="cs-CZ" altLang="cs-CZ" sz="1300" b="1" dirty="0"/>
              <a:t>hodnoty/soudy</a:t>
            </a:r>
            <a:r>
              <a:rPr lang="cs-CZ" altLang="cs-CZ" sz="1300" dirty="0"/>
              <a:t>.</a:t>
            </a:r>
          </a:p>
          <a:p>
            <a:pPr eaLnBrk="1" hangingPunct="1"/>
            <a:r>
              <a:rPr lang="cs-CZ" altLang="cs-CZ" sz="1300" dirty="0"/>
              <a:t>Administrátor, resp. „funkcionář“ se vybíral často losem</a:t>
            </a:r>
          </a:p>
          <a:p>
            <a:pPr eaLnBrk="1" hangingPunct="1"/>
            <a:r>
              <a:rPr lang="cs-CZ" altLang="cs-CZ" sz="1300" dirty="0"/>
              <a:t>Anglie- všeobecné volby šerifů a </a:t>
            </a:r>
            <a:r>
              <a:rPr lang="cs-CZ" altLang="cs-CZ" sz="1300" dirty="0" err="1"/>
              <a:t>městkých</a:t>
            </a:r>
            <a:r>
              <a:rPr lang="cs-CZ" altLang="cs-CZ" sz="1300" dirty="0"/>
              <a:t> úředníků (od cca 13. st.)</a:t>
            </a:r>
          </a:p>
          <a:p>
            <a:pPr eaLnBrk="1" hangingPunct="1"/>
            <a:r>
              <a:rPr lang="cs-CZ" altLang="cs-CZ" sz="1300" dirty="0"/>
              <a:t>Všeobecné volby i v italských státech (postupně omezování elektorátu)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412" name="Picture 5" descr="Datei:Ruetli01.jpg">
            <a:hlinkClick r:id="rId2"/>
            <a:extLst>
              <a:ext uri="{FF2B5EF4-FFF2-40B4-BE49-F238E27FC236}">
                <a16:creationId xmlns:a16="http://schemas.microsoft.com/office/drawing/2014/main" id="{33DB3974-EB4B-4B3C-AA98-D5304A0949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 r="7753" b="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7113E37-E6D8-4C13-AA31-9F2D19220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700"/>
              <a:t>Komplexnější elektoráty: příklad amerických kolonií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60C39EB-909C-4110-9443-7089D725C6D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400" dirty="0"/>
              <a:t>Zpočátku snaha o zachování jednomyslnosti</a:t>
            </a:r>
          </a:p>
          <a:p>
            <a:pPr eaLnBrk="1" hangingPunct="1"/>
            <a:r>
              <a:rPr lang="cs-CZ" altLang="cs-CZ" sz="1400" dirty="0"/>
              <a:t>Řešením vyloučení části voličů z hlasování (v amerických koloniích např. vylučováni Židé a </a:t>
            </a:r>
            <a:r>
              <a:rPr lang="cs-CZ" altLang="cs-CZ" sz="1400" dirty="0" err="1"/>
              <a:t>Quakeři</a:t>
            </a:r>
            <a:r>
              <a:rPr lang="cs-CZ" altLang="cs-CZ" sz="1400" dirty="0"/>
              <a:t> a „novousedlíci“).</a:t>
            </a:r>
          </a:p>
          <a:p>
            <a:pPr eaLnBrk="1" hangingPunct="1"/>
            <a:r>
              <a:rPr lang="cs-CZ" altLang="cs-CZ" sz="1400" dirty="0"/>
              <a:t>Věk velmi inkluzivní (21+, na Rhode Islandu dokonce 18+)</a:t>
            </a:r>
          </a:p>
          <a:p>
            <a:pPr eaLnBrk="1" hangingPunct="1"/>
            <a:r>
              <a:rPr lang="cs-CZ" altLang="cs-CZ" sz="1400" dirty="0"/>
              <a:t>Hlavní bariérou se začal stávat </a:t>
            </a:r>
            <a:r>
              <a:rPr lang="cs-CZ" altLang="cs-CZ" sz="1400" b="1" dirty="0"/>
              <a:t>majetek</a:t>
            </a:r>
            <a:r>
              <a:rPr lang="cs-CZ" altLang="cs-CZ" sz="1400" dirty="0"/>
              <a:t> (placení daní, v amerických koloniích držba půdy, hlasování se podobalo akciovým společnostem) </a:t>
            </a:r>
          </a:p>
          <a:p>
            <a:pPr eaLnBrk="1" hangingPunct="1"/>
            <a:r>
              <a:rPr lang="cs-CZ" altLang="cs-CZ" sz="1400" dirty="0"/>
              <a:t>Volební právo přesto mělo cca 70% dospělých mužů</a:t>
            </a:r>
          </a:p>
          <a:p>
            <a:pPr eaLnBrk="1" hangingPunct="1"/>
            <a:r>
              <a:rPr lang="cs-CZ" altLang="cs-CZ" sz="1400" dirty="0"/>
              <a:t>Volby spojeny se slavnostmi (alkohol, </a:t>
            </a:r>
            <a:r>
              <a:rPr lang="cs-CZ" altLang="cs-CZ" sz="1400" dirty="0" err="1"/>
              <a:t>skill</a:t>
            </a:r>
            <a:r>
              <a:rPr lang="cs-CZ" altLang="cs-CZ" sz="1400" dirty="0"/>
              <a:t> </a:t>
            </a:r>
            <a:r>
              <a:rPr lang="cs-CZ" altLang="cs-CZ" sz="1400" dirty="0" err="1"/>
              <a:t>games</a:t>
            </a:r>
            <a:r>
              <a:rPr lang="cs-CZ" altLang="cs-CZ" sz="1400" dirty="0"/>
              <a:t>, volební procedury jinak hodně podobné volbám v masových demokraciích).</a:t>
            </a:r>
          </a:p>
          <a:p>
            <a:pPr eaLnBrk="1" hangingPunct="1"/>
            <a:r>
              <a:rPr lang="cs-CZ" altLang="cs-CZ" sz="1400" dirty="0"/>
              <a:t>V iberoamerických koloniích mimořádně inkluzivní volební pravidla (do </a:t>
            </a:r>
            <a:r>
              <a:rPr lang="cs-CZ" altLang="cs-CZ" sz="1400" i="1" dirty="0" err="1"/>
              <a:t>Cortes</a:t>
            </a:r>
            <a:r>
              <a:rPr lang="cs-CZ" altLang="cs-CZ" sz="1400" i="1" dirty="0"/>
              <a:t> </a:t>
            </a:r>
            <a:r>
              <a:rPr lang="cs-CZ" altLang="cs-CZ" sz="1400" dirty="0"/>
              <a:t>volili v Mexiku i Indiáni a „patriotičtí cizinci“).</a:t>
            </a:r>
            <a:endParaRPr lang="cs-CZ" altLang="cs-CZ" sz="1400" i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EED829D-3CF8-4910-859E-B029F13416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846" r="13122" b="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458" name="Rectangle 2">
            <a:extLst>
              <a:ext uri="{FF2B5EF4-FFF2-40B4-BE49-F238E27FC236}">
                <a16:creationId xmlns:a16="http://schemas.microsoft.com/office/drawing/2014/main" id="{481DBD8C-E23E-4961-A73D-735EBC35B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rgbClr val="FFFFFF"/>
                </a:solidFill>
              </a:rPr>
              <a:t>Vylučování z volebního práva</a:t>
            </a:r>
            <a:r>
              <a:rPr lang="cs-CZ" altLang="cs-CZ" dirty="0">
                <a:solidFill>
                  <a:srgbClr val="FFFFFF"/>
                </a:solidFill>
              </a:rPr>
              <a:t>: např. </a:t>
            </a:r>
            <a:r>
              <a:rPr lang="cs-CZ" altLang="cs-CZ" dirty="0">
                <a:solidFill>
                  <a:schemeClr val="bg1"/>
                </a:solidFill>
              </a:rPr>
              <a:t>Anglie na počátku 19. st. má asi 9 mil. obyvatel, cca 120 tis. může volit.</a:t>
            </a:r>
            <a:br>
              <a:rPr lang="cs-CZ" altLang="cs-CZ" dirty="0">
                <a:solidFill>
                  <a:srgbClr val="000000"/>
                </a:solidFill>
              </a:rPr>
            </a:br>
            <a:endParaRPr lang="cs-CZ" altLang="cs-CZ" dirty="0">
              <a:solidFill>
                <a:srgbClr val="FFFFFF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D57DCF5-36A7-47DD-B6E1-FFC297E02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400" dirty="0">
                <a:solidFill>
                  <a:srgbClr val="000000"/>
                </a:solidFill>
              </a:rPr>
              <a:t>Ženy, děti, zločinci, mentálně postižení, cizinci, bezdomovci</a:t>
            </a:r>
          </a:p>
          <a:p>
            <a:pPr eaLnBrk="1" hangingPunct="1"/>
            <a:r>
              <a:rPr lang="cs-CZ" altLang="cs-CZ" sz="2400" dirty="0">
                <a:solidFill>
                  <a:srgbClr val="000000"/>
                </a:solidFill>
              </a:rPr>
              <a:t>Jiná etnika (Židé, v koloniích často původní obyvatelé).</a:t>
            </a:r>
          </a:p>
          <a:p>
            <a:pPr eaLnBrk="1" hangingPunct="1"/>
            <a:r>
              <a:rPr lang="cs-CZ" altLang="cs-CZ" sz="2400" dirty="0">
                <a:solidFill>
                  <a:srgbClr val="000000"/>
                </a:solidFill>
              </a:rPr>
              <a:t>Při prosazení liberálů v procesech národní revoluce zastánci starého režimu (majitelé půdy, katolíci, monarchisté)</a:t>
            </a:r>
          </a:p>
          <a:p>
            <a:pPr eaLnBrk="1" hangingPunct="1"/>
            <a:r>
              <a:rPr lang="cs-CZ" altLang="cs-CZ" sz="2400" dirty="0">
                <a:solidFill>
                  <a:srgbClr val="000000"/>
                </a:solidFill>
              </a:rPr>
              <a:t>Rolníci (závislost na majitelích půdy)</a:t>
            </a:r>
          </a:p>
          <a:p>
            <a:pPr eaLnBrk="1" hangingPunct="1"/>
            <a:r>
              <a:rPr lang="cs-CZ" altLang="cs-CZ" sz="2400" dirty="0">
                <a:solidFill>
                  <a:srgbClr val="000000"/>
                </a:solidFill>
              </a:rPr>
              <a:t>Při úvahách o udělení volebního práva těmto skupinám hrála důležitou roli </a:t>
            </a:r>
            <a:r>
              <a:rPr lang="cs-CZ" altLang="cs-CZ" sz="2400" b="1" dirty="0">
                <a:solidFill>
                  <a:srgbClr val="000000"/>
                </a:solidFill>
              </a:rPr>
              <a:t>rozvaha o struktuře jejich preferencí</a:t>
            </a:r>
          </a:p>
          <a:p>
            <a:pPr eaLnBrk="1" hangingPunct="1"/>
            <a:endParaRPr lang="cs-CZ" altLang="cs-CZ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6903A48-50A2-4D63-A9D7-62EEA1EC4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Komplexní elektoráty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0B2E089-112A-433D-B792-50913107D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5542" y="2871982"/>
            <a:ext cx="6382657" cy="3181684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altLang="cs-CZ" sz="1700"/>
              <a:t>Souvisí s rozšiřováním politické agendy. Více témat vede k větším problémům s dosahováním jednomyslnosti, stoupá specializace a dělba práce, schyluje se ke vzniku národních států.</a:t>
            </a:r>
          </a:p>
          <a:p>
            <a:pPr eaLnBrk="1" hangingPunct="1"/>
            <a:r>
              <a:rPr lang="cs-CZ" altLang="cs-CZ" sz="1700"/>
              <a:t>Rozšiřování volebního práva mělo z hlediska držitelů politické autority dva možné módy: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700"/>
              <a:t>   „</a:t>
            </a:r>
            <a:r>
              <a:rPr lang="cs-CZ" altLang="cs-CZ" sz="1700" b="1"/>
              <a:t>neškodné“- </a:t>
            </a:r>
            <a:r>
              <a:rPr lang="cs-CZ" altLang="cs-CZ" sz="1700"/>
              <a:t>rozšiřování na osoby, závislé na stávajících držitelích politické autority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1700" b="1"/>
              <a:t>    „riskantní“- </a:t>
            </a:r>
            <a:r>
              <a:rPr lang="cs-CZ" altLang="cs-CZ" sz="1700"/>
              <a:t>zapojování nových sociálních skupin (např. zemědělců), velikost risku závisela na počtu nově „uschopněných“ volit, resp. na jejich podílu z celkového elektorátu.</a:t>
            </a:r>
            <a:endParaRPr lang="cs-CZ" altLang="cs-CZ" sz="1700" b="1"/>
          </a:p>
        </p:txBody>
      </p:sp>
      <p:sp>
        <p:nvSpPr>
          <p:cNvPr id="20485" name="Rectangle 135">
            <a:extLst>
              <a:ext uri="{FF2B5EF4-FFF2-40B4-BE49-F238E27FC236}">
                <a16:creationId xmlns:a16="http://schemas.microsoft.com/office/drawing/2014/main" id="{61445B8C-D724-4F73-AB77-3CCE4E822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20963"/>
            <a:ext cx="4657345" cy="6816065"/>
          </a:xfrm>
          <a:prstGeom prst="rect">
            <a:avLst/>
          </a:prstGeom>
          <a:solidFill>
            <a:schemeClr val="bg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4514CF0-F77D-4BF2-89B8-F6376E40C7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3882" y="403835"/>
            <a:ext cx="3996386" cy="2657596"/>
          </a:xfrm>
          <a:prstGeom prst="rect">
            <a:avLst/>
          </a:prstGeom>
        </p:spPr>
      </p:pic>
      <p:cxnSp>
        <p:nvCxnSpPr>
          <p:cNvPr id="20486" name="Straight Connector 137">
            <a:extLst>
              <a:ext uri="{FF2B5EF4-FFF2-40B4-BE49-F238E27FC236}">
                <a16:creationId xmlns:a16="http://schemas.microsoft.com/office/drawing/2014/main" id="{99905336-A7CD-4C75-9E77-C704674F4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73347" y="34290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>
            <a:extLst>
              <a:ext uri="{FF2B5EF4-FFF2-40B4-BE49-F238E27FC236}">
                <a16:creationId xmlns:a16="http://schemas.microsoft.com/office/drawing/2014/main" id="{D1522BCE-AC8D-4CF8-90A3-2ACF062C09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44292" y="3735414"/>
            <a:ext cx="1855565" cy="27798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7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157D934-E553-4915-91BD-5AFF089A74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A00875DF-400B-45A5-84D7-AEBFE0B7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 sz="4000" dirty="0">
                <a:solidFill>
                  <a:srgbClr val="FFFFFF"/>
                </a:solidFill>
              </a:rPr>
              <a:t>Argumenty pro a proti rozšiřování volebního práva I.</a:t>
            </a:r>
          </a:p>
        </p:txBody>
      </p:sp>
      <p:cxnSp>
        <p:nvCxnSpPr>
          <p:cNvPr id="21510" name="Straight Connector 75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8702B2A-53AD-492E-AA93-F684432D4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900" b="1">
                <a:solidFill>
                  <a:srgbClr val="FFFFFF"/>
                </a:solidFill>
              </a:rPr>
              <a:t>Neškodné elektoráty </a:t>
            </a:r>
            <a:r>
              <a:rPr lang="cs-CZ" altLang="cs-CZ" sz="1900">
                <a:solidFill>
                  <a:srgbClr val="FFFFFF"/>
                </a:solidFill>
              </a:rPr>
              <a:t>(např. ženy, děti, nevolníci)- zpočátku reprezentováni „virtuálně“, nepřevládal názor o tom, že by měli mít volební právo</a:t>
            </a:r>
          </a:p>
          <a:p>
            <a:pPr eaLnBrk="1" hangingPunct="1"/>
            <a:r>
              <a:rPr lang="cs-CZ" altLang="cs-CZ" sz="1900" b="1">
                <a:solidFill>
                  <a:srgbClr val="FFFFFF"/>
                </a:solidFill>
              </a:rPr>
              <a:t>Střední třída</a:t>
            </a:r>
            <a:r>
              <a:rPr lang="cs-CZ" altLang="cs-CZ" sz="1900">
                <a:solidFill>
                  <a:srgbClr val="FFFFFF"/>
                </a:solidFill>
              </a:rPr>
              <a:t> (James Mill kolem 1820), v rozhodování reprezentuje „mediánového voliče“, jsou v ní zahrnuty zájmy všech ostatních (např. žen nebo níže postavených), ty není potřeba zahrnovat, protože výsledek se stejně nezmění. Argument využíván i obráceně (např. sufražetkami).</a:t>
            </a:r>
          </a:p>
          <a:p>
            <a:pPr eaLnBrk="1" hangingPunct="1"/>
            <a:r>
              <a:rPr lang="cs-CZ" altLang="cs-CZ" sz="1900">
                <a:solidFill>
                  <a:srgbClr val="FFFFFF"/>
                </a:solidFill>
              </a:rPr>
              <a:t>Druhá linie argumentace rozšiřování volebního práva žen- odlišnost sociálních preferencí(konzervatismus, ekonomičnost, odmítání plýtvání, zájem o osud lidí a vše živé), povede k drobným modifikacím sociálních voleb (k lepšímu).</a:t>
            </a:r>
          </a:p>
          <a:p>
            <a:pPr eaLnBrk="1" hangingPunct="1"/>
            <a:r>
              <a:rPr lang="cs-CZ" altLang="cs-CZ" sz="1900">
                <a:solidFill>
                  <a:srgbClr val="FFFFFF"/>
                </a:solidFill>
              </a:rPr>
              <a:t>Postupně se argumenty o užitenosti a neškodnosti propojovaly s tím, jak se žena stávala více „veřejnou“.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7C3B358-BABB-4A09-8913-9C7B6ED52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100"/>
              <a:t>Argumenty pro a proti rozšiřování volebního práva II.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F1897F5-7666-4C30-ADAA-90E2A9D21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b="1"/>
              <a:t>Hazardní elektoráty (např. řemeslníci)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elektoráty s nejasnými sociálními preferencemi (argumenty pro zabránění volebního práva: manipulovatelnost, negramotnost, odlišná/špatná sociální preference)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Úvahy o mobilizaci se odehrávaly v prostředí nedokonale strukturovaných stranických systémů</a:t>
            </a:r>
          </a:p>
          <a:p>
            <a:pPr eaLnBrk="1" hangingPunct="1">
              <a:buFontTx/>
              <a:buChar char="-"/>
            </a:pPr>
            <a:r>
              <a:rPr lang="cs-CZ" altLang="cs-CZ" sz="2000"/>
              <a:t>protiargumenty (Bismarck): politická loajalita bude determinována ekonomickou loajalitou, tento argument zcela neodmítali ani socialisté a radikálové, proto rozšiřování volebního práva </a:t>
            </a:r>
            <a:r>
              <a:rPr lang="cs-CZ" altLang="cs-CZ" sz="2000" b="1"/>
              <a:t>nebylo</a:t>
            </a:r>
            <a:r>
              <a:rPr lang="cs-CZ" altLang="cs-CZ" sz="2000"/>
              <a:t> jejich klíčovým požadavkem a dokonce proti němu protestovali (tím bylo vzdělání, příklad Robert Owen v Británii).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7A84832-CD54-4FF5-8CE6-A3D83BBA6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14" r="-2" b="436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DFA692C3-9EDB-4501-A596-DE287FF9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solidFill>
                  <a:schemeClr val="accent1"/>
                </a:solidFill>
              </a:rPr>
              <a:t>Rozšiřování volebního práva jako hrozba</a:t>
            </a:r>
          </a:p>
        </p:txBody>
      </p:sp>
      <p:cxnSp>
        <p:nvCxnSpPr>
          <p:cNvPr id="23559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Rectangle 3">
            <a:extLst>
              <a:ext uri="{FF2B5EF4-FFF2-40B4-BE49-F238E27FC236}">
                <a16:creationId xmlns:a16="http://schemas.microsoft.com/office/drawing/2014/main" id="{EAD04947-7C1D-40ED-9B5A-0BC5DB9BA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200"/>
              <a:t>Liberálové v Británii kolem 1830: volební právo nižším vrstvám ohrožuje koncept soukromého vlastnictví (Thomas Macaulay), volit by měli ti, kdo něco vlastní (argument nebyl absolutní, např. připouštěl, že v zemi s velkou mobilitou jako je USA, to může být jinak).</a:t>
            </a:r>
          </a:p>
          <a:p>
            <a:pPr eaLnBrk="1" hangingPunct="1"/>
            <a:r>
              <a:rPr lang="cs-CZ" altLang="cs-CZ" sz="2200"/>
              <a:t>Volební právo by se nemělo udělovat těm, kdo nemají s těmi, kdo už ho mají, žádné společné zájmy.</a:t>
            </a:r>
          </a:p>
          <a:p>
            <a:pPr eaLnBrk="1" hangingPunct="1"/>
            <a:r>
              <a:rPr lang="cs-CZ" altLang="cs-CZ" sz="2200"/>
              <a:t>Vnímáno jako větší hrozba od Marxe (který konstatoval, že v některých zemích je všeobecné volební právo ekvivalentem diktatury proletariátu a proto ho podporoval).</a:t>
            </a:r>
          </a:p>
          <a:p>
            <a:pPr eaLnBrk="1" hangingPunct="1"/>
            <a:r>
              <a:rPr lang="cs-CZ" altLang="cs-CZ" sz="2200"/>
              <a:t>Mezi socialisty přesto vnímáno nejednotně (vedlo např. k volbě Ludvíka Bonaparta císařem).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6273461-FA72-4E7D-A5EC-053A7ACA0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097" y="365125"/>
            <a:ext cx="11108703" cy="1325563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cs-CZ" sz="2800" dirty="0"/>
              <a:t>Rozšiřování volebního práva- masové elektoráty: tři modely</a:t>
            </a:r>
          </a:p>
        </p:txBody>
      </p:sp>
      <p:graphicFrame>
        <p:nvGraphicFramePr>
          <p:cNvPr id="24581" name="Rectangle 3">
            <a:extLst>
              <a:ext uri="{FF2B5EF4-FFF2-40B4-BE49-F238E27FC236}">
                <a16:creationId xmlns:a16="http://schemas.microsoft.com/office/drawing/2014/main" id="{0F578C98-69EE-4AF8-BAF8-578F897DCF03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440788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72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461736"/>
            <a:ext cx="667511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60F3F888-EC68-455C-8B4C-D328DA0FD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155" y="730155"/>
            <a:ext cx="6090743" cy="14228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Anglosaský</a:t>
            </a:r>
          </a:p>
        </p:txBody>
      </p:sp>
      <p:sp>
        <p:nvSpPr>
          <p:cNvPr id="25606" name="Rectangle 7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7" y="2480956"/>
            <a:ext cx="2146028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7" name="Rectangle 7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6" y="4516479"/>
            <a:ext cx="2138070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8" name="Rectangle 7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7922FFC-2F1B-46B6-A9FA-A80CB13866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761639" y="900442"/>
            <a:ext cx="3514088" cy="504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2400"/>
              <a:t>Velmi pozvolné navyšování volebního práva</a:t>
            </a:r>
          </a:p>
          <a:p>
            <a:r>
              <a:rPr lang="en-US" altLang="cs-CZ" sz="2400"/>
              <a:t>Kombinováno se „silnými“ volebními pravidly a již institucionalizovanou stranickou politikou</a:t>
            </a:r>
          </a:p>
          <a:p>
            <a:r>
              <a:rPr lang="en-US" altLang="cs-CZ" sz="2400"/>
              <a:t>Častö ho využívali stávající straničtí aktéři „proti sobě“</a:t>
            </a:r>
          </a:p>
          <a:p>
            <a:r>
              <a:rPr lang="en-US" altLang="cs-CZ" sz="2400"/>
              <a:t>Příklad UK</a:t>
            </a:r>
          </a:p>
          <a:p>
            <a:endParaRPr lang="en-US" altLang="cs-CZ" sz="2400"/>
          </a:p>
        </p:txBody>
      </p:sp>
      <p:graphicFrame>
        <p:nvGraphicFramePr>
          <p:cNvPr id="7242" name="Group 74">
            <a:extLst>
              <a:ext uri="{FF2B5EF4-FFF2-40B4-BE49-F238E27FC236}">
                <a16:creationId xmlns:a16="http://schemas.microsoft.com/office/drawing/2014/main" id="{3503A2D1-84F8-4045-BB41-CECC4A29726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3609106"/>
              </p:ext>
            </p:extLst>
          </p:nvPr>
        </p:nvGraphicFramePr>
        <p:xfrm>
          <a:off x="458921" y="3093027"/>
          <a:ext cx="4412444" cy="2689193"/>
        </p:xfrm>
        <a:graphic>
          <a:graphicData uri="http://schemas.openxmlformats.org/drawingml/2006/table">
            <a:tbl>
              <a:tblPr/>
              <a:tblGrid>
                <a:gridCol w="145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165" marR="81165" marT="40576" marB="40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voličů z celkové populace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1832-1866</a:t>
                      </a:r>
                    </a:p>
                  </a:txBody>
                  <a:tcPr marL="81165" marR="81165" marT="40576" marB="40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21+ daň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4%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1867-1884</a:t>
                      </a:r>
                    </a:p>
                  </a:txBody>
                  <a:tcPr marL="81165" marR="81165" marT="40576" marB="40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21+, nižší daň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8-9%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1885-1917</a:t>
                      </a:r>
                    </a:p>
                  </a:txBody>
                  <a:tcPr marL="81165" marR="81165" marT="40576" marB="40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21+ ještě nižší daň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15-19%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1918-1927</a:t>
                      </a:r>
                    </a:p>
                  </a:txBody>
                  <a:tcPr marL="81165" marR="81165" marT="40576" marB="40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Muži, část žen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44-49%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1928-1970</a:t>
                      </a:r>
                    </a:p>
                  </a:txBody>
                  <a:tcPr marL="81165" marR="81165" marT="40576" marB="40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a ženy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65-70%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1971</a:t>
                      </a:r>
                    </a:p>
                  </a:txBody>
                  <a:tcPr marL="81165" marR="81165" marT="40576" marB="4057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a ženy 18+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72-78%</a:t>
                      </a:r>
                    </a:p>
                  </a:txBody>
                  <a:tcPr marL="81165" marR="81165" marT="40576" marB="4057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72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461736"/>
            <a:ext cx="667511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7D04D94-C5CF-43A9-A851-63CE40209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155" y="730155"/>
            <a:ext cx="6090743" cy="14228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Latinský</a:t>
            </a:r>
          </a:p>
        </p:txBody>
      </p:sp>
      <p:sp>
        <p:nvSpPr>
          <p:cNvPr id="26630" name="Rectangle 7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7" y="2480956"/>
            <a:ext cx="2146028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1" name="Rectangle 7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8376" y="4516479"/>
            <a:ext cx="2138070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32" name="Rectangle 7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CF59E3F-39BC-433C-B94B-4EE3DA6508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761639" y="900442"/>
            <a:ext cx="3514088" cy="504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2400"/>
              <a:t>Dramatické změny oběma směry (zvyšování i snižování), přetržky</a:t>
            </a:r>
          </a:p>
          <a:p>
            <a:r>
              <a:rPr lang="en-US" altLang="cs-CZ" sz="2400"/>
              <a:t>Silné volební systémy, málo institucionalizovaná stranická politika</a:t>
            </a:r>
          </a:p>
          <a:p>
            <a:r>
              <a:rPr lang="en-US" altLang="cs-CZ" sz="2400"/>
              <a:t>Nestabilita</a:t>
            </a:r>
          </a:p>
          <a:p>
            <a:r>
              <a:rPr lang="en-US" altLang="cs-CZ" sz="2400"/>
              <a:t>Příklad:Francie</a:t>
            </a:r>
          </a:p>
          <a:p>
            <a:endParaRPr lang="en-US" altLang="cs-CZ" sz="2400"/>
          </a:p>
        </p:txBody>
      </p:sp>
      <p:graphicFrame>
        <p:nvGraphicFramePr>
          <p:cNvPr id="19514" name="Group 58">
            <a:extLst>
              <a:ext uri="{FF2B5EF4-FFF2-40B4-BE49-F238E27FC236}">
                <a16:creationId xmlns:a16="http://schemas.microsoft.com/office/drawing/2014/main" id="{30ECA5E1-6235-44A2-A7C9-C3A032839E40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95134" y="2480956"/>
          <a:ext cx="3940020" cy="3913336"/>
        </p:xfrm>
        <a:graphic>
          <a:graphicData uri="http://schemas.openxmlformats.org/drawingml/2006/table">
            <a:tbl>
              <a:tblPr firstRow="1" bandRow="1"/>
              <a:tblGrid>
                <a:gridCol w="1313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208" marR="89208" marT="44609" marB="446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voličů z celkové populace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1791-1795</a:t>
                      </a:r>
                    </a:p>
                  </a:txBody>
                  <a:tcPr marL="89208" marR="89208" marT="44609" marB="446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25+, hlavy rodin, daň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1801-1814</a:t>
                      </a:r>
                    </a:p>
                  </a:txBody>
                  <a:tcPr marL="89208" marR="89208" marT="44609" marB="446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21+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1815-1847</a:t>
                      </a:r>
                    </a:p>
                  </a:txBody>
                  <a:tcPr marL="89208" marR="89208" marT="44609" marB="446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Muži, daň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1848-1851</a:t>
                      </a:r>
                    </a:p>
                  </a:txBody>
                  <a:tcPr marL="89208" marR="89208" marT="44609" marB="446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Dospělí muži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1871-1936</a:t>
                      </a:r>
                    </a:p>
                  </a:txBody>
                  <a:tcPr marL="89208" marR="89208" marT="44609" marB="446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21+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20-29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194|5-1972</a:t>
                      </a:r>
                    </a:p>
                  </a:txBody>
                  <a:tcPr marL="89208" marR="89208" marT="44609" marB="446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a ženy 21+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63-57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1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1973</a:t>
                      </a:r>
                    </a:p>
                  </a:txBody>
                  <a:tcPr marL="89208" marR="89208" marT="44609" marB="446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 a ženy 18+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</a:p>
                  </a:txBody>
                  <a:tcPr marL="89208" marR="89208" marT="44609" marB="446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C353DF4D-6111-449A-AE21-E1D910CA48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solidFill>
                  <a:schemeClr val="accent1"/>
                </a:solidFill>
              </a:rPr>
              <a:t>Zkoumání historické podmíněnosti voleb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8" name="Rectangle 3">
            <a:extLst>
              <a:ext uri="{FF2B5EF4-FFF2-40B4-BE49-F238E27FC236}">
                <a16:creationId xmlns:a16="http://schemas.microsoft.com/office/drawing/2014/main" id="{F66C74C9-A7F5-42BB-81B9-86EEF06F2BE2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2400" dirty="0"/>
              <a:t>Teorie zakotvenosti, teorie sociální volby, teorie racionální volby (</a:t>
            </a:r>
            <a:r>
              <a:rPr lang="cs-CZ" altLang="cs-CZ" sz="2400" dirty="0" err="1"/>
              <a:t>Colomer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Riker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McLean</a:t>
            </a:r>
            <a:r>
              <a:rPr lang="cs-CZ" altLang="cs-CZ" sz="2400" dirty="0"/>
              <a:t>)</a:t>
            </a:r>
          </a:p>
          <a:p>
            <a:pPr eaLnBrk="1" hangingPunct="1"/>
            <a:r>
              <a:rPr lang="cs-CZ" altLang="cs-CZ" sz="2400" dirty="0"/>
              <a:t>Základní myšlenka: </a:t>
            </a:r>
            <a:r>
              <a:rPr lang="cs-CZ" altLang="cs-CZ" sz="2400" b="1" dirty="0"/>
              <a:t>instituce představují racionální řešení společenských problémů</a:t>
            </a:r>
          </a:p>
          <a:p>
            <a:pPr eaLnBrk="1" hangingPunct="1"/>
            <a:r>
              <a:rPr lang="cs-CZ" altLang="cs-CZ" sz="2400" dirty="0"/>
              <a:t>Volby a volební systémy představují </a:t>
            </a:r>
            <a:r>
              <a:rPr lang="cs-CZ" altLang="cs-CZ" sz="2400" b="1" dirty="0"/>
              <a:t>racionální řešení problémů kolektivního rozhodování</a:t>
            </a:r>
          </a:p>
          <a:p>
            <a:pPr eaLnBrk="1" hangingPunct="1"/>
            <a:r>
              <a:rPr lang="cs-CZ" altLang="cs-CZ" sz="2400" dirty="0"/>
              <a:t>V různých historických epochách </a:t>
            </a:r>
            <a:r>
              <a:rPr lang="cs-CZ" altLang="cs-CZ" sz="2400" b="1" dirty="0"/>
              <a:t>různé představy o tom, jaké rozhodování je racionální- souvisí s širšími aktuálními společenskými podmínkami.</a:t>
            </a:r>
          </a:p>
          <a:p>
            <a:pPr eaLnBrk="1" hangingPunct="1"/>
            <a:r>
              <a:rPr lang="cs-CZ" altLang="cs-CZ" sz="2400" dirty="0"/>
              <a:t>V předmoderních elektorátech se hlasování nechápe jen jako </a:t>
            </a:r>
            <a:r>
              <a:rPr lang="cs-CZ" altLang="cs-CZ" sz="2400" b="1" dirty="0"/>
              <a:t>rozhodování</a:t>
            </a:r>
            <a:r>
              <a:rPr lang="cs-CZ" altLang="cs-CZ" sz="2400" dirty="0"/>
              <a:t>, ale i jako </a:t>
            </a:r>
            <a:r>
              <a:rPr lang="cs-CZ" altLang="cs-CZ" sz="2400" b="1" dirty="0"/>
              <a:t>vyjádření hodnot společenství.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4EFD172-B06C-432E-B7DB-07602310F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02650" y="643467"/>
            <a:ext cx="3117850" cy="25563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cs-CZ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Nordický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E4D3399-B315-43FB-BA0C-258626ADD5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502649" y="3358608"/>
            <a:ext cx="3045883" cy="28312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cs-CZ" sz="1800">
                <a:solidFill>
                  <a:schemeClr val="bg1"/>
                </a:solidFill>
              </a:rPr>
              <a:t>Dramatické změny směrem nahoru</a:t>
            </a:r>
          </a:p>
          <a:p>
            <a:r>
              <a:rPr lang="en-US" altLang="cs-CZ" sz="1800">
                <a:solidFill>
                  <a:schemeClr val="bg1"/>
                </a:solidFill>
              </a:rPr>
              <a:t>Příklad: Německo (zde bylo původním cílem omezit liberály) </a:t>
            </a:r>
          </a:p>
          <a:p>
            <a:r>
              <a:rPr lang="en-US" altLang="cs-CZ" sz="1800">
                <a:solidFill>
                  <a:schemeClr val="bg1"/>
                </a:solidFill>
              </a:rPr>
              <a:t>Kombinace se slabými volebními systémy, podpora multipartistického uspořádání</a:t>
            </a:r>
          </a:p>
        </p:txBody>
      </p:sp>
      <p:graphicFrame>
        <p:nvGraphicFramePr>
          <p:cNvPr id="11304" name="Group 40">
            <a:extLst>
              <a:ext uri="{FF2B5EF4-FFF2-40B4-BE49-F238E27FC236}">
                <a16:creationId xmlns:a16="http://schemas.microsoft.com/office/drawing/2014/main" id="{A4FC20C8-35B0-46E2-841E-B131F3BAA4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0800812"/>
              </p:ext>
            </p:extLst>
          </p:nvPr>
        </p:nvGraphicFramePr>
        <p:xfrm>
          <a:off x="643467" y="1487087"/>
          <a:ext cx="6891189" cy="385917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29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7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7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1871-1917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Muži 25+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18-22%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1918-1933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Muži a ženy 20+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64-68%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3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1946-1971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Muži a ženy 20+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67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1972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Muži a ženy 18+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56027" marR="156027" marT="78027" marB="7802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90" name="Title 1">
            <a:extLst>
              <a:ext uri="{FF2B5EF4-FFF2-40B4-BE49-F238E27FC236}">
                <a16:creationId xmlns:a16="http://schemas.microsoft.com/office/drawing/2014/main" id="{C8ED75C1-CF9A-40D3-8561-5FC8F8E7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altLang="cs-CZ" sz="3700">
                <a:solidFill>
                  <a:srgbClr val="FFFFFF"/>
                </a:solidFill>
              </a:rPr>
              <a:t>Lze vztáhnout i na moderní volební reformy (Colomer 2005-empirický výzkum)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18075B53-8B18-460C-9E5C-C7DC4BD8EE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cs-CZ" altLang="cs-CZ" sz="2200">
                <a:solidFill>
                  <a:srgbClr val="000000"/>
                </a:solidFill>
              </a:rPr>
              <a:t>Většinové volební systémy pro první volby jsou přijímány jen tam, kde existuje málo politických stran.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cs-CZ" altLang="cs-CZ" sz="2200">
                <a:solidFill>
                  <a:srgbClr val="000000"/>
                </a:solidFill>
              </a:rPr>
              <a:t>Více (než dvou) stranická konfigurace existovala tam, kde by přijat poměrný systém (poměrný systém je její následek, ne naopak).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cs-CZ" altLang="cs-CZ" sz="2200">
                <a:solidFill>
                  <a:srgbClr val="000000"/>
                </a:solidFill>
              </a:rPr>
              <a:t>Volby následující těsně po zavedení poměrného systému potvrdily stávající konfiguraci (místo, aby ji navýšily).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r>
              <a:rPr lang="cs-CZ" altLang="cs-CZ" sz="2200">
                <a:solidFill>
                  <a:srgbClr val="000000"/>
                </a:solidFill>
              </a:rPr>
              <a:t>V každém volebním systému stoupá s tím, jak se volby opakují, počet vstran a tlak na zavedení proporčnějších volebních pravidel.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Volby a volební právo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en-US" dirty="0"/>
              <a:t>“</a:t>
            </a:r>
            <a:r>
              <a:rPr lang="en-US" i="1" dirty="0"/>
              <a:t>the word election can be defined by these words…. The selection of a person qualified and able to take on a dignity, fraternity, society and similar things, after having adhered to the forms prescribed in the sacred canons.”</a:t>
            </a:r>
            <a:endParaRPr lang="cs-CZ" i="1" dirty="0"/>
          </a:p>
          <a:p>
            <a:pPr>
              <a:buNone/>
            </a:pPr>
            <a:endParaRPr lang="cs-CZ" i="1" dirty="0"/>
          </a:p>
          <a:p>
            <a:pPr>
              <a:buNone/>
            </a:pPr>
            <a:r>
              <a:rPr lang="fr-FR" dirty="0"/>
              <a:t>François des Maisons, </a:t>
            </a:r>
            <a:r>
              <a:rPr lang="fr-FR" i="1" dirty="0"/>
              <a:t>Les définitions du droit canon, op. </a:t>
            </a:r>
            <a:r>
              <a:rPr lang="fr-FR" i="1" dirty="0" err="1"/>
              <a:t>cit</a:t>
            </a:r>
            <a:r>
              <a:rPr lang="fr-FR" i="1" dirty="0"/>
              <a:t>.</a:t>
            </a:r>
            <a:r>
              <a:rPr lang="fr-FR" dirty="0"/>
              <a:t>, 1670-1671 </a:t>
            </a:r>
            <a:r>
              <a:rPr lang="fr-FR" dirty="0" err="1"/>
              <a:t>edition</a:t>
            </a:r>
            <a:r>
              <a:rPr lang="fr-FR" dirty="0"/>
              <a:t>, p. 140.</a:t>
            </a:r>
            <a:endParaRPr lang="cs-CZ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Klíčový problém: rozhodovací pravidlo </a:t>
            </a:r>
            <a:r>
              <a:rPr lang="cs-CZ" sz="2400" dirty="0"/>
              <a:t>(Christin 2012. https://booksandideas.net/The-Slow-Triumph-of-the-Majority)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(Nadpoloviční) většina dlouho jedním z mnoha pravidel, hlavní konkurent: </a:t>
            </a:r>
            <a:r>
              <a:rPr lang="cs-CZ" b="1" dirty="0"/>
              <a:t>jednomyslnost </a:t>
            </a:r>
          </a:p>
          <a:p>
            <a:r>
              <a:rPr lang="cs-CZ" dirty="0"/>
              <a:t>Nesamozřejmý princip „one person-one vote“, konkurent</a:t>
            </a:r>
            <a:r>
              <a:rPr lang="cs-CZ" b="1" dirty="0"/>
              <a:t>:„maior et sanior pars“</a:t>
            </a:r>
          </a:p>
          <a:p>
            <a:r>
              <a:rPr lang="cs-CZ" dirty="0"/>
              <a:t>Nesamozřejmý princip, že </a:t>
            </a:r>
            <a:r>
              <a:rPr lang="cs-CZ" b="1" dirty="0"/>
              <a:t>„volení“ </a:t>
            </a:r>
            <a:r>
              <a:rPr lang="cs-CZ" dirty="0"/>
              <a:t>znamená „volbu“, často znamenalo (nucenou) „participaci“, „potvrzení rozhodnutí“ (užší skupiny) nebo že „společenství promluvilo“ (směrem navenek).</a:t>
            </a:r>
          </a:p>
          <a:p>
            <a:r>
              <a:rPr lang="cs-CZ" b="1" i="1" dirty="0"/>
              <a:t>Většina: „persona ficta“ , </a:t>
            </a:r>
            <a:r>
              <a:rPr lang="cs-CZ" b="1" i="1" dirty="0" err="1"/>
              <a:t>Tocqueville</a:t>
            </a:r>
            <a:r>
              <a:rPr lang="cs-CZ" b="1" i="1" dirty="0"/>
              <a:t>- „tyranie většiny“</a:t>
            </a:r>
          </a:p>
          <a:p>
            <a:r>
              <a:rPr lang="cs-CZ" dirty="0"/>
              <a:t>Co s menšinou? </a:t>
            </a:r>
            <a:r>
              <a:rPr lang="cs-CZ" b="1" dirty="0"/>
              <a:t>„Folgepflicht“.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14" name="Title 1">
            <a:extLst>
              <a:ext uri="{FF2B5EF4-FFF2-40B4-BE49-F238E27FC236}">
                <a16:creationId xmlns:a16="http://schemas.microsoft.com/office/drawing/2014/main" id="{2203C689-9FB7-4E4E-B317-0322D02A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altLang="cs-CZ" sz="4000">
                <a:solidFill>
                  <a:srgbClr val="FFFFFF"/>
                </a:solidFill>
              </a:rPr>
              <a:t>Příklad Llull: Blanquerna (1283)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97B4DEEE-9A40-4B41-9A7F-CB1BEFF65BB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endParaRPr lang="cs-CZ" altLang="cs-CZ" sz="2000" dirty="0">
              <a:solidFill>
                <a:srgbClr val="000000"/>
              </a:solidFill>
            </a:endParaRPr>
          </a:p>
          <a:p>
            <a:r>
              <a:rPr lang="cs-CZ" altLang="cs-CZ" sz="2000" dirty="0">
                <a:solidFill>
                  <a:srgbClr val="000000"/>
                </a:solidFill>
              </a:rPr>
              <a:t>Vznikalo v době po r. 1179 (2/3 rozhodovací většiny v církvi, stále problematické)</a:t>
            </a:r>
          </a:p>
          <a:p>
            <a:r>
              <a:rPr lang="cs-CZ" altLang="cs-CZ" sz="2000" dirty="0" err="1">
                <a:solidFill>
                  <a:srgbClr val="000000"/>
                </a:solidFill>
              </a:rPr>
              <a:t>Llull</a:t>
            </a:r>
            <a:r>
              <a:rPr lang="cs-CZ" altLang="cs-CZ" sz="2000" dirty="0">
                <a:solidFill>
                  <a:srgbClr val="000000"/>
                </a:solidFill>
              </a:rPr>
              <a:t> (</a:t>
            </a:r>
            <a:r>
              <a:rPr lang="cs-CZ" altLang="cs-CZ" sz="2000" dirty="0" err="1">
                <a:solidFill>
                  <a:srgbClr val="000000"/>
                </a:solidFill>
              </a:rPr>
              <a:t>aka</a:t>
            </a:r>
            <a:r>
              <a:rPr lang="cs-CZ" altLang="cs-CZ" sz="2000" dirty="0">
                <a:solidFill>
                  <a:srgbClr val="000000"/>
                </a:solidFill>
              </a:rPr>
              <a:t> „</a:t>
            </a:r>
            <a:r>
              <a:rPr lang="cs-CZ" altLang="cs-CZ" sz="2000" dirty="0" err="1">
                <a:solidFill>
                  <a:srgbClr val="000000"/>
                </a:solidFill>
              </a:rPr>
              <a:t>Doctor</a:t>
            </a:r>
            <a:r>
              <a:rPr lang="cs-CZ" altLang="cs-CZ" sz="2000" dirty="0">
                <a:solidFill>
                  <a:srgbClr val="000000"/>
                </a:solidFill>
              </a:rPr>
              <a:t> </a:t>
            </a:r>
            <a:r>
              <a:rPr lang="cs-CZ" altLang="cs-CZ" sz="2000" dirty="0" err="1">
                <a:solidFill>
                  <a:srgbClr val="000000"/>
                </a:solidFill>
              </a:rPr>
              <a:t>Illuminatus</a:t>
            </a:r>
            <a:r>
              <a:rPr lang="cs-CZ" altLang="cs-CZ" sz="2000" dirty="0">
                <a:solidFill>
                  <a:srgbClr val="000000"/>
                </a:solidFill>
              </a:rPr>
              <a:t>“) navrhuje proceduru párového srovnávání kandidátů a vítězství toho, kdo zvítězí v nejvíce párových srovnáváních</a:t>
            </a:r>
          </a:p>
          <a:p>
            <a:r>
              <a:rPr lang="cs-CZ" altLang="cs-CZ" sz="2000" dirty="0">
                <a:solidFill>
                  <a:srgbClr val="000000"/>
                </a:solidFill>
              </a:rPr>
              <a:t>Později zapomenuto, oživeno </a:t>
            </a:r>
            <a:r>
              <a:rPr lang="cs-CZ" altLang="cs-CZ" sz="2000" dirty="0" err="1">
                <a:solidFill>
                  <a:srgbClr val="000000"/>
                </a:solidFill>
              </a:rPr>
              <a:t>Condorcetem</a:t>
            </a:r>
            <a:r>
              <a:rPr lang="cs-CZ" altLang="cs-CZ" sz="2000" dirty="0">
                <a:solidFill>
                  <a:srgbClr val="000000"/>
                </a:solidFill>
              </a:rPr>
              <a:t> (2. pol.18 st.).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0499AD7B-99D4-4755-8966-F7BA04269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A06F89A-489D-4383-94C5-42F7FF2E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2DC11C41-A931-4487-904B-9396E34E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>
                <a:solidFill>
                  <a:srgbClr val="FFFFFF"/>
                </a:solidFill>
              </a:rPr>
              <a:t>Dvě případové studie „efektivity volebních institucí“</a:t>
            </a:r>
          </a:p>
        </p:txBody>
      </p:sp>
      <p:graphicFrame>
        <p:nvGraphicFramePr>
          <p:cNvPr id="14341" name="Rectangle 3">
            <a:extLst>
              <a:ext uri="{FF2B5EF4-FFF2-40B4-BE49-F238E27FC236}">
                <a16:creationId xmlns:a16="http://schemas.microsoft.com/office/drawing/2014/main" id="{C2C8C0D0-0F3E-4328-80C1-025A24F31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086331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939AE54-63A3-40A0-BD52-E9B084846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cs-CZ" altLang="cs-CZ"/>
              <a:t>Papežská volba</a:t>
            </a:r>
          </a:p>
        </p:txBody>
      </p:sp>
      <p:pic>
        <p:nvPicPr>
          <p:cNvPr id="15364" name="Picture 5" descr="conclave">
            <a:extLst>
              <a:ext uri="{FF2B5EF4-FFF2-40B4-BE49-F238E27FC236}">
                <a16:creationId xmlns:a16="http://schemas.microsoft.com/office/drawing/2014/main" id="{93DFFE38-1B71-4C62-ACD7-6EC8F6E53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6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331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BAB29F5-5C98-4701-B1C1-4A6AC746F9EC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altLang="cs-CZ" sz="1700" dirty="0"/>
              <a:t>Do r.1173- spojována s jednomyslností (vyjevení boží vůle), „</a:t>
            </a:r>
            <a:r>
              <a:rPr lang="cs-CZ" altLang="cs-CZ" sz="1700" i="1" dirty="0"/>
              <a:t>election by inspiration</a:t>
            </a:r>
            <a:r>
              <a:rPr lang="cs-CZ" altLang="cs-CZ" sz="1700" dirty="0"/>
              <a:t>“. </a:t>
            </a:r>
          </a:p>
          <a:p>
            <a:pPr eaLnBrk="1" hangingPunct="1"/>
            <a:r>
              <a:rPr lang="cs-CZ" altLang="cs-CZ" sz="1700" dirty="0"/>
              <a:t>Zpočátku vícestupňová vícekolová procedura s rozdílnými kolegii (členové církve, klerici, biskupové), zhruba od poloviny 11.st. sbor kardinálů</a:t>
            </a:r>
          </a:p>
          <a:p>
            <a:pPr eaLnBrk="1" hangingPunct="1"/>
            <a:r>
              <a:rPr lang="cs-CZ" altLang="cs-CZ" sz="1700" dirty="0"/>
              <a:t>Často zablokovaná volba, </a:t>
            </a:r>
            <a:r>
              <a:rPr lang="cs-CZ" altLang="cs-CZ" sz="1700" b="1" dirty="0"/>
              <a:t>schizmata</a:t>
            </a:r>
            <a:r>
              <a:rPr lang="cs-CZ" altLang="cs-CZ" sz="1700" dirty="0"/>
              <a:t>, spory se světskou mocí (odstraněno po </a:t>
            </a:r>
            <a:r>
              <a:rPr lang="cs-CZ" altLang="cs-CZ" sz="1700" b="1" dirty="0"/>
              <a:t>sporu o investituru 1077 konkordátem wormským 1122</a:t>
            </a:r>
            <a:r>
              <a:rPr lang="cs-CZ" altLang="cs-CZ" sz="1700" dirty="0"/>
              <a:t>, dále ale častý rozkol uvnitř církve)</a:t>
            </a:r>
          </a:p>
          <a:p>
            <a:pPr eaLnBrk="1" hangingPunct="1"/>
            <a:r>
              <a:rPr lang="cs-CZ" altLang="cs-CZ" sz="1700" dirty="0"/>
              <a:t>Procedury k zajištění jednomyslnosti: aklamace, </a:t>
            </a:r>
            <a:r>
              <a:rPr lang="cs-CZ" altLang="cs-CZ" sz="1700" dirty="0" err="1"/>
              <a:t>compromissum</a:t>
            </a:r>
            <a:r>
              <a:rPr lang="cs-CZ" altLang="cs-CZ" sz="1700" dirty="0"/>
              <a:t>, přezkum</a:t>
            </a:r>
          </a:p>
          <a:p>
            <a:pPr eaLnBrk="1" hangingPunct="1"/>
            <a:r>
              <a:rPr lang="cs-CZ" altLang="cs-CZ" sz="1700" dirty="0"/>
              <a:t>„Maior et </a:t>
            </a:r>
            <a:r>
              <a:rPr lang="cs-CZ" altLang="cs-CZ" sz="1700" dirty="0" err="1"/>
              <a:t>sanior</a:t>
            </a:r>
            <a:r>
              <a:rPr lang="cs-CZ" altLang="cs-CZ" sz="1700" dirty="0"/>
              <a:t> </a:t>
            </a:r>
            <a:r>
              <a:rPr lang="cs-CZ" altLang="cs-CZ" sz="1700" dirty="0" err="1"/>
              <a:t>pars</a:t>
            </a:r>
            <a:r>
              <a:rPr lang="cs-CZ" altLang="cs-CZ" sz="1700" dirty="0"/>
              <a:t>“ (kandidátů a elektorátu)</a:t>
            </a:r>
          </a:p>
          <a:p>
            <a:pPr eaLnBrk="1" hangingPunct="1"/>
            <a:r>
              <a:rPr lang="cs-CZ" altLang="cs-CZ" sz="1700" dirty="0"/>
              <a:t>1173- Alexandr VII.- 2/3 většina (jde proti maior et </a:t>
            </a:r>
            <a:r>
              <a:rPr lang="cs-CZ" altLang="cs-CZ" sz="1700" dirty="0" err="1"/>
              <a:t>sanior</a:t>
            </a:r>
            <a:r>
              <a:rPr lang="cs-CZ" altLang="cs-CZ" sz="1700" dirty="0"/>
              <a:t> </a:t>
            </a:r>
            <a:r>
              <a:rPr lang="cs-CZ" altLang="cs-CZ" sz="1700" dirty="0" err="1"/>
              <a:t>pars</a:t>
            </a:r>
            <a:r>
              <a:rPr lang="cs-CZ" altLang="cs-CZ" sz="1700" dirty="0"/>
              <a:t>, jasně stanovuje podmínky volby).</a:t>
            </a:r>
          </a:p>
          <a:p>
            <a:pPr eaLnBrk="1" hangingPunct="1"/>
            <a:r>
              <a:rPr lang="cs-CZ" altLang="cs-CZ" sz="1700"/>
              <a:t>Řehoř X (1271): </a:t>
            </a:r>
            <a:r>
              <a:rPr lang="cs-CZ" altLang="cs-CZ" sz="1700" dirty="0"/>
              <a:t>„srovnání mezi kandidáty ať neprobíhá na základě srovnání původu či zásluh, leč čísel“</a:t>
            </a:r>
          </a:p>
          <a:p>
            <a:pPr eaLnBrk="1" hangingPunct="1"/>
            <a:endParaRPr lang="cs-CZ" altLang="cs-CZ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7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783AEAA-FE3C-42AC-AE8D-2E4228383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 eaLnBrk="1" hangingPunct="1"/>
            <a:r>
              <a:rPr lang="cs-CZ" altLang="cs-CZ">
                <a:solidFill>
                  <a:schemeClr val="accent1"/>
                </a:solidFill>
              </a:rPr>
              <a:t>Dvoutřetinová papežská volba</a:t>
            </a:r>
          </a:p>
        </p:txBody>
      </p:sp>
      <p:cxnSp>
        <p:nvCxnSpPr>
          <p:cNvPr id="16390" name="Straight Connector 7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787E667-D1D0-426D-A18B-3C716917097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 sz="1500" dirty="0"/>
              <a:t>Moderní teoretici sociální volby dokázali, že 2/3 požadavek prakticky vylučuje cyklické většiny</a:t>
            </a:r>
          </a:p>
          <a:p>
            <a:pPr eaLnBrk="1" hangingPunct="1"/>
            <a:r>
              <a:rPr lang="cs-CZ" altLang="cs-CZ" sz="1500" dirty="0"/>
              <a:t>Pius II.- „Pakliže se na něčem shodnou dvě třetiny svatého sboru, pochází to jistě od Ducha svatého“</a:t>
            </a:r>
          </a:p>
          <a:p>
            <a:pPr eaLnBrk="1" hangingPunct="1"/>
            <a:r>
              <a:rPr lang="cs-CZ" altLang="cs-CZ" sz="1500" dirty="0"/>
              <a:t>Přestala schizmata, volební procedura ale byla velmi pomalá (spory s věřícími, největší problémy v období 1268-1270- volba trvala 2,5 roku) </a:t>
            </a:r>
          </a:p>
          <a:p>
            <a:pPr eaLnBrk="1" hangingPunct="1"/>
            <a:r>
              <a:rPr lang="cs-CZ" altLang="cs-CZ" sz="1500" dirty="0"/>
              <a:t>1274 </a:t>
            </a:r>
            <a:r>
              <a:rPr lang="cs-CZ" altLang="cs-CZ" sz="1500" b="1" dirty="0"/>
              <a:t>konkláve („s klíčem“)</a:t>
            </a:r>
            <a:r>
              <a:rPr lang="cs-CZ" altLang="cs-CZ" sz="1500" dirty="0"/>
              <a:t>- Řehoř X.- instituce 1.urychlení volby (prostřednictvím omezení benefitů a svobody hlasujících) a 2.omezení strategických možností hlasujících (hra s nedokonalou informací, přísné tresty při „podvádění“). </a:t>
            </a:r>
          </a:p>
          <a:p>
            <a:pPr eaLnBrk="1" hangingPunct="1"/>
            <a:r>
              <a:rPr lang="cs-CZ" altLang="cs-CZ" sz="1500" dirty="0"/>
              <a:t>První volba v režimu konkláve trvala v roce 1276 jeden den</a:t>
            </a:r>
          </a:p>
          <a:p>
            <a:pPr eaLnBrk="1" hangingPunct="1"/>
            <a:r>
              <a:rPr lang="cs-CZ" altLang="cs-CZ" sz="1500" dirty="0"/>
              <a:t>Poté krátce zrušeno, obnoveno 1294 Celestýnem V.</a:t>
            </a:r>
          </a:p>
          <a:p>
            <a:pPr eaLnBrk="1" hangingPunct="1"/>
            <a:r>
              <a:rPr lang="cs-CZ" altLang="cs-CZ" sz="1500" dirty="0"/>
              <a:t>Mezi 14.-17. stoletím kombinováno se schvalovací volbou (</a:t>
            </a:r>
            <a:r>
              <a:rPr lang="cs-CZ" altLang="cs-CZ" sz="1500" i="1" dirty="0"/>
              <a:t>approval vote</a:t>
            </a:r>
            <a:r>
              <a:rPr lang="cs-CZ" altLang="cs-CZ" sz="1500" dirty="0"/>
              <a:t>)</a:t>
            </a:r>
          </a:p>
          <a:p>
            <a:pPr eaLnBrk="1" hangingPunct="1"/>
            <a:r>
              <a:rPr lang="cs-CZ" altLang="cs-CZ" sz="1500" dirty="0"/>
              <a:t>Sbor volitelů se postupně rozšířil na cca 70 členů, vznikaly v něm frakce (kolem deseti), důležitá úloha „nezávislých“ (</a:t>
            </a:r>
            <a:r>
              <a:rPr lang="cs-CZ" altLang="cs-CZ" sz="1500" i="1" dirty="0"/>
              <a:t>squadra volante</a:t>
            </a:r>
            <a:r>
              <a:rPr lang="cs-CZ" altLang="cs-CZ" sz="1500" dirty="0"/>
              <a:t>)</a:t>
            </a:r>
          </a:p>
          <a:p>
            <a:pPr eaLnBrk="1" hangingPunct="1"/>
            <a:r>
              <a:rPr lang="cs-CZ" altLang="cs-CZ" sz="1500" dirty="0"/>
              <a:t>Poté opuštěno approval vote, v letech 1996-2008 mohla stačila ke zvolení od cca třináctého dne konkláve jen nadpoloviční většina (byl tak volen Benedikt XVI.), nyní opět 2/3.</a:t>
            </a:r>
          </a:p>
          <a:p>
            <a:pPr eaLnBrk="1" hangingPunct="1"/>
            <a:endParaRPr lang="cs-CZ" altLang="cs-CZ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1750</Words>
  <Application>Microsoft Office PowerPoint</Application>
  <PresentationFormat>Širokoúhlá obrazovka</PresentationFormat>
  <Paragraphs>166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Motiv Office</vt:lpstr>
      <vt:lpstr>Instituce voleb v historii</vt:lpstr>
      <vt:lpstr>Zkoumání historické podmíněnosti voleb</vt:lpstr>
      <vt:lpstr>Lze vztáhnout i na moderní volební reformy (Colomer 2005-empirický výzkum)</vt:lpstr>
      <vt:lpstr>Volby a volební právo</vt:lpstr>
      <vt:lpstr>Klíčový problém: rozhodovací pravidlo (Christin 2012. https://booksandideas.net/The-Slow-Triumph-of-the-Majority)</vt:lpstr>
      <vt:lpstr>Příklad Llull: Blanquerna (1283)</vt:lpstr>
      <vt:lpstr>Dvě případové studie „efektivity volebních institucí“</vt:lpstr>
      <vt:lpstr>Papežská volba</vt:lpstr>
      <vt:lpstr>Dvoutřetinová papežská volba</vt:lpstr>
      <vt:lpstr>Jednoduché elektoráty</vt:lpstr>
      <vt:lpstr>Komplexnější elektoráty: příklad amerických kolonií</vt:lpstr>
      <vt:lpstr>Vylučování z volebního práva: např. Anglie na počátku 19. st. má asi 9 mil. obyvatel, cca 120 tis. může volit. </vt:lpstr>
      <vt:lpstr>Komplexní elektoráty</vt:lpstr>
      <vt:lpstr>Argumenty pro a proti rozšiřování volebního práva I.</vt:lpstr>
      <vt:lpstr>Argumenty pro a proti rozšiřování volebního práva II.</vt:lpstr>
      <vt:lpstr>Rozšiřování volebního práva jako hrozba</vt:lpstr>
      <vt:lpstr>Rozšiřování volebního práva- masové elektoráty: tři modely</vt:lpstr>
      <vt:lpstr>Anglosaský</vt:lpstr>
      <vt:lpstr>Latinský</vt:lpstr>
      <vt:lpstr>Nordický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Instituce voleb v historii</dc:title>
  <dc:creator>Roman Chytilek</dc:creator>
  <cp:lastModifiedBy>Roman Chytilek</cp:lastModifiedBy>
  <cp:revision>25</cp:revision>
  <dcterms:created xsi:type="dcterms:W3CDTF">2018-10-02T06:53:21Z</dcterms:created>
  <dcterms:modified xsi:type="dcterms:W3CDTF">2024-10-15T07:48:02Z</dcterms:modified>
</cp:coreProperties>
</file>