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8"/>
  </p:notesMasterIdLst>
  <p:sldIdLst>
    <p:sldId id="256" r:id="rId5"/>
    <p:sldId id="257" r:id="rId6"/>
    <p:sldId id="314" r:id="rId7"/>
    <p:sldId id="296" r:id="rId8"/>
    <p:sldId id="307" r:id="rId9"/>
    <p:sldId id="329" r:id="rId10"/>
    <p:sldId id="328" r:id="rId11"/>
    <p:sldId id="306" r:id="rId12"/>
    <p:sldId id="267" r:id="rId13"/>
    <p:sldId id="333" r:id="rId14"/>
    <p:sldId id="270" r:id="rId15"/>
    <p:sldId id="311" r:id="rId16"/>
    <p:sldId id="334" r:id="rId17"/>
    <p:sldId id="335" r:id="rId18"/>
    <p:sldId id="259" r:id="rId19"/>
    <p:sldId id="260" r:id="rId20"/>
    <p:sldId id="316" r:id="rId21"/>
    <p:sldId id="317" r:id="rId22"/>
    <p:sldId id="293" r:id="rId23"/>
    <p:sldId id="294" r:id="rId24"/>
    <p:sldId id="336" r:id="rId25"/>
    <p:sldId id="337" r:id="rId26"/>
    <p:sldId id="338" r:id="rId27"/>
    <p:sldId id="299" r:id="rId28"/>
    <p:sldId id="282" r:id="rId29"/>
    <p:sldId id="285" r:id="rId30"/>
    <p:sldId id="283" r:id="rId31"/>
    <p:sldId id="339" r:id="rId32"/>
    <p:sldId id="287" r:id="rId33"/>
    <p:sldId id="300" r:id="rId34"/>
    <p:sldId id="274" r:id="rId35"/>
    <p:sldId id="271" r:id="rId36"/>
    <p:sldId id="290" r:id="rId37"/>
    <p:sldId id="288" r:id="rId38"/>
    <p:sldId id="289" r:id="rId39"/>
    <p:sldId id="273" r:id="rId40"/>
    <p:sldId id="281" r:id="rId41"/>
    <p:sldId id="340" r:id="rId42"/>
    <p:sldId id="263" r:id="rId43"/>
    <p:sldId id="291" r:id="rId44"/>
    <p:sldId id="280" r:id="rId45"/>
    <p:sldId id="279" r:id="rId46"/>
    <p:sldId id="292" r:id="rId47"/>
    <p:sldId id="286" r:id="rId48"/>
    <p:sldId id="284" r:id="rId49"/>
    <p:sldId id="301" r:id="rId50"/>
    <p:sldId id="302" r:id="rId51"/>
    <p:sldId id="262" r:id="rId52"/>
    <p:sldId id="341" r:id="rId53"/>
    <p:sldId id="342" r:id="rId54"/>
    <p:sldId id="343" r:id="rId55"/>
    <p:sldId id="344" r:id="rId56"/>
    <p:sldId id="345" r:id="rId57"/>
    <p:sldId id="258" r:id="rId58"/>
    <p:sldId id="346" r:id="rId59"/>
    <p:sldId id="347" r:id="rId60"/>
    <p:sldId id="348" r:id="rId61"/>
    <p:sldId id="350" r:id="rId62"/>
    <p:sldId id="352" r:id="rId63"/>
    <p:sldId id="353" r:id="rId64"/>
    <p:sldId id="354" r:id="rId65"/>
    <p:sldId id="351" r:id="rId66"/>
    <p:sldId id="355" r:id="rId67"/>
    <p:sldId id="356" r:id="rId68"/>
    <p:sldId id="388" r:id="rId69"/>
    <p:sldId id="390" r:id="rId70"/>
    <p:sldId id="389" r:id="rId71"/>
    <p:sldId id="391" r:id="rId72"/>
    <p:sldId id="392" r:id="rId73"/>
    <p:sldId id="393" r:id="rId74"/>
    <p:sldId id="303" r:id="rId75"/>
    <p:sldId id="387" r:id="rId76"/>
    <p:sldId id="386" r:id="rId7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Šerek" userId="52f1bf4e-9de5-489c-972f-fc1134f9b54e" providerId="ADAL" clId="{DB192C4B-BAB1-4895-8AE1-8C2099F14BCC}"/>
    <pc:docChg chg="addSld delSld modSld">
      <pc:chgData name="Jan Šerek" userId="52f1bf4e-9de5-489c-972f-fc1134f9b54e" providerId="ADAL" clId="{DB192C4B-BAB1-4895-8AE1-8C2099F14BCC}" dt="2024-10-29T12:17:28.939" v="15" actId="47"/>
      <pc:docMkLst>
        <pc:docMk/>
      </pc:docMkLst>
      <pc:sldChg chg="modSp mod">
        <pc:chgData name="Jan Šerek" userId="52f1bf4e-9de5-489c-972f-fc1134f9b54e" providerId="ADAL" clId="{DB192C4B-BAB1-4895-8AE1-8C2099F14BCC}" dt="2024-10-29T12:08:09.050" v="3" actId="20577"/>
        <pc:sldMkLst>
          <pc:docMk/>
          <pc:sldMk cId="2730877191" sldId="256"/>
        </pc:sldMkLst>
        <pc:spChg chg="mod">
          <ac:chgData name="Jan Šerek" userId="52f1bf4e-9de5-489c-972f-fc1134f9b54e" providerId="ADAL" clId="{DB192C4B-BAB1-4895-8AE1-8C2099F14BCC}" dt="2024-10-29T12:08:09.050" v="3" actId="20577"/>
          <ac:spMkLst>
            <pc:docMk/>
            <pc:sldMk cId="2730877191" sldId="256"/>
            <ac:spMk id="3" creationId="{00000000-0000-0000-0000-000000000000}"/>
          </ac:spMkLst>
        </pc:spChg>
      </pc:sldChg>
      <pc:sldChg chg="add">
        <pc:chgData name="Jan Šerek" userId="52f1bf4e-9de5-489c-972f-fc1134f9b54e" providerId="ADAL" clId="{DB192C4B-BAB1-4895-8AE1-8C2099F14BCC}" dt="2024-10-29T12:11:03.188" v="14"/>
        <pc:sldMkLst>
          <pc:docMk/>
          <pc:sldMk cId="820928792" sldId="257"/>
        </pc:sldMkLst>
      </pc:sldChg>
      <pc:sldChg chg="del">
        <pc:chgData name="Jan Šerek" userId="52f1bf4e-9de5-489c-972f-fc1134f9b54e" providerId="ADAL" clId="{DB192C4B-BAB1-4895-8AE1-8C2099F14BCC}" dt="2024-10-29T12:10:15.388" v="7" actId="47"/>
        <pc:sldMkLst>
          <pc:docMk/>
          <pc:sldMk cId="2993634397" sldId="266"/>
        </pc:sldMkLst>
      </pc:sldChg>
      <pc:sldChg chg="del">
        <pc:chgData name="Jan Šerek" userId="52f1bf4e-9de5-489c-972f-fc1134f9b54e" providerId="ADAL" clId="{DB192C4B-BAB1-4895-8AE1-8C2099F14BCC}" dt="2024-10-29T12:10:21.798" v="8" actId="47"/>
        <pc:sldMkLst>
          <pc:docMk/>
          <pc:sldMk cId="253439648" sldId="268"/>
        </pc:sldMkLst>
      </pc:sldChg>
      <pc:sldChg chg="del">
        <pc:chgData name="Jan Šerek" userId="52f1bf4e-9de5-489c-972f-fc1134f9b54e" providerId="ADAL" clId="{DB192C4B-BAB1-4895-8AE1-8C2099F14BCC}" dt="2024-10-29T12:10:40.463" v="13" actId="47"/>
        <pc:sldMkLst>
          <pc:docMk/>
          <pc:sldMk cId="4081910164" sldId="272"/>
        </pc:sldMkLst>
      </pc:sldChg>
      <pc:sldChg chg="add">
        <pc:chgData name="Jan Šerek" userId="52f1bf4e-9de5-489c-972f-fc1134f9b54e" providerId="ADAL" clId="{DB192C4B-BAB1-4895-8AE1-8C2099F14BCC}" dt="2024-10-29T12:09:24.602" v="5"/>
        <pc:sldMkLst>
          <pc:docMk/>
          <pc:sldMk cId="2047408831" sldId="296"/>
        </pc:sldMkLst>
      </pc:sldChg>
      <pc:sldChg chg="del">
        <pc:chgData name="Jan Šerek" userId="52f1bf4e-9de5-489c-972f-fc1134f9b54e" providerId="ADAL" clId="{DB192C4B-BAB1-4895-8AE1-8C2099F14BCC}" dt="2024-10-29T12:10:15.388" v="7" actId="47"/>
        <pc:sldMkLst>
          <pc:docMk/>
          <pc:sldMk cId="3653710433" sldId="304"/>
        </pc:sldMkLst>
      </pc:sldChg>
      <pc:sldChg chg="del">
        <pc:chgData name="Jan Šerek" userId="52f1bf4e-9de5-489c-972f-fc1134f9b54e" providerId="ADAL" clId="{DB192C4B-BAB1-4895-8AE1-8C2099F14BCC}" dt="2024-10-29T12:10:15.388" v="7" actId="47"/>
        <pc:sldMkLst>
          <pc:docMk/>
          <pc:sldMk cId="2544809291" sldId="305"/>
        </pc:sldMkLst>
      </pc:sldChg>
      <pc:sldChg chg="del">
        <pc:chgData name="Jan Šerek" userId="52f1bf4e-9de5-489c-972f-fc1134f9b54e" providerId="ADAL" clId="{DB192C4B-BAB1-4895-8AE1-8C2099F14BCC}" dt="2024-10-29T12:10:22.758" v="9" actId="47"/>
        <pc:sldMkLst>
          <pc:docMk/>
          <pc:sldMk cId="3872699520" sldId="308"/>
        </pc:sldMkLst>
      </pc:sldChg>
      <pc:sldChg chg="del">
        <pc:chgData name="Jan Šerek" userId="52f1bf4e-9de5-489c-972f-fc1134f9b54e" providerId="ADAL" clId="{DB192C4B-BAB1-4895-8AE1-8C2099F14BCC}" dt="2024-10-29T12:10:23.583" v="10" actId="47"/>
        <pc:sldMkLst>
          <pc:docMk/>
          <pc:sldMk cId="3381143325" sldId="309"/>
        </pc:sldMkLst>
      </pc:sldChg>
      <pc:sldChg chg="del">
        <pc:chgData name="Jan Šerek" userId="52f1bf4e-9de5-489c-972f-fc1134f9b54e" providerId="ADAL" clId="{DB192C4B-BAB1-4895-8AE1-8C2099F14BCC}" dt="2024-10-29T12:10:24.817" v="11" actId="47"/>
        <pc:sldMkLst>
          <pc:docMk/>
          <pc:sldMk cId="2637679360" sldId="310"/>
        </pc:sldMkLst>
      </pc:sldChg>
      <pc:sldChg chg="del">
        <pc:chgData name="Jan Šerek" userId="52f1bf4e-9de5-489c-972f-fc1134f9b54e" providerId="ADAL" clId="{DB192C4B-BAB1-4895-8AE1-8C2099F14BCC}" dt="2024-10-29T12:10:40.463" v="13" actId="47"/>
        <pc:sldMkLst>
          <pc:docMk/>
          <pc:sldMk cId="691776932" sldId="312"/>
        </pc:sldMkLst>
      </pc:sldChg>
      <pc:sldChg chg="del">
        <pc:chgData name="Jan Šerek" userId="52f1bf4e-9de5-489c-972f-fc1134f9b54e" providerId="ADAL" clId="{DB192C4B-BAB1-4895-8AE1-8C2099F14BCC}" dt="2024-10-29T12:10:40.463" v="13" actId="47"/>
        <pc:sldMkLst>
          <pc:docMk/>
          <pc:sldMk cId="1183924073" sldId="313"/>
        </pc:sldMkLst>
      </pc:sldChg>
      <pc:sldChg chg="add">
        <pc:chgData name="Jan Šerek" userId="52f1bf4e-9de5-489c-972f-fc1134f9b54e" providerId="ADAL" clId="{DB192C4B-BAB1-4895-8AE1-8C2099F14BCC}" dt="2024-10-29T12:08:56.560" v="4"/>
        <pc:sldMkLst>
          <pc:docMk/>
          <pc:sldMk cId="2993083850" sldId="314"/>
        </pc:sldMkLst>
      </pc:sldChg>
      <pc:sldChg chg="del">
        <pc:chgData name="Jan Šerek" userId="52f1bf4e-9de5-489c-972f-fc1134f9b54e" providerId="ADAL" clId="{DB192C4B-BAB1-4895-8AE1-8C2099F14BCC}" dt="2024-10-29T12:10:28.380" v="12" actId="47"/>
        <pc:sldMkLst>
          <pc:docMk/>
          <pc:sldMk cId="741534834" sldId="332"/>
        </pc:sldMkLst>
      </pc:sldChg>
      <pc:sldChg chg="add del">
        <pc:chgData name="Jan Šerek" userId="52f1bf4e-9de5-489c-972f-fc1134f9b54e" providerId="ADAL" clId="{DB192C4B-BAB1-4895-8AE1-8C2099F14BCC}" dt="2024-10-29T12:17:28.939" v="15" actId="47"/>
        <pc:sldMkLst>
          <pc:docMk/>
          <pc:sldMk cId="1100651030" sldId="3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B33DD-B705-496A-AEEE-2A302A0FFD09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B0035-D05B-4571-A728-FF334638D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5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>
            <a:extLst>
              <a:ext uri="{FF2B5EF4-FFF2-40B4-BE49-F238E27FC236}">
                <a16:creationId xmlns:a16="http://schemas.microsoft.com/office/drawing/2014/main" id="{A1187B8B-9B0F-40AA-B167-378A2BD40D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Zástupný symbol pro poznámky 2">
            <a:extLst>
              <a:ext uri="{FF2B5EF4-FFF2-40B4-BE49-F238E27FC236}">
                <a16:creationId xmlns:a16="http://schemas.microsoft.com/office/drawing/2014/main" id="{89CFDB28-C11E-4D19-A198-10ED35F255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73732" name="Zástupný symbol pro číslo snímku 3">
            <a:extLst>
              <a:ext uri="{FF2B5EF4-FFF2-40B4-BE49-F238E27FC236}">
                <a16:creationId xmlns:a16="http://schemas.microsoft.com/office/drawing/2014/main" id="{170FFC53-FDD5-4C2E-95BE-CE2D52E41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3D68F3-CFB3-490E-A7AC-6654DD2DC1CB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53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obrázek snímku 1">
            <a:extLst>
              <a:ext uri="{FF2B5EF4-FFF2-40B4-BE49-F238E27FC236}">
                <a16:creationId xmlns:a16="http://schemas.microsoft.com/office/drawing/2014/main" id="{A1D68593-277C-4FF3-B7DC-50E8A59F42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Zástupný symbol pro poznámky 2">
            <a:extLst>
              <a:ext uri="{FF2B5EF4-FFF2-40B4-BE49-F238E27FC236}">
                <a16:creationId xmlns:a16="http://schemas.microsoft.com/office/drawing/2014/main" id="{8F0B3719-7CF1-4B4C-A333-E7D865375B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99332" name="Zástupný symbol pro číslo snímku 3">
            <a:extLst>
              <a:ext uri="{FF2B5EF4-FFF2-40B4-BE49-F238E27FC236}">
                <a16:creationId xmlns:a16="http://schemas.microsoft.com/office/drawing/2014/main" id="{700E3AC9-FDF1-4031-920E-C75B730E7E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6EF22-C800-4039-97D6-14A3AAD07AED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67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Zástupný symbol pro obrázek snímku 1">
            <a:extLst>
              <a:ext uri="{FF2B5EF4-FFF2-40B4-BE49-F238E27FC236}">
                <a16:creationId xmlns:a16="http://schemas.microsoft.com/office/drawing/2014/main" id="{0159DD9E-F319-4E59-BB40-04B9170934D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Zástupný symbol pro poznámky 2">
            <a:extLst>
              <a:ext uri="{FF2B5EF4-FFF2-40B4-BE49-F238E27FC236}">
                <a16:creationId xmlns:a16="http://schemas.microsoft.com/office/drawing/2014/main" id="{F73520FC-315F-4610-A308-7EAD19CD44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101380" name="Zástupný symbol pro číslo snímku 3">
            <a:extLst>
              <a:ext uri="{FF2B5EF4-FFF2-40B4-BE49-F238E27FC236}">
                <a16:creationId xmlns:a16="http://schemas.microsoft.com/office/drawing/2014/main" id="{28F61FF5-E8B1-494C-A16D-D5D1048688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05C906-6BAD-429A-A5EA-9CB91601C2E0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68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>
            <a:extLst>
              <a:ext uri="{FF2B5EF4-FFF2-40B4-BE49-F238E27FC236}">
                <a16:creationId xmlns:a16="http://schemas.microsoft.com/office/drawing/2014/main" id="{57DFC99E-6307-4F4C-90F3-A2A8F4911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Zástupný symbol pro poznámky 2">
            <a:extLst>
              <a:ext uri="{FF2B5EF4-FFF2-40B4-BE49-F238E27FC236}">
                <a16:creationId xmlns:a16="http://schemas.microsoft.com/office/drawing/2014/main" id="{AEDDF93C-E5C1-4D09-A047-7F9FF95754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75780" name="Zástupný symbol pro číslo snímku 3">
            <a:extLst>
              <a:ext uri="{FF2B5EF4-FFF2-40B4-BE49-F238E27FC236}">
                <a16:creationId xmlns:a16="http://schemas.microsoft.com/office/drawing/2014/main" id="{3BF52AA8-A472-4AD5-AE07-30F8081905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D1E205-7134-4C87-B11E-EF0DC163CAE0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54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>
            <a:extLst>
              <a:ext uri="{FF2B5EF4-FFF2-40B4-BE49-F238E27FC236}">
                <a16:creationId xmlns:a16="http://schemas.microsoft.com/office/drawing/2014/main" id="{8B1A83F0-447D-4A5B-8937-863B4CB03B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Zástupný symbol pro poznámky 2">
            <a:extLst>
              <a:ext uri="{FF2B5EF4-FFF2-40B4-BE49-F238E27FC236}">
                <a16:creationId xmlns:a16="http://schemas.microsoft.com/office/drawing/2014/main" id="{2BED28A8-E43B-4EDE-922A-6317405911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77828" name="Zástupný symbol pro číslo snímku 3">
            <a:extLst>
              <a:ext uri="{FF2B5EF4-FFF2-40B4-BE49-F238E27FC236}">
                <a16:creationId xmlns:a16="http://schemas.microsoft.com/office/drawing/2014/main" id="{9AB5129C-32EE-4A6E-8B8E-BA0500080C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0EB12B-FA42-4860-BBAC-D9E458D09C23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55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F3E0B2E-35DA-4531-9F00-4499BAC2DB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DC79CDD9-1240-42EF-9D9B-FA626E3354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973B4125-7622-4276-BB70-7ACC8CC354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65DFC7-4FE1-473E-9DB2-C226E5CA6B64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56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>
            <a:extLst>
              <a:ext uri="{FF2B5EF4-FFF2-40B4-BE49-F238E27FC236}">
                <a16:creationId xmlns:a16="http://schemas.microsoft.com/office/drawing/2014/main" id="{72473AD4-15E9-4729-A8D8-AAE9C4D030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Zástupný symbol pro poznámky 2">
            <a:extLst>
              <a:ext uri="{FF2B5EF4-FFF2-40B4-BE49-F238E27FC236}">
                <a16:creationId xmlns:a16="http://schemas.microsoft.com/office/drawing/2014/main" id="{CAFBFC17-8C11-4324-A832-807278C329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81924" name="Zástupný symbol pro číslo snímku 3">
            <a:extLst>
              <a:ext uri="{FF2B5EF4-FFF2-40B4-BE49-F238E27FC236}">
                <a16:creationId xmlns:a16="http://schemas.microsoft.com/office/drawing/2014/main" id="{A2CE79CB-7583-4220-9EEE-181F42D65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E350DD-86D9-408F-8768-94804D9194DE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57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>
            <a:extLst>
              <a:ext uri="{FF2B5EF4-FFF2-40B4-BE49-F238E27FC236}">
                <a16:creationId xmlns:a16="http://schemas.microsoft.com/office/drawing/2014/main" id="{BC704B38-3894-435F-ADD1-09005ACD6A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Zástupný symbol pro poznámky 2">
            <a:extLst>
              <a:ext uri="{FF2B5EF4-FFF2-40B4-BE49-F238E27FC236}">
                <a16:creationId xmlns:a16="http://schemas.microsoft.com/office/drawing/2014/main" id="{27631B94-96EC-4707-B42B-D8F49FC97D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86020" name="Zástupný symbol pro číslo snímku 3">
            <a:extLst>
              <a:ext uri="{FF2B5EF4-FFF2-40B4-BE49-F238E27FC236}">
                <a16:creationId xmlns:a16="http://schemas.microsoft.com/office/drawing/2014/main" id="{EC40FF5E-C4BB-4D06-B9C2-6433AD7346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C1690-4909-4882-B8A3-808A626A2575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58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>
            <a:extLst>
              <a:ext uri="{FF2B5EF4-FFF2-40B4-BE49-F238E27FC236}">
                <a16:creationId xmlns:a16="http://schemas.microsoft.com/office/drawing/2014/main" id="{2069E294-D128-4A44-8DED-C580CD83F2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>
            <a:extLst>
              <a:ext uri="{FF2B5EF4-FFF2-40B4-BE49-F238E27FC236}">
                <a16:creationId xmlns:a16="http://schemas.microsoft.com/office/drawing/2014/main" id="{A94CC93D-7DB1-4512-A8F1-DEE07F870B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90116" name="Zástupný symbol pro číslo snímku 3">
            <a:extLst>
              <a:ext uri="{FF2B5EF4-FFF2-40B4-BE49-F238E27FC236}">
                <a16:creationId xmlns:a16="http://schemas.microsoft.com/office/drawing/2014/main" id="{D3EC18B2-719B-40AC-8259-98E4572ED5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C6013E-5C29-4426-8164-429CE5CEB17B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62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rázek snímku 1">
            <a:extLst>
              <a:ext uri="{FF2B5EF4-FFF2-40B4-BE49-F238E27FC236}">
                <a16:creationId xmlns:a16="http://schemas.microsoft.com/office/drawing/2014/main" id="{79113887-9AD7-49B9-99FC-D10747F549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Zástupný symbol pro poznámky 2">
            <a:extLst>
              <a:ext uri="{FF2B5EF4-FFF2-40B4-BE49-F238E27FC236}">
                <a16:creationId xmlns:a16="http://schemas.microsoft.com/office/drawing/2014/main" id="{0F9C58E1-B576-4B2B-B89B-79AFEEB9EB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94212" name="Zástupný symbol pro číslo snímku 3">
            <a:extLst>
              <a:ext uri="{FF2B5EF4-FFF2-40B4-BE49-F238E27FC236}">
                <a16:creationId xmlns:a16="http://schemas.microsoft.com/office/drawing/2014/main" id="{5FD9DA7F-588F-4024-B771-3848C74548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4A28DA-C718-46ED-93E5-359F4B0E8AA1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64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>
            <a:extLst>
              <a:ext uri="{FF2B5EF4-FFF2-40B4-BE49-F238E27FC236}">
                <a16:creationId xmlns:a16="http://schemas.microsoft.com/office/drawing/2014/main" id="{02F5ED3E-8ED1-4567-8904-5BDFA39DEB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Zástupný symbol pro poznámky 2">
            <a:extLst>
              <a:ext uri="{FF2B5EF4-FFF2-40B4-BE49-F238E27FC236}">
                <a16:creationId xmlns:a16="http://schemas.microsoft.com/office/drawing/2014/main" id="{C427752E-A108-4833-99B1-304EB581FA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důsledky: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zesílení emocí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/>
              <a:t> připisování odměny</a:t>
            </a:r>
          </a:p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96260" name="Zástupný symbol pro číslo snímku 3">
            <a:extLst>
              <a:ext uri="{FF2B5EF4-FFF2-40B4-BE49-F238E27FC236}">
                <a16:creationId xmlns:a16="http://schemas.microsoft.com/office/drawing/2014/main" id="{EDA59E43-3EC5-4BDD-989D-5F34C4697E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D3A52A-E034-4401-88A5-A115B5B19E45}" type="slidenum">
              <a:rPr lang="en-US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65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D4AFD-F3A8-4311-816C-F38A3B45C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FC4BE6-F535-4C3E-A0F1-0B2097EAD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70F5E6-740B-45A0-9811-BFCD9BBD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EC6E66-F346-49A5-B3EB-5E69E3D7A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4467F6-AF3A-44A9-9D75-EF1BA8F3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64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7DCF1-9426-4A0C-9FD3-20FDEFD9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ED47BB-FF81-49B5-9D8B-E07051C4A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D2F357-F2B1-4BCE-8517-8F1A6CE3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E75DEB-DBC0-4B68-8C6F-102D07AD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C52718-036B-4E23-9277-40B9D841D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82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3008B97-B0CF-461E-9499-6064F3DF9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4C79EC-A088-4218-ACDE-30F705395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6988A4-485A-4577-A0B7-935B8ED86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CC1835-E974-417F-95D8-A98EBC2C2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E7737E-048D-4E69-8E67-25DEA727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83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6FE47-FC6B-4B64-A749-DA5BB611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9D9E47-6B5D-4746-ABBC-418FD8DA6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ABB5E5-E597-4A95-A786-8F4C8DD53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96983A-05F0-4BC3-B67C-F9E8A3F4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DE034-B3A5-4510-838E-789DD417E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51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A8160-68DB-43D0-B130-DAEBB267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F4DCB15-0E81-4341-A6FD-96CB0FDD2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389397-AC93-44A1-92B3-42D1FE22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88DE4E-D796-4E41-BE34-3A7107D2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CAE89-2426-4EA0-8493-CAD9B640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97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EA3B4-532F-4472-ACF4-4FE9874D6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BD2A3B-7FE4-4A64-951F-806E62DDC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A6114D-9886-45DE-B738-349F8E7F0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0EF580-2532-4304-82AC-A0339D18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11B546-B4AB-4C1C-A006-916AFEF8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62E03F-51DD-44D5-8CC7-615729A9F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77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F217A-1F3F-4A02-B205-AD0F0B0F3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FCB6B79-524A-456A-B60A-FFC782CA1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F7EE31-9523-41AD-B889-DDF72E4FE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4FDCD0D-6995-4D76-B327-EEB4278CA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630C4E3-BB95-4EC7-B323-F20640358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785FA7-4E0E-400E-BFA8-817373878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529CB66-6149-49FE-ACFC-D85BF8D0D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322E43-3341-4D36-A6D6-5307B7F67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67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663FC-D0F1-4E51-B397-22AAF35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AFD686-06C2-4197-B9AF-EFD9DD06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43E482-05F3-4D78-ABC1-5742A03D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1913A7-F995-43DD-9B44-800C65F4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44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F5464-1EAF-4280-A1A8-452268EB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339BFDF-FFA6-4581-A3C4-05957AEC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E26605-4C3D-4A0D-9484-B62FF2A6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49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72B54-0FF2-41EE-A946-8CBFACD2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DA1F87-AC78-46AD-B478-E45ED40A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FED1CDE-CC31-4C22-93DC-EEFC76531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D236F8-7E05-487A-BEA1-56201195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814CCD-C421-4C4A-B768-172EFE8D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204162-70C9-473C-AD2E-623BA0E9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7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C014D-B4FB-491B-BAC1-1170BAE73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94C22AC-23F3-453A-8435-4E8656A61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DD2F671-3AFB-4BE6-80D7-14D2E7720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142A0F-455D-49DF-BE6E-4B600347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1A36B9-DB2E-47CE-82FF-979ABFDA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A1094C-0E2A-4791-AC7C-AFEDA052B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17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69AA2C8-F208-41AE-A545-BB8313DB1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E7E88AD-A793-4B0A-B0CE-6058FC995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512D7B-C7CC-4D8D-A89B-44DF3F6C5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E218B-2ADB-437A-AD06-86CF70AB43ED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A75DB1-09F1-433C-B4D8-E659B6053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6546BD-056A-4374-8ACE-9562DCF43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370E-0EDF-47C1-AD8E-542D3F211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5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cs-CZ" dirty="0"/>
              <a:t>Sociální poznávání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Jan Šerek</a:t>
            </a:r>
          </a:p>
          <a:p>
            <a:endParaRPr lang="cs-CZ" dirty="0"/>
          </a:p>
          <a:p>
            <a:r>
              <a:rPr lang="cs-CZ" dirty="0"/>
              <a:t>Sociální psychologie I</a:t>
            </a:r>
          </a:p>
          <a:p>
            <a:r>
              <a:rPr lang="cs-CZ" dirty="0"/>
              <a:t>29. 10. 2024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877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Dissociation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stereotyping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Znalost kulturního stereotypu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169276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/>
              <a:t>Automatická</a:t>
            </a:r>
            <a:r>
              <a:rPr lang="cs-CZ" sz="2000" dirty="0"/>
              <a:t> aktivace stereotypu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38200" y="4984122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Kultura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500352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Vlastní </a:t>
            </a:r>
            <a:r>
              <a:rPr lang="cs-CZ" sz="2000" dirty="0" err="1"/>
              <a:t>internalizovaná</a:t>
            </a:r>
            <a:r>
              <a:rPr lang="cs-CZ" sz="2000" dirty="0"/>
              <a:t> přesvědčení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31428" y="215471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Automatická stereotypní odpověď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831427" y="4001379"/>
            <a:ext cx="1648495" cy="123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/>
              <a:t>Záměrné</a:t>
            </a:r>
            <a:r>
              <a:rPr lang="cs-CZ" sz="2000" dirty="0"/>
              <a:t> potlačení stereotypní odpovědi</a:t>
            </a:r>
          </a:p>
        </p:txBody>
      </p:sp>
      <p:cxnSp>
        <p:nvCxnSpPr>
          <p:cNvPr id="11" name="Přímá spojnice se šipkou 10"/>
          <p:cNvCxnSpPr>
            <a:stCxn id="7" idx="0"/>
            <a:endCxn id="5" idx="2"/>
          </p:cNvCxnSpPr>
          <p:nvPr/>
        </p:nvCxnSpPr>
        <p:spPr>
          <a:xfrm flipV="1">
            <a:off x="1662448" y="4001379"/>
            <a:ext cx="0" cy="982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5" idx="3"/>
            <a:endCxn id="6" idx="1"/>
          </p:cNvCxnSpPr>
          <p:nvPr/>
        </p:nvCxnSpPr>
        <p:spPr>
          <a:xfrm>
            <a:off x="2486695" y="3539714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3"/>
            <a:endCxn id="8" idx="1"/>
          </p:cNvCxnSpPr>
          <p:nvPr/>
        </p:nvCxnSpPr>
        <p:spPr>
          <a:xfrm>
            <a:off x="4817771" y="3539714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8" idx="3"/>
            <a:endCxn id="9" idx="1"/>
          </p:cNvCxnSpPr>
          <p:nvPr/>
        </p:nvCxnSpPr>
        <p:spPr>
          <a:xfrm flipV="1">
            <a:off x="7148847" y="2616384"/>
            <a:ext cx="682581" cy="9233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3"/>
            <a:endCxn id="10" idx="1"/>
          </p:cNvCxnSpPr>
          <p:nvPr/>
        </p:nvCxnSpPr>
        <p:spPr>
          <a:xfrm>
            <a:off x="7148847" y="3539714"/>
            <a:ext cx="682580" cy="10772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500351" y="4758081"/>
            <a:ext cx="1648495" cy="123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Vědomí možnosti automatické aktivace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500350" y="4309155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Motivace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500351" y="6130336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Zdroje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283854" y="1551397"/>
            <a:ext cx="3812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Novější studie nicméně ukazují, že podstatné rozdíly mezi lidmi se objevují i na úrovni automatické aktivace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911696" y="4383957"/>
            <a:ext cx="2368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Zároveň zde existuje výrazná situační podmíněnost toho, jaká kategorie a související stereotypy se aktivují</a:t>
            </a:r>
          </a:p>
        </p:txBody>
      </p:sp>
    </p:spTree>
    <p:extLst>
      <p:ext uri="{BB962C8B-B14F-4D97-AF65-F5344CB8AC3E}">
        <p14:creationId xmlns:p14="http://schemas.microsoft.com/office/powerpoint/2010/main" val="6812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Ironic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control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Daniel </a:t>
            </a:r>
            <a:r>
              <a:rPr lang="cs-CZ" dirty="0" err="1"/>
              <a:t>Wegner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85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Ironic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control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76084" y="3451534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Snaha potlačit myšlenku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07160" y="2528204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/>
              <a:t>Záměrný</a:t>
            </a:r>
            <a:r>
              <a:rPr lang="cs-CZ" sz="2000" dirty="0"/>
              <a:t> proces hledání </a:t>
            </a:r>
            <a:r>
              <a:rPr lang="cs-CZ" sz="2000" dirty="0" err="1"/>
              <a:t>distraktorů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07160" y="4067087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/>
              <a:t>Automatický</a:t>
            </a:r>
            <a:r>
              <a:rPr lang="cs-CZ" sz="2000" dirty="0"/>
              <a:t> kontrolní proces</a:t>
            </a:r>
          </a:p>
        </p:txBody>
      </p:sp>
      <p:cxnSp>
        <p:nvCxnSpPr>
          <p:cNvPr id="8" name="Přímá spojnice se šipkou 7"/>
          <p:cNvCxnSpPr>
            <a:stCxn id="5" idx="3"/>
            <a:endCxn id="6" idx="1"/>
          </p:cNvCxnSpPr>
          <p:nvPr/>
        </p:nvCxnSpPr>
        <p:spPr>
          <a:xfrm flipV="1">
            <a:off x="2924579" y="2989869"/>
            <a:ext cx="682581" cy="769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  <a:endCxn id="7" idx="1"/>
          </p:cNvCxnSpPr>
          <p:nvPr/>
        </p:nvCxnSpPr>
        <p:spPr>
          <a:xfrm>
            <a:off x="2924579" y="3759311"/>
            <a:ext cx="682581" cy="7694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0"/>
            <a:endCxn id="6" idx="2"/>
          </p:cNvCxnSpPr>
          <p:nvPr/>
        </p:nvCxnSpPr>
        <p:spPr>
          <a:xfrm flipV="1">
            <a:off x="4431408" y="3451534"/>
            <a:ext cx="0" cy="6155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938236" y="4067087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Zvyšování dostupnosti myšlenek</a:t>
            </a:r>
          </a:p>
        </p:txBody>
      </p:sp>
      <p:cxnSp>
        <p:nvCxnSpPr>
          <p:cNvPr id="20" name="Přímá spojnice se šipkou 19"/>
          <p:cNvCxnSpPr>
            <a:stCxn id="7" idx="3"/>
            <a:endCxn id="19" idx="1"/>
          </p:cNvCxnSpPr>
          <p:nvPr/>
        </p:nvCxnSpPr>
        <p:spPr>
          <a:xfrm>
            <a:off x="5255655" y="4528752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938235" y="2525838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Rostoucí kognitivní vyčerpání</a:t>
            </a:r>
          </a:p>
        </p:txBody>
      </p:sp>
      <p:cxnSp>
        <p:nvCxnSpPr>
          <p:cNvPr id="25" name="Přímá spojnice se šipkou 24"/>
          <p:cNvCxnSpPr>
            <a:stCxn id="6" idx="3"/>
            <a:endCxn id="24" idx="1"/>
          </p:cNvCxnSpPr>
          <p:nvPr/>
        </p:nvCxnSpPr>
        <p:spPr>
          <a:xfrm flipV="1">
            <a:off x="5255655" y="2987503"/>
            <a:ext cx="682580" cy="23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8269310" y="3297645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Aktivace nechtěných myšlenek</a:t>
            </a:r>
          </a:p>
        </p:txBody>
      </p:sp>
      <p:cxnSp>
        <p:nvCxnSpPr>
          <p:cNvPr id="31" name="Přímá spojnice se šipkou 30"/>
          <p:cNvCxnSpPr>
            <a:stCxn id="24" idx="3"/>
            <a:endCxn id="30" idx="1"/>
          </p:cNvCxnSpPr>
          <p:nvPr/>
        </p:nvCxnSpPr>
        <p:spPr>
          <a:xfrm>
            <a:off x="7586730" y="2987503"/>
            <a:ext cx="682580" cy="7718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19" idx="3"/>
            <a:endCxn id="30" idx="1"/>
          </p:cNvCxnSpPr>
          <p:nvPr/>
        </p:nvCxnSpPr>
        <p:spPr>
          <a:xfrm flipV="1">
            <a:off x="7586731" y="3759310"/>
            <a:ext cx="682579" cy="769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227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164AC-05B3-46EA-BB3D-66E0834F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heuristiky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CD38C-E882-45D4-AA63-5466DD2AC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Nástroje, které nám pomáhají dospět k nějakému úsudku rychle a efektivně – často ovšem za cenu určité chyby v usuzování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99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428E5-DFF3-457E-9EB4-212760FB0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17" y="688058"/>
            <a:ext cx="4261834" cy="5481883"/>
          </a:xfrm>
        </p:spPr>
        <p:txBody>
          <a:bodyPr>
            <a:normAutofit/>
          </a:bodyPr>
          <a:lstStyle/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 obor na FSS podle vás studuje student na obrázku?</a:t>
            </a:r>
            <a:endParaRPr lang="cs-CZ" sz="3200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59B65D6-36E0-49BD-B48E-E434DBEFE12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809" y="699470"/>
            <a:ext cx="3677992" cy="56449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020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26E3DC2B-BA16-409D-B3CF-8D573CD0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Heuristika reprezentativnosti</a:t>
            </a:r>
            <a:endParaRPr lang="en-US" altLang="cs-CZ"/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FD66A2B4-6A24-4BB3-9217-5F7D1065F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Příliš se spoléháme na to, že někdo (něco) splňuje charakteristiky, které pokládáme za typické pro danou skupinu.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Vnímaná reprezentativnost nás však svádí k ignorování základních faktů, jako je například pravděpodobnost.</a:t>
            </a:r>
            <a:endParaRPr lang="en-US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>
            <a:extLst>
              <a:ext uri="{FF2B5EF4-FFF2-40B4-BE49-F238E27FC236}">
                <a16:creationId xmlns:a16="http://schemas.microsoft.com/office/drawing/2014/main" id="{AE09D081-3F72-4817-BDDA-D1D8E85C8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85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Desetkrát hodíme kostkou. Která z následujících řad čísel pravděpodobněji padne?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b="1"/>
              <a:t>A)</a:t>
            </a:r>
            <a:r>
              <a:rPr lang="cs-CZ" altLang="cs-CZ"/>
              <a:t> 1 1 1 1 1 6 6 6 6 6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b="1"/>
              <a:t>B)</a:t>
            </a:r>
            <a:r>
              <a:rPr lang="cs-CZ" altLang="cs-CZ"/>
              <a:t> 6 2 3 1 1 5 4 6 5 4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Serek\AppData\Local\Microsoft\Windows\Temporary Internet Files\Content.IE5\K2RX9XUE\MC900440383[1].png">
            <a:extLst>
              <a:ext uri="{FF2B5EF4-FFF2-40B4-BE49-F238E27FC236}">
                <a16:creationId xmlns:a16="http://schemas.microsoft.com/office/drawing/2014/main" id="{6910D63F-357D-4537-A755-56D5DAA5A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404813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112ECB9-CDBE-425D-9BA7-F7A649DA30F3}"/>
              </a:ext>
            </a:extLst>
          </p:cNvPr>
          <p:cNvSpPr/>
          <p:nvPr/>
        </p:nvSpPr>
        <p:spPr>
          <a:xfrm>
            <a:off x="4151313" y="41497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5E0C2D-61DA-4756-9A9C-007F2A122039}"/>
              </a:ext>
            </a:extLst>
          </p:cNvPr>
          <p:cNvSpPr/>
          <p:nvPr/>
        </p:nvSpPr>
        <p:spPr>
          <a:xfrm>
            <a:off x="7032625" y="4149725"/>
            <a:ext cx="503238" cy="50323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FB08FFC-1C06-4E38-BED9-EFB748E3FF4C}"/>
              </a:ext>
            </a:extLst>
          </p:cNvPr>
          <p:cNvSpPr/>
          <p:nvPr/>
        </p:nvSpPr>
        <p:spPr>
          <a:xfrm>
            <a:off x="4872038" y="4149725"/>
            <a:ext cx="503237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222F11D-B5FD-4581-B89E-07D1685E51CA}"/>
              </a:ext>
            </a:extLst>
          </p:cNvPr>
          <p:cNvSpPr/>
          <p:nvPr/>
        </p:nvSpPr>
        <p:spPr>
          <a:xfrm>
            <a:off x="5591175" y="41497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174B363-AC42-4EA0-8A11-B2076F1DBA04}"/>
              </a:ext>
            </a:extLst>
          </p:cNvPr>
          <p:cNvSpPr/>
          <p:nvPr/>
        </p:nvSpPr>
        <p:spPr>
          <a:xfrm>
            <a:off x="6311900" y="41497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Serek\AppData\Local\Microsoft\Windows\Temporary Internet Files\Content.IE5\K2RX9XUE\MC900440383[1].png">
            <a:extLst>
              <a:ext uri="{FF2B5EF4-FFF2-40B4-BE49-F238E27FC236}">
                <a16:creationId xmlns:a16="http://schemas.microsoft.com/office/drawing/2014/main" id="{F8E26F71-BE17-4C12-97DF-DEEA64529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404813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12B1ECAA-2171-415F-A3CD-3C84F0EDE912}"/>
              </a:ext>
            </a:extLst>
          </p:cNvPr>
          <p:cNvSpPr/>
          <p:nvPr/>
        </p:nvSpPr>
        <p:spPr>
          <a:xfrm>
            <a:off x="4151313" y="41497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3211C31-F172-4FDC-B63C-06D000E1477A}"/>
              </a:ext>
            </a:extLst>
          </p:cNvPr>
          <p:cNvSpPr/>
          <p:nvPr/>
        </p:nvSpPr>
        <p:spPr>
          <a:xfrm>
            <a:off x="7032625" y="4149725"/>
            <a:ext cx="503238" cy="5032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BE67E1D-2B32-44C4-8995-2E0484149357}"/>
              </a:ext>
            </a:extLst>
          </p:cNvPr>
          <p:cNvSpPr/>
          <p:nvPr/>
        </p:nvSpPr>
        <p:spPr>
          <a:xfrm>
            <a:off x="4872038" y="4149725"/>
            <a:ext cx="503237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7400CCC-D85C-4693-9A84-90C2518C50AE}"/>
              </a:ext>
            </a:extLst>
          </p:cNvPr>
          <p:cNvSpPr/>
          <p:nvPr/>
        </p:nvSpPr>
        <p:spPr>
          <a:xfrm>
            <a:off x="5591175" y="41497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1FA7F56-2540-4534-9B4E-BA741056F271}"/>
              </a:ext>
            </a:extLst>
          </p:cNvPr>
          <p:cNvSpPr/>
          <p:nvPr/>
        </p:nvSpPr>
        <p:spPr>
          <a:xfrm>
            <a:off x="6311900" y="41497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F2CCE3B-7190-4976-87B4-1B1FF7FA6C1A}"/>
              </a:ext>
            </a:extLst>
          </p:cNvPr>
          <p:cNvSpPr/>
          <p:nvPr/>
        </p:nvSpPr>
        <p:spPr>
          <a:xfrm>
            <a:off x="4151313" y="50133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421B3A9-B3C7-43A1-9615-DC42E4A6DCA7}"/>
              </a:ext>
            </a:extLst>
          </p:cNvPr>
          <p:cNvSpPr/>
          <p:nvPr/>
        </p:nvSpPr>
        <p:spPr>
          <a:xfrm>
            <a:off x="4872038" y="5013325"/>
            <a:ext cx="503237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C039151-AE65-4790-8065-73820E98971C}"/>
              </a:ext>
            </a:extLst>
          </p:cNvPr>
          <p:cNvSpPr/>
          <p:nvPr/>
        </p:nvSpPr>
        <p:spPr>
          <a:xfrm>
            <a:off x="5591175" y="50133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F9B7E643-BE5E-4552-9B75-D9C17BD05FE7}"/>
              </a:ext>
            </a:extLst>
          </p:cNvPr>
          <p:cNvSpPr/>
          <p:nvPr/>
        </p:nvSpPr>
        <p:spPr>
          <a:xfrm>
            <a:off x="6311900" y="5013325"/>
            <a:ext cx="5048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EA4B900B-00AB-4CF4-B555-7824217B0A2B}"/>
              </a:ext>
            </a:extLst>
          </p:cNvPr>
          <p:cNvSpPr/>
          <p:nvPr/>
        </p:nvSpPr>
        <p:spPr>
          <a:xfrm>
            <a:off x="7032625" y="5013325"/>
            <a:ext cx="503238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>
            <a:extLst>
              <a:ext uri="{FF2B5EF4-FFF2-40B4-BE49-F238E27FC236}">
                <a16:creationId xmlns:a16="http://schemas.microsoft.com/office/drawing/2014/main" id="{3B493B47-061C-48BA-A697-BA8BF7A01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404813"/>
            <a:ext cx="10512425" cy="60483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Pracujete v pedagogicko-psychologické poradně. Přichází za vámi na vyšetření osmiletý chlapec, kterého poslala jeho třídní učitelka s následujícím popisem: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i="1"/>
              <a:t>Při vyučování nedokáže ani chvíli v klidu posedět. Hraje si se školními pomůckami a baví se se spolužáky v lavici. Často vykřikuje a ruší tím výuku. Obvykle se tyto příznaky během školního dne zhoršují. Navíc má výrazně podprůměrný prospěch. Občas sice dokáže ve vyučování pohotově zareagovat, ale nikdy neumí soustředěně pracovat a naučit se souvislejší množství probírané látky.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 i="1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Jak byste diagnostikovali chlapcovy potíže?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poznávání (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38200" y="1690688"/>
            <a:ext cx="10276268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Jak postupujeme při poznávání sebe sama a okolního sociálního světa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Výběr, interpretace, zapamatování a použití informací k tomu, abychom něco vyvozovali o sociálním světě, rozhodovali se či se určitým způsobem chovali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38200" y="4570040"/>
            <a:ext cx="10276268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Usiluje vysvětlit sociálně psychologické fenomény za pomoci konstruktů souvisejících s kognitivními reprezentacemi a procesy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Individualistický, kognitivní, kladoucí důraz na mentální procesy (vs. chování)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Překryv s kognitivní psychologií, ale důraz na odlišnosti mezi poznáváním věcí a lidí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38200" y="3130364"/>
            <a:ext cx="440886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Oblast/téma sociální psychologie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705600" y="3869028"/>
            <a:ext cx="440886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400" dirty="0" err="1"/>
              <a:t>Metateoretický</a:t>
            </a:r>
            <a:r>
              <a:rPr lang="cs-CZ" sz="2400" dirty="0"/>
              <a:t> přístup</a:t>
            </a:r>
          </a:p>
        </p:txBody>
      </p:sp>
    </p:spTree>
    <p:extLst>
      <p:ext uri="{BB962C8B-B14F-4D97-AF65-F5344CB8AC3E}">
        <p14:creationId xmlns:p14="http://schemas.microsoft.com/office/powerpoint/2010/main" val="820928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0672876A-5B02-48B4-8162-D72998211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Heuristika reprezentativnosti</a:t>
            </a:r>
            <a:endParaRPr lang="en-US" altLang="cs-CZ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49A8685-BC35-40E1-80FE-13ACA0A0E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Další příklad – „typické“ vlastnosti různých sociálních skupin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B1359-EB3F-4741-92E2-3025F2497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36FFD-6F06-493B-9CEE-FFF1574B9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se podíváte na mě, vašeho vyučujícího, jak tu teď před vámi stojím, je podle vás pravděpodobnější, že dostanu srdeční, nebo žlučníkový záchvat?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srdeční záchvat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žlučníkový záchvat</a:t>
            </a:r>
          </a:p>
          <a:p>
            <a:pPr marL="0" indent="0">
              <a:buNone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4294208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B8EE5-79DD-4E22-9329-2F9DA905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6723D-0774-40D7-9147-20C2D3434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Které dvě věci by se podle vás mohly zlepšit v kavárně v suterénu fakulty?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jak moc jste obecně s touto kavárnou spokojeni?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vůbec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zcela</a:t>
            </a:r>
            <a:b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1	2	3	4	5	6	7</a:t>
            </a:r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247861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B8EE5-79DD-4E22-9329-2F9DA905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6723D-0774-40D7-9147-20C2D3434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Kterých deset věcí by se podle vás mohlo zlepšit v kavárně v suterénu fakulty?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jak moc jste obecně s touto kavárnou spokojeni?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vůbec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	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zcela</a:t>
            </a:r>
            <a:b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1	2	3	4	5	6	7</a:t>
            </a:r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117970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>
            <a:extLst>
              <a:ext uri="{FF2B5EF4-FFF2-40B4-BE49-F238E27FC236}">
                <a16:creationId xmlns:a16="http://schemas.microsoft.com/office/drawing/2014/main" id="{9320D47F-520D-4BC9-9346-75E447E59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276475"/>
            <a:ext cx="8229600" cy="4176713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cs-CZ" altLang="cs-CZ"/>
              <a:t>Následuje seznam několika jmen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>
            <a:extLst>
              <a:ext uri="{FF2B5EF4-FFF2-40B4-BE49-F238E27FC236}">
                <a16:creationId xmlns:a16="http://schemas.microsoft.com/office/drawing/2014/main" id="{ACF5E41D-DDB5-42D9-B8B6-E43D3D5FA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Lenka Frantová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>
            <a:extLst>
              <a:ext uri="{FF2B5EF4-FFF2-40B4-BE49-F238E27FC236}">
                <a16:creationId xmlns:a16="http://schemas.microsoft.com/office/drawing/2014/main" id="{4C0319B5-19B1-49BB-B8FA-3B59303CB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Dominik Hašek</a:t>
            </a:r>
            <a:endParaRPr lang="en-US" altLang="cs-CZ" sz="4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>
            <a:extLst>
              <a:ext uri="{FF2B5EF4-FFF2-40B4-BE49-F238E27FC236}">
                <a16:creationId xmlns:a16="http://schemas.microsoft.com/office/drawing/2014/main" id="{37FA94E1-B58D-4FBC-A156-315BCA5A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Nikola Černá</a:t>
            </a:r>
            <a:endParaRPr lang="en-US" altLang="cs-CZ" sz="4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>
            <a:extLst>
              <a:ext uri="{FF2B5EF4-FFF2-40B4-BE49-F238E27FC236}">
                <a16:creationId xmlns:a16="http://schemas.microsoft.com/office/drawing/2014/main" id="{7F3F26D1-A790-495A-9A9B-5A09A4B36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Markéta Dlouhá</a:t>
            </a:r>
            <a:endParaRPr lang="en-US" altLang="cs-CZ" sz="4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AE0B026B-26CC-4EA4-80B5-175F02AE8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Karel Roden</a:t>
            </a:r>
            <a:endParaRPr lang="en-US" altLang="cs-CZ" sz="4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Dvojice procesů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69102"/>
          </a:xfrm>
        </p:spPr>
        <p:txBody>
          <a:bodyPr/>
          <a:lstStyle/>
          <a:p>
            <a:r>
              <a:rPr lang="cs-CZ" dirty="0"/>
              <a:t>Automatické – neuvědomované, nezáměrné, mimovolné, bez námahy</a:t>
            </a:r>
          </a:p>
          <a:p>
            <a:r>
              <a:rPr lang="cs-CZ" dirty="0"/>
              <a:t>Záměrné (kontrolované) – uvědomované, řízené, vyžadují kognitivní úsilí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Kahneman</a:t>
            </a:r>
            <a:r>
              <a:rPr lang="cs-CZ" dirty="0"/>
              <a:t> používá metaforu o Systému 1 a Systému 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78793" y="4353059"/>
            <a:ext cx="8834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1: Rychlý, automatický, často nepřesný</a:t>
            </a:r>
          </a:p>
          <a:p>
            <a:r>
              <a:rPr lang="cs-CZ" dirty="0"/>
              <a:t>2: Pomalý, kontrolovaný, „líný“ – aktivovaný pouze ve zvláštních případech, unavitelný</a:t>
            </a:r>
          </a:p>
        </p:txBody>
      </p:sp>
    </p:spTree>
    <p:extLst>
      <p:ext uri="{BB962C8B-B14F-4D97-AF65-F5344CB8AC3E}">
        <p14:creationId xmlns:p14="http://schemas.microsoft.com/office/powerpoint/2010/main" val="2993083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>
            <a:extLst>
              <a:ext uri="{FF2B5EF4-FFF2-40B4-BE49-F238E27FC236}">
                <a16:creationId xmlns:a16="http://schemas.microsoft.com/office/drawing/2014/main" id="{6A1DE400-D544-451A-85E4-6AE408BCE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Ludmila Götzová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>
            <a:extLst>
              <a:ext uri="{FF2B5EF4-FFF2-40B4-BE49-F238E27FC236}">
                <a16:creationId xmlns:a16="http://schemas.microsoft.com/office/drawing/2014/main" id="{BC14886F-5CF8-4397-BCD8-DA1F74D30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Petr Fiala</a:t>
            </a:r>
            <a:endParaRPr lang="en-US" altLang="cs-CZ" sz="4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>
            <a:extLst>
              <a:ext uri="{FF2B5EF4-FFF2-40B4-BE49-F238E27FC236}">
                <a16:creationId xmlns:a16="http://schemas.microsoft.com/office/drawing/2014/main" id="{6D92E686-36B6-43A4-8B3B-BE9B8E1A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Irena Ondříčková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>
            <a:extLst>
              <a:ext uri="{FF2B5EF4-FFF2-40B4-BE49-F238E27FC236}">
                <a16:creationId xmlns:a16="http://schemas.microsoft.com/office/drawing/2014/main" id="{64423AA3-580B-471D-BDF0-7B43FFBA3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Tomáš Kroutil</a:t>
            </a:r>
            <a:endParaRPr lang="en-US" altLang="cs-CZ" sz="48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2">
            <a:extLst>
              <a:ext uri="{FF2B5EF4-FFF2-40B4-BE49-F238E27FC236}">
                <a16:creationId xmlns:a16="http://schemas.microsoft.com/office/drawing/2014/main" id="{03BF5325-0599-413D-8975-F9CCE3C9F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Cyril Höschl</a:t>
            </a:r>
            <a:endParaRPr lang="en-US" altLang="cs-CZ" sz="4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>
            <a:extLst>
              <a:ext uri="{FF2B5EF4-FFF2-40B4-BE49-F238E27FC236}">
                <a16:creationId xmlns:a16="http://schemas.microsoft.com/office/drawing/2014/main" id="{1C6FD5FD-2FBF-40AF-ABA4-93624B738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Adam Kotrba</a:t>
            </a:r>
            <a:endParaRPr lang="en-US" altLang="cs-CZ" sz="4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2">
            <a:extLst>
              <a:ext uri="{FF2B5EF4-FFF2-40B4-BE49-F238E27FC236}">
                <a16:creationId xmlns:a16="http://schemas.microsoft.com/office/drawing/2014/main" id="{A07A0066-CA76-4D2A-AEB9-05605C5B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Karel Gott</a:t>
            </a:r>
            <a:endParaRPr lang="en-US" altLang="cs-CZ" sz="4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2">
            <a:extLst>
              <a:ext uri="{FF2B5EF4-FFF2-40B4-BE49-F238E27FC236}">
                <a16:creationId xmlns:a16="http://schemas.microsoft.com/office/drawing/2014/main" id="{696D28DF-1528-4FB9-9A83-7FF9371B4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Pavla Hálková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sah 2">
            <a:extLst>
              <a:ext uri="{FF2B5EF4-FFF2-40B4-BE49-F238E27FC236}">
                <a16:creationId xmlns:a16="http://schemas.microsoft.com/office/drawing/2014/main" id="{DBB8D8F8-347B-43F6-95BC-B772E469A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Sylvie Kovářová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>
            <a:extLst>
              <a:ext uri="{FF2B5EF4-FFF2-40B4-BE49-F238E27FC236}">
                <a16:creationId xmlns:a16="http://schemas.microsoft.com/office/drawing/2014/main" id="{7B9E54E9-0735-44B7-8856-9A2A4BF1C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Dagmar Janků</a:t>
            </a:r>
            <a:endParaRPr lang="en-US" altLang="cs-CZ" sz="4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Automatická tvorba mentálních reprezentací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910027"/>
          </a:xfrm>
        </p:spPr>
        <p:txBody>
          <a:bodyPr>
            <a:normAutofit/>
          </a:bodyPr>
          <a:lstStyle/>
          <a:p>
            <a:r>
              <a:rPr lang="cs-CZ" dirty="0"/>
              <a:t>Kategorizace – hledání řádu v sociálním světě prostřednictvím slučování jednotlivých prvků do kategorií</a:t>
            </a:r>
          </a:p>
          <a:p>
            <a:pPr lvl="1"/>
            <a:r>
              <a:rPr lang="cs-CZ" dirty="0"/>
              <a:t>Zjednodušující, ale užitečná</a:t>
            </a:r>
          </a:p>
          <a:p>
            <a:r>
              <a:rPr lang="cs-CZ" dirty="0"/>
              <a:t>Schémata – kognitivní struktury vytvořené na základě předpřipravených znalostí o okolním světě</a:t>
            </a:r>
          </a:p>
          <a:p>
            <a:pPr lvl="1"/>
            <a:r>
              <a:rPr lang="cs-CZ" dirty="0"/>
              <a:t>Organizované</a:t>
            </a:r>
          </a:p>
          <a:p>
            <a:pPr lvl="1"/>
            <a:r>
              <a:rPr lang="cs-CZ" dirty="0"/>
              <a:t>Ovlivňují, čeho si povšimneme, jak to interpretujeme, co si zapamatujeme a co vyvozujeme</a:t>
            </a:r>
          </a:p>
          <a:p>
            <a:r>
              <a:rPr lang="cs-CZ" dirty="0"/>
              <a:t>Mentální zkratky: kognitivní heuristiky </a:t>
            </a:r>
            <a:r>
              <a:rPr lang="cs-CZ" sz="2000" dirty="0"/>
              <a:t>(Daniel </a:t>
            </a:r>
            <a:r>
              <a:rPr lang="cs-CZ" sz="2000" dirty="0" err="1"/>
              <a:t>Kahneman</a:t>
            </a:r>
            <a:r>
              <a:rPr lang="cs-CZ" sz="2000" dirty="0"/>
              <a:t> &amp; Amos </a:t>
            </a:r>
            <a:r>
              <a:rPr lang="cs-CZ" sz="2000" dirty="0" err="1"/>
              <a:t>Tversky</a:t>
            </a:r>
            <a:r>
              <a:rPr lang="cs-CZ" sz="2000" dirty="0"/>
              <a:t>)</a:t>
            </a:r>
          </a:p>
          <a:p>
            <a:pPr lvl="1"/>
            <a:r>
              <a:rPr lang="cs-CZ" dirty="0"/>
              <a:t>Nástroje, které nám pomáhají dospět k nějakému úsudku rychle a efektivně</a:t>
            </a:r>
          </a:p>
          <a:p>
            <a:pPr lvl="1"/>
            <a:r>
              <a:rPr lang="cs-CZ" dirty="0"/>
              <a:t>Často ovšem za cenu určité chyby v usuzování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4088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sah 2">
            <a:extLst>
              <a:ext uri="{FF2B5EF4-FFF2-40B4-BE49-F238E27FC236}">
                <a16:creationId xmlns:a16="http://schemas.microsoft.com/office/drawing/2014/main" id="{056EB0EA-C8C0-4A43-BE8D-39082E3EC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Josef Plch</a:t>
            </a:r>
            <a:endParaRPr lang="en-US" altLang="cs-CZ" sz="48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FC16A0E2-CCEC-4238-91DD-4C324BF9F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Eva Ondrová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>
            <a:extLst>
              <a:ext uri="{FF2B5EF4-FFF2-40B4-BE49-F238E27FC236}">
                <a16:creationId xmlns:a16="http://schemas.microsoft.com/office/drawing/2014/main" id="{CCB8C992-5723-45B7-BA4C-5CE932FFB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Alena Holoubková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>
            <a:extLst>
              <a:ext uri="{FF2B5EF4-FFF2-40B4-BE49-F238E27FC236}">
                <a16:creationId xmlns:a16="http://schemas.microsoft.com/office/drawing/2014/main" id="{FCFE85A3-0119-43E3-9762-D1BC3864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Mikuláš Diviš</a:t>
            </a:r>
            <a:endParaRPr lang="en-US" altLang="cs-CZ" sz="4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>
            <a:extLst>
              <a:ext uri="{FF2B5EF4-FFF2-40B4-BE49-F238E27FC236}">
                <a16:creationId xmlns:a16="http://schemas.microsoft.com/office/drawing/2014/main" id="{44CD2FC4-6BBD-4E23-8589-2F0FCE04B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Jiří Menzel</a:t>
            </a:r>
            <a:endParaRPr lang="en-US" altLang="cs-CZ" sz="48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>
            <a:extLst>
              <a:ext uri="{FF2B5EF4-FFF2-40B4-BE49-F238E27FC236}">
                <a16:creationId xmlns:a16="http://schemas.microsoft.com/office/drawing/2014/main" id="{8CBA70E7-FD5C-4105-BE08-40BBF4D4D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4800"/>
              <a:t>Anna Valentová</a:t>
            </a:r>
            <a:endParaRPr lang="en-US" altLang="cs-CZ" sz="4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3B2058E9-5DE4-44C8-9727-B63A2A698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A20006-7210-47D0-A8AB-75379C50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dirty="0"/>
              <a:t>Mezi jmény bylo více:</a:t>
            </a:r>
          </a:p>
          <a:p>
            <a:pPr marL="514350" indent="-514350" eaLnBrk="1" hangingPunct="1">
              <a:buFont typeface="Arial" charset="0"/>
              <a:buAutoNum type="arabicParenR"/>
              <a:defRPr/>
            </a:pPr>
            <a:r>
              <a:rPr lang="cs-CZ" dirty="0"/>
              <a:t>mužů</a:t>
            </a:r>
          </a:p>
          <a:p>
            <a:pPr marL="514350" indent="-514350" eaLnBrk="1" hangingPunct="1">
              <a:buFont typeface="Arial" charset="0"/>
              <a:buAutoNum type="arabicParenR"/>
              <a:defRPr/>
            </a:pPr>
            <a:r>
              <a:rPr lang="cs-CZ" dirty="0"/>
              <a:t>žen</a:t>
            </a:r>
          </a:p>
          <a:p>
            <a:pPr marL="514350" indent="-514350" eaLnBrk="1" hangingPunct="1">
              <a:buFont typeface="Arial" charset="0"/>
              <a:buAutoNum type="arabicParenR"/>
              <a:defRPr/>
            </a:pPr>
            <a:r>
              <a:rPr lang="cs-CZ" dirty="0"/>
              <a:t>stejný počet</a:t>
            </a:r>
          </a:p>
          <a:p>
            <a:pPr marL="514350" indent="-514350" eaLnBrk="1" hangingPunct="1">
              <a:buFont typeface="Arial" charset="0"/>
              <a:buAutoNum type="arabicParenR"/>
              <a:defRPr/>
            </a:pPr>
            <a:endParaRPr lang="cs-CZ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96FDB9-2EED-40F7-B759-A99E688CF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24425"/>
          </a:xfrm>
        </p:spPr>
        <p:txBody>
          <a:bodyPr/>
          <a:lstStyle/>
          <a:p>
            <a:pPr marL="514350" indent="-514350" algn="ctr" eaLnBrk="1" hangingPunct="1">
              <a:buFont typeface="Arial" panose="020B0604020202020204" pitchFamily="34" charset="0"/>
              <a:buNone/>
              <a:defRPr/>
            </a:pPr>
            <a:r>
              <a:rPr lang="cs-CZ" dirty="0"/>
              <a:t>muži			</a:t>
            </a:r>
            <a:r>
              <a:rPr lang="cs-CZ" b="1" dirty="0">
                <a:solidFill>
                  <a:srgbClr val="C00000"/>
                </a:solidFill>
              </a:rPr>
              <a:t>10</a:t>
            </a:r>
          </a:p>
          <a:p>
            <a:pPr marL="514350" indent="-514350" algn="ctr" eaLnBrk="1" hangingPunct="1">
              <a:buFont typeface="Arial" panose="020B0604020202020204" pitchFamily="34" charset="0"/>
              <a:buNone/>
              <a:defRPr/>
            </a:pPr>
            <a:r>
              <a:rPr lang="cs-CZ" dirty="0"/>
              <a:t>ženy			</a:t>
            </a:r>
            <a:r>
              <a:rPr lang="cs-CZ" b="1" dirty="0">
                <a:solidFill>
                  <a:srgbClr val="C00000"/>
                </a:solidFill>
              </a:rPr>
              <a:t>11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29FE04C8-814B-4A01-AE27-426F2B3A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Heuristika dostupnosti</a:t>
            </a:r>
            <a:endParaRPr lang="en-US" altLang="cs-CZ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34056A8E-F0F6-4650-99EA-6EA21758B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Máme tendenci přeceňovat význam věcí, které se nám snadněji vybavují.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C385A32E-AE26-4D2C-AEB2-3BF3223F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Heuristika dostupnosti</a:t>
            </a:r>
            <a:endParaRPr lang="en-US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DD311-8178-4E3E-B8DC-5021D8EC0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dirty="0"/>
              <a:t>Některé věci se vybavují snadněji, protože například</a:t>
            </a:r>
          </a:p>
          <a:p>
            <a:pPr eaLnBrk="1" hangingPunct="1">
              <a:defRPr/>
            </a:pPr>
            <a:r>
              <a:rPr lang="cs-CZ" dirty="0"/>
              <a:t>jsou lépe představitelné</a:t>
            </a:r>
          </a:p>
          <a:p>
            <a:pPr eaLnBrk="1" hangingPunct="1">
              <a:defRPr/>
            </a:pPr>
            <a:r>
              <a:rPr lang="cs-CZ" dirty="0"/>
              <a:t>jsou nápadnější</a:t>
            </a:r>
          </a:p>
          <a:p>
            <a:pPr eaLnBrk="1" hangingPunct="1">
              <a:defRPr/>
            </a:pPr>
            <a:r>
              <a:rPr lang="cs-CZ" dirty="0"/>
              <a:t>byly podané jako první („</a:t>
            </a:r>
            <a:r>
              <a:rPr lang="cs-CZ" dirty="0" err="1"/>
              <a:t>primacy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“) a poslední („</a:t>
            </a:r>
            <a:r>
              <a:rPr lang="cs-CZ" dirty="0" err="1"/>
              <a:t>recency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“)</a:t>
            </a:r>
          </a:p>
          <a:p>
            <a:pPr eaLnBrk="1" hangingPunct="1">
              <a:defRPr/>
            </a:pPr>
            <a:r>
              <a:rPr lang="cs-CZ" dirty="0"/>
              <a:t>jsou negativní („negativity </a:t>
            </a:r>
            <a:r>
              <a:rPr lang="cs-CZ" dirty="0" err="1"/>
              <a:t>bias</a:t>
            </a:r>
            <a:r>
              <a:rPr lang="cs-CZ" dirty="0"/>
              <a:t>“)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endParaRPr lang="cs-CZ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86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role záměrných procesů?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Dual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model</a:t>
            </a:r>
          </a:p>
          <a:p>
            <a:r>
              <a:rPr lang="cs-CZ" dirty="0" err="1"/>
              <a:t>Continuum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impression</a:t>
            </a:r>
            <a:r>
              <a:rPr lang="cs-CZ" dirty="0"/>
              <a:t> </a:t>
            </a:r>
            <a:r>
              <a:rPr lang="cs-CZ" dirty="0" err="1"/>
              <a:t>formation</a:t>
            </a:r>
            <a:endParaRPr lang="cs-CZ" dirty="0"/>
          </a:p>
          <a:p>
            <a:r>
              <a:rPr lang="cs-CZ" dirty="0" err="1"/>
              <a:t>Dissociation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stereotyping</a:t>
            </a:r>
            <a:endParaRPr lang="cs-CZ" dirty="0"/>
          </a:p>
          <a:p>
            <a:r>
              <a:rPr lang="cs-CZ" dirty="0" err="1"/>
              <a:t>Ironic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control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7709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>
            <a:extLst>
              <a:ext uri="{FF2B5EF4-FFF2-40B4-BE49-F238E27FC236}">
                <a16:creationId xmlns:a16="http://schemas.microsoft.com/office/drawing/2014/main" id="{7455F6BB-80EE-4687-B964-5F717341A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Heuristika dostupnosti</a:t>
            </a:r>
            <a:endParaRPr lang="en-US" altLang="cs-CZ"/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23C6BC69-CD41-4639-9F14-F72B26232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07287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vysvětluje fenomén tzv. </a:t>
            </a:r>
            <a:r>
              <a:rPr lang="cs-CZ" altLang="cs-CZ" b="1" dirty="0"/>
              <a:t>iluzorní korelace </a:t>
            </a:r>
            <a:r>
              <a:rPr lang="cs-CZ" altLang="cs-CZ" dirty="0"/>
              <a:t>(„</a:t>
            </a:r>
            <a:r>
              <a:rPr lang="cs-CZ" altLang="cs-CZ" dirty="0" err="1"/>
              <a:t>illusory</a:t>
            </a:r>
            <a:r>
              <a:rPr lang="cs-CZ" altLang="cs-CZ" dirty="0"/>
              <a:t> </a:t>
            </a:r>
            <a:r>
              <a:rPr lang="cs-CZ" altLang="cs-CZ" dirty="0" err="1"/>
              <a:t>correlation</a:t>
            </a:r>
            <a:r>
              <a:rPr lang="cs-CZ" altLang="cs-CZ" dirty="0"/>
              <a:t>“)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Příklady:</a:t>
            </a:r>
          </a:p>
          <a:p>
            <a:pPr eaLnBrk="1" hangingPunct="1"/>
            <a:r>
              <a:rPr lang="cs-CZ" altLang="cs-CZ" dirty="0"/>
              <a:t>možnosti psychologické diagnostiky na základě kreseb</a:t>
            </a:r>
          </a:p>
          <a:p>
            <a:pPr eaLnBrk="1" hangingPunct="1"/>
            <a:r>
              <a:rPr lang="cs-CZ" altLang="cs-CZ" dirty="0"/>
              <a:t>přeceňování negativních jevů u určitých sociálních skupin</a:t>
            </a:r>
          </a:p>
          <a:p>
            <a:pPr eaLnBrk="1" hangingPunct="1"/>
            <a:endParaRPr lang="cs-CZ" altLang="cs-CZ" dirty="0"/>
          </a:p>
        </p:txBody>
      </p:sp>
      <p:pic>
        <p:nvPicPr>
          <p:cNvPr id="1030" name="Picture 6" descr="The Madness within Goya: Making Sense of Saturn Devouring his Son | by  Karan Trichal | Medium">
            <a:extLst>
              <a:ext uri="{FF2B5EF4-FFF2-40B4-BE49-F238E27FC236}">
                <a16:creationId xmlns:a16="http://schemas.microsoft.com/office/drawing/2014/main" id="{DAC87DCE-705A-4DDD-9207-72BA56C66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28" y="2936383"/>
            <a:ext cx="2213172" cy="39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The Madness within Goya: Making Sense of Saturn Devouring his Son | by  Karan Trichal | Medium">
            <a:extLst>
              <a:ext uri="{FF2B5EF4-FFF2-40B4-BE49-F238E27FC236}">
                <a16:creationId xmlns:a16="http://schemas.microsoft.com/office/drawing/2014/main" id="{C6E412F3-2016-4A83-8763-79B9C1B85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28" y="2936383"/>
            <a:ext cx="2213172" cy="39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ierre Auguste Renoir: Dvě dívky | Lidé | Impresionismus | Obrazy,  reprodukce obrazů, fotografie">
            <a:extLst>
              <a:ext uri="{FF2B5EF4-FFF2-40B4-BE49-F238E27FC236}">
                <a16:creationId xmlns:a16="http://schemas.microsoft.com/office/drawing/2014/main" id="{A1988494-F660-4E51-BBE7-AF1A947C8E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t="-103" r="16674" b="103"/>
          <a:stretch/>
        </p:blipFill>
        <p:spPr bwMode="auto">
          <a:xfrm>
            <a:off x="7547021" y="2936382"/>
            <a:ext cx="2431808" cy="39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8B7D7E5-DED3-4EF7-BBF7-A26AF9E29B6D}"/>
              </a:ext>
            </a:extLst>
          </p:cNvPr>
          <p:cNvSpPr txBox="1"/>
          <p:nvPr/>
        </p:nvSpPr>
        <p:spPr>
          <a:xfrm>
            <a:off x="6709892" y="3069588"/>
            <a:ext cx="243180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Bez poruchy osobnosti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4A5B73-E809-4D32-84AE-107146F8A326}"/>
              </a:ext>
            </a:extLst>
          </p:cNvPr>
          <p:cNvSpPr txBox="1"/>
          <p:nvPr/>
        </p:nvSpPr>
        <p:spPr>
          <a:xfrm>
            <a:off x="10113556" y="2751717"/>
            <a:ext cx="1943716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/>
              <a:t>Porucha osobnosti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>
            <a:extLst>
              <a:ext uri="{FF2B5EF4-FFF2-40B4-BE49-F238E27FC236}">
                <a16:creationId xmlns:a16="http://schemas.microsoft.com/office/drawing/2014/main" id="{7455F6BB-80EE-4687-B964-5F717341A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Heuristika dostupnosti</a:t>
            </a:r>
            <a:endParaRPr lang="en-US" altLang="cs-CZ"/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23C6BC69-CD41-4639-9F14-F72B26232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07287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vysvětluje fenomén tzv. </a:t>
            </a:r>
            <a:r>
              <a:rPr lang="cs-CZ" altLang="cs-CZ" b="1" dirty="0"/>
              <a:t>iluzorní korelace </a:t>
            </a:r>
            <a:r>
              <a:rPr lang="cs-CZ" altLang="cs-CZ" dirty="0"/>
              <a:t>(„</a:t>
            </a:r>
            <a:r>
              <a:rPr lang="cs-CZ" altLang="cs-CZ" dirty="0" err="1"/>
              <a:t>illusory</a:t>
            </a:r>
            <a:r>
              <a:rPr lang="cs-CZ" altLang="cs-CZ" dirty="0"/>
              <a:t> </a:t>
            </a:r>
            <a:r>
              <a:rPr lang="cs-CZ" altLang="cs-CZ" dirty="0" err="1"/>
              <a:t>correlation</a:t>
            </a:r>
            <a:r>
              <a:rPr lang="cs-CZ" altLang="cs-CZ" dirty="0"/>
              <a:t>“)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Příklady:</a:t>
            </a:r>
          </a:p>
          <a:p>
            <a:pPr eaLnBrk="1" hangingPunct="1"/>
            <a:r>
              <a:rPr lang="cs-CZ" altLang="cs-CZ" dirty="0"/>
              <a:t>možnosti psychologické diagnostiky na základě kreseb</a:t>
            </a:r>
          </a:p>
          <a:p>
            <a:pPr eaLnBrk="1" hangingPunct="1"/>
            <a:r>
              <a:rPr lang="cs-CZ" altLang="cs-CZ" dirty="0"/>
              <a:t>přeceňování negativních jevů u určitých sociálních skupin</a:t>
            </a:r>
          </a:p>
          <a:p>
            <a:pPr eaLnBrk="1" hangingPunct="1"/>
            <a:endParaRPr lang="cs-CZ" altLang="cs-CZ" dirty="0"/>
          </a:p>
        </p:txBody>
      </p:sp>
      <p:pic>
        <p:nvPicPr>
          <p:cNvPr id="1030" name="Picture 6" descr="The Madness within Goya: Making Sense of Saturn Devouring his Son | by  Karan Trichal | Medium">
            <a:extLst>
              <a:ext uri="{FF2B5EF4-FFF2-40B4-BE49-F238E27FC236}">
                <a16:creationId xmlns:a16="http://schemas.microsoft.com/office/drawing/2014/main" id="{DAC87DCE-705A-4DDD-9207-72BA56C66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28" y="2936383"/>
            <a:ext cx="2213172" cy="39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The Madness within Goya: Making Sense of Saturn Devouring his Son | by  Karan Trichal | Medium">
            <a:extLst>
              <a:ext uri="{FF2B5EF4-FFF2-40B4-BE49-F238E27FC236}">
                <a16:creationId xmlns:a16="http://schemas.microsoft.com/office/drawing/2014/main" id="{C6E412F3-2016-4A83-8763-79B9C1B85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28" y="2936383"/>
            <a:ext cx="2213172" cy="39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ierre Auguste Renoir: Dvě dívky | Lidé | Impresionismus | Obrazy,  reprodukce obrazů, fotografie">
            <a:extLst>
              <a:ext uri="{FF2B5EF4-FFF2-40B4-BE49-F238E27FC236}">
                <a16:creationId xmlns:a16="http://schemas.microsoft.com/office/drawing/2014/main" id="{A1988494-F660-4E51-BBE7-AF1A947C8E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" t="-103" r="16674" b="103"/>
          <a:stretch/>
        </p:blipFill>
        <p:spPr bwMode="auto">
          <a:xfrm>
            <a:off x="7547021" y="2936382"/>
            <a:ext cx="2431808" cy="39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8B7D7E5-DED3-4EF7-BBF7-A26AF9E29B6D}"/>
              </a:ext>
            </a:extLst>
          </p:cNvPr>
          <p:cNvSpPr txBox="1"/>
          <p:nvPr/>
        </p:nvSpPr>
        <p:spPr>
          <a:xfrm>
            <a:off x="10385974" y="2598003"/>
            <a:ext cx="140579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Bez poruchy osobnosti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4A5B73-E809-4D32-84AE-107146F8A326}"/>
              </a:ext>
            </a:extLst>
          </p:cNvPr>
          <p:cNvSpPr txBox="1"/>
          <p:nvPr/>
        </p:nvSpPr>
        <p:spPr>
          <a:xfrm>
            <a:off x="7246515" y="3244334"/>
            <a:ext cx="1943716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/>
              <a:t>Porucha osobnosti</a:t>
            </a:r>
          </a:p>
        </p:txBody>
      </p:sp>
    </p:spTree>
    <p:extLst>
      <p:ext uri="{BB962C8B-B14F-4D97-AF65-F5344CB8AC3E}">
        <p14:creationId xmlns:p14="http://schemas.microsoft.com/office/powerpoint/2010/main" val="18836705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8692A-307D-4EB0-B839-B6B354A60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605307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Představte si dva spolubydlící Adama a Bedřicha. Adam studuje na FSS sociologii a Bedřich politologii. Shodou okolností se oba zapíší na zkoušku ve stejný den – Adamova začíná v 10:00, Bedřichova v 10:30. Rozhodnou se proto jít ráno na fakultu společně. Protože bydlí v Bystrci, vyrazí s dostatečným předstihem. Na půli cesty (kdesi v Komíně) se však rozbije tramvaj. Adam s Bedřichem musí čekat na náhradní autobusovou dopravu. Ta však nabere obrovské zpoždění kvůli stavebním pracím na velkém městském okruhu. Adam s Bedřichem proto dorazí na fakultu se zpožděním v 10:35. Obě zkoušky již začaly bez nich a oni je budou muset absolvovat v opravném termínu.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Kdo z nich bude v tu chvíli podle vás více naštvaný?	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Adam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Bedřich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53791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>
            <a:extLst>
              <a:ext uri="{FF2B5EF4-FFF2-40B4-BE49-F238E27FC236}">
                <a16:creationId xmlns:a16="http://schemas.microsoft.com/office/drawing/2014/main" id="{210B59B5-AA7D-4024-8FD6-7090EFC9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Kontrafaktuální myšlení</a:t>
            </a:r>
            <a:endParaRPr lang="en-US" altLang="cs-CZ"/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0A0C4F59-4C2E-4841-AA52-E0D7F83DF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Za určitých okolností máme sklon zabývat se možným vývojem minulých událostí, které sice nenastaly (odporují tomu, co se skutečně událo), ale teoreticky by nastat mohly.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Tato tendence ovlivňuje naše usuzování či emoce.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F48B41B1-BAA7-4862-ADF9-86E660EB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Kontrafaktuální myšlení</a:t>
            </a:r>
            <a:endParaRPr lang="en-US" altLang="cs-CZ"/>
          </a:p>
        </p:txBody>
      </p:sp>
      <p:sp>
        <p:nvSpPr>
          <p:cNvPr id="74755" name="Zástupný symbol pro obsah 2">
            <a:extLst>
              <a:ext uri="{FF2B5EF4-FFF2-40B4-BE49-F238E27FC236}">
                <a16:creationId xmlns:a16="http://schemas.microsoft.com/office/drawing/2014/main" id="{0501178B-BE00-4432-A103-3BAFDED04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Co jej spouští?</a:t>
            </a:r>
          </a:p>
          <a:p>
            <a:pPr eaLnBrk="1" hangingPunct="1"/>
            <a:r>
              <a:rPr lang="cs-CZ" altLang="cs-CZ"/>
              <a:t>událost téměř nastala</a:t>
            </a:r>
          </a:p>
          <a:p>
            <a:pPr eaLnBrk="1" hangingPunct="1"/>
            <a:r>
              <a:rPr lang="cs-CZ" altLang="cs-CZ"/>
              <a:t>událost nastala kvůli neobvyklým okolnostem</a:t>
            </a:r>
          </a:p>
          <a:p>
            <a:pPr eaLnBrk="1" hangingPunct="1"/>
            <a:r>
              <a:rPr lang="cs-CZ" altLang="cs-CZ"/>
              <a:t>podrobně známe přecházející okolnosti</a:t>
            </a:r>
          </a:p>
          <a:p>
            <a:pPr eaLnBrk="1" hangingPunct="1"/>
            <a:r>
              <a:rPr lang="cs-CZ" altLang="cs-CZ"/>
              <a:t>bylo by snadné události zabránit</a:t>
            </a:r>
          </a:p>
          <a:p>
            <a:pPr eaLnBrk="1" hangingPunct="1"/>
            <a:r>
              <a:rPr lang="cs-CZ" altLang="cs-CZ"/>
              <a:t>událost má překvapivé důsledky</a:t>
            </a:r>
          </a:p>
          <a:p>
            <a:pPr eaLnBrk="1" hangingPunct="1"/>
            <a:r>
              <a:rPr lang="cs-CZ" altLang="cs-CZ"/>
              <a:t>událost je negativní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>
            <a:extLst>
              <a:ext uri="{FF2B5EF4-FFF2-40B4-BE49-F238E27FC236}">
                <a16:creationId xmlns:a16="http://schemas.microsoft.com/office/drawing/2014/main" id="{3E44520C-213C-4D55-B680-4E8CF9C4F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Kontrafaktuální myšlení</a:t>
            </a:r>
            <a:endParaRPr lang="en-US" altLang="cs-CZ"/>
          </a:p>
        </p:txBody>
      </p:sp>
      <p:sp>
        <p:nvSpPr>
          <p:cNvPr id="76803" name="Zástupný symbol pro obsah 2">
            <a:extLst>
              <a:ext uri="{FF2B5EF4-FFF2-40B4-BE49-F238E27FC236}">
                <a16:creationId xmlns:a16="http://schemas.microsoft.com/office/drawing/2014/main" id="{640CF696-B4D0-44D8-BB5E-A66F679FF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v této souvislosti se hovoří o tzv. „simulation heuristic“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určité (výše popsané) okolnosti v nás spouštějí tendenci „simulovat si“ domněle pravděpodobné alternativní scénáře, které ovlivňují naše aktuální usuzování či emoce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sah 2">
            <a:extLst>
              <a:ext uri="{FF2B5EF4-FFF2-40B4-BE49-F238E27FC236}">
                <a16:creationId xmlns:a16="http://schemas.microsoft.com/office/drawing/2014/main" id="{671FA2DC-9883-4C34-900E-A7C3C68C6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04813"/>
            <a:ext cx="10972800" cy="57213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František má permanentku na hokejové zápasy Komety Brno. Má na stadionu předplacené konkrétní místo.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/>
              <a:t>Scénář A:</a:t>
            </a:r>
            <a:r>
              <a:rPr lang="cs-CZ" altLang="cs-CZ" sz="2800"/>
              <a:t> Ve středu šel na hokej, seděl na svém obvyklém místě a dostal odraženým pukem do hlavy.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/>
              <a:t>Scénář B:</a:t>
            </a:r>
            <a:r>
              <a:rPr lang="cs-CZ" altLang="cs-CZ" sz="2800"/>
              <a:t> Ve středu šel na hokej. Na jeho obvyklém místě však bylo rozlité pivo. Pořadatelé se Františkovi omluvili a nabídli mu stejně hodnotné místo jinde na stadionu. Sedl si proto na toto místo a během hry dostal odraženým pukem do hlavy.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Jak vysoké odškodnění by měl klub Františkovi zaplatit?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sah 2">
            <a:extLst>
              <a:ext uri="{FF2B5EF4-FFF2-40B4-BE49-F238E27FC236}">
                <a16:creationId xmlns:a16="http://schemas.microsoft.com/office/drawing/2014/main" id="{66A1EB4B-F592-44FB-B778-D5761CC7E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49275"/>
            <a:ext cx="10972800" cy="55768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Antonín si kopil za 20 korun los.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/>
              <a:t>Scénář A:</a:t>
            </a:r>
            <a:r>
              <a:rPr lang="cs-CZ" altLang="cs-CZ" sz="2800"/>
              <a:t> Týden před slosováním si řekl, že stejně nemá šanci vyhrát. Los proto vyměnil se svým synovcem za čokoládu.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b="1"/>
              <a:t>Scénář B:</a:t>
            </a:r>
            <a:r>
              <a:rPr lang="cs-CZ" altLang="cs-CZ" sz="2800"/>
              <a:t> Hodinu před slosováním si řekl, že stejně nemá šanci vyhrát. Los proto vyměnil se svým synovcem za čokoládu.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Los byl vítězný a synovec vyhrál milión korun.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28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Jak moc je Antonín naštvaný?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1">
            <a:extLst>
              <a:ext uri="{FF2B5EF4-FFF2-40B4-BE49-F238E27FC236}">
                <a16:creationId xmlns:a16="http://schemas.microsoft.com/office/drawing/2014/main" id="{899989B1-424F-4FA1-BBD1-3C4C762E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Kontrafaktuální myšlení</a:t>
            </a:r>
            <a:endParaRPr lang="en-US" altLang="cs-CZ"/>
          </a:p>
        </p:txBody>
      </p:sp>
      <p:sp>
        <p:nvSpPr>
          <p:cNvPr id="84995" name="Zástupný symbol pro obsah 2">
            <a:extLst>
              <a:ext uri="{FF2B5EF4-FFF2-40B4-BE49-F238E27FC236}">
                <a16:creationId xmlns:a16="http://schemas.microsoft.com/office/drawing/2014/main" id="{6C6571B5-B242-4359-90DB-DAF501960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Další příklady</a:t>
            </a:r>
          </a:p>
          <a:p>
            <a:pPr eaLnBrk="1" hangingPunct="1"/>
            <a:r>
              <a:rPr lang="cs-CZ" altLang="cs-CZ" dirty="0"/>
              <a:t>vyrovnávání se s tragickými událostmi</a:t>
            </a:r>
          </a:p>
          <a:p>
            <a:pPr eaLnBrk="1" hangingPunct="1"/>
            <a:r>
              <a:rPr lang="cs-CZ" altLang="cs-CZ" dirty="0"/>
              <a:t>stříbrná vs. bronzová medaile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33A66-8ABD-43EB-A8F4-61F4A9C5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ABA43-378A-4890-A834-8BAFCD027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Další příklad …</a:t>
            </a:r>
          </a:p>
        </p:txBody>
      </p:sp>
    </p:spTree>
    <p:extLst>
      <p:ext uri="{BB962C8B-B14F-4D97-AF65-F5344CB8AC3E}">
        <p14:creationId xmlns:p14="http://schemas.microsoft.com/office/powerpoint/2010/main" val="4117050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Dual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Marilynn</a:t>
            </a:r>
            <a:r>
              <a:rPr lang="cs-CZ" dirty="0"/>
              <a:t> </a:t>
            </a:r>
            <a:r>
              <a:rPr lang="cs-CZ" dirty="0" err="1"/>
              <a:t>Brewer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Dva typy zpracování:</a:t>
            </a:r>
          </a:p>
          <a:p>
            <a:r>
              <a:rPr lang="cs-CZ" i="1" dirty="0"/>
              <a:t>Data-</a:t>
            </a:r>
            <a:r>
              <a:rPr lang="cs-CZ" i="1" dirty="0" err="1"/>
              <a:t>driven</a:t>
            </a:r>
            <a:endParaRPr lang="cs-CZ" dirty="0"/>
          </a:p>
          <a:p>
            <a:r>
              <a:rPr lang="cs-CZ" i="1" dirty="0" err="1"/>
              <a:t>Theory-driven</a:t>
            </a:r>
            <a:r>
              <a:rPr lang="cs-CZ" dirty="0"/>
              <a:t> (kategorické)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Používáme jednu z těchto strategií v návaznosti na charakter dat – nedůležitá </a:t>
            </a:r>
            <a:r>
              <a:rPr lang="cs-CZ"/>
              <a:t>a jasná </a:t>
            </a:r>
            <a:r>
              <a:rPr lang="cs-CZ" dirty="0"/>
              <a:t>data vedou ke kategorickému (</a:t>
            </a:r>
            <a:r>
              <a:rPr lang="cs-CZ" i="1" dirty="0" err="1"/>
              <a:t>theory-driven</a:t>
            </a:r>
            <a:r>
              <a:rPr lang="cs-CZ" dirty="0"/>
              <a:t>) zpracování, důležitá a méně jednoznačná data k </a:t>
            </a:r>
            <a:r>
              <a:rPr lang="cs-CZ" i="1" dirty="0"/>
              <a:t>data-</a:t>
            </a:r>
            <a:r>
              <a:rPr lang="cs-CZ" i="1" dirty="0" err="1"/>
              <a:t>driven</a:t>
            </a:r>
            <a:r>
              <a:rPr lang="cs-CZ" dirty="0"/>
              <a:t> zpracování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757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B34A2-26F0-4DF8-A7A9-4E5B0832E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9245"/>
            <a:ext cx="10515600" cy="607882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 procent studentů podle vašeho odhadu nezvládne v prvním termínu bakalářskou státní závěrečnou zkoušku na oboru psychologie?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éně než 5 %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5 %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Zkuste si tipnout přesné číslo: jaké je procento neúspěšných studentů? ______ %</a:t>
            </a:r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3549247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B34A2-26F0-4DF8-A7A9-4E5B0832E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9245"/>
            <a:ext cx="10515600" cy="607882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 procent studentů podle vašeho odhadu nezvládne v prvním termínu bakalářskou státní závěrečnou zkoušku na oboru psychologie?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éně než 30 %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30 %</a:t>
            </a:r>
          </a:p>
          <a:p>
            <a:pPr marL="514350" indent="-514350">
              <a:lnSpc>
                <a:spcPct val="115000"/>
              </a:lnSpc>
              <a:spcAft>
                <a:spcPts val="1000"/>
              </a:spcAft>
              <a:buAutoNum type="alphaUcParenR"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Zkuste si tipnout přesné číslo: jaké je procento neúspěšných studentů? ______ %</a:t>
            </a:r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726877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>
            <a:extLst>
              <a:ext uri="{FF2B5EF4-FFF2-40B4-BE49-F238E27FC236}">
                <a16:creationId xmlns:a16="http://schemas.microsoft.com/office/drawing/2014/main" id="{C78A69E5-06C5-44EE-A75A-71B471BD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Zakotvení a přizpůsobení</a:t>
            </a:r>
            <a:endParaRPr lang="en-US" altLang="cs-CZ"/>
          </a:p>
        </p:txBody>
      </p:sp>
      <p:sp>
        <p:nvSpPr>
          <p:cNvPr id="89091" name="Zástupný symbol pro obsah 2">
            <a:extLst>
              <a:ext uri="{FF2B5EF4-FFF2-40B4-BE49-F238E27FC236}">
                <a16:creationId xmlns:a16="http://schemas.microsoft.com/office/drawing/2014/main" id="{0FB71A93-F817-4A5A-A63A-2CD1F6387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V hodně situacích se naše usuzování spoléhá na jakýsi výchozí bod, okolo nějž se následně odehrává.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Tento výchozí bod však může být člověku vnucen např. formulací otázky či širším kontextem.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/>
              <a:t>Oprostit své uvažování od tohoto výchozího bodu je poměrně obtížné.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7012C-0F77-49E5-8326-9DE03A34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C20611-C73D-452B-9EFA-1CFEE7EE2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Další příklad …</a:t>
            </a:r>
          </a:p>
        </p:txBody>
      </p:sp>
    </p:spTree>
    <p:extLst>
      <p:ext uri="{BB962C8B-B14F-4D97-AF65-F5344CB8AC3E}">
        <p14:creationId xmlns:p14="http://schemas.microsoft.com/office/powerpoint/2010/main" val="51062630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ECF55-D747-4F59-9429-7459707A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253AFF-0A2F-4A37-BE22-98A958626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sprostý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prosazující sebe sama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kritický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soustředěný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všímavý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pracovitý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společenský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E8216-FE77-4F44-A6EA-A545DA7EA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8E8C0E-8923-4659-A41B-BAFF8476E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společenský</a:t>
            </a:r>
          </a:p>
          <a:p>
            <a:pPr marL="0" indent="0">
              <a:buNone/>
              <a:defRPr/>
            </a:pPr>
            <a:r>
              <a:rPr lang="cs-CZ" dirty="0"/>
              <a:t>pracovitý</a:t>
            </a:r>
          </a:p>
          <a:p>
            <a:pPr marL="0" indent="0">
              <a:buNone/>
              <a:defRPr/>
            </a:pPr>
            <a:r>
              <a:rPr lang="cs-CZ" dirty="0"/>
              <a:t>všímavý</a:t>
            </a:r>
          </a:p>
          <a:p>
            <a:pPr marL="0" indent="0">
              <a:buNone/>
              <a:defRPr/>
            </a:pPr>
            <a:r>
              <a:rPr lang="cs-CZ" dirty="0"/>
              <a:t>soustředěný</a:t>
            </a:r>
          </a:p>
          <a:p>
            <a:pPr marL="0" indent="0">
              <a:buNone/>
              <a:defRPr/>
            </a:pPr>
            <a:r>
              <a:rPr lang="cs-CZ" dirty="0"/>
              <a:t>kritický</a:t>
            </a:r>
          </a:p>
          <a:p>
            <a:pPr marL="0" indent="0">
              <a:buNone/>
              <a:defRPr/>
            </a:pPr>
            <a:r>
              <a:rPr lang="cs-CZ" dirty="0"/>
              <a:t>prosazující sebe sama</a:t>
            </a:r>
          </a:p>
          <a:p>
            <a:pPr marL="0" indent="0">
              <a:buNone/>
              <a:defRPr/>
            </a:pPr>
            <a:r>
              <a:rPr lang="cs-CZ" dirty="0"/>
              <a:t>sprostý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>
            <a:extLst>
              <a:ext uri="{FF2B5EF4-FFF2-40B4-BE49-F238E27FC236}">
                <a16:creationId xmlns:a16="http://schemas.microsoft.com/office/drawing/2014/main" id="{8CFA13BB-CF2D-4F4C-ADDC-015C8691E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7283" name="Zástupný symbol pro obsah 2">
            <a:extLst>
              <a:ext uri="{FF2B5EF4-FFF2-40B4-BE49-F238E27FC236}">
                <a16:creationId xmlns:a16="http://schemas.microsoft.com/office/drawing/2014/main" id="{5ED13B7A-108E-4BCB-823D-690B1A0CF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alt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dirty="0"/>
              <a:t>Ohodnoťte daného člověka na škále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dirty="0"/>
              <a:t>1 (velmi nesympatický) – 10 (velmi sympatický)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C025387B-6182-45A0-BF52-8694DB9F9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sprostý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prosazující sebe sama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kritický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soustředěný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všímavý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pracovitý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společenský</a:t>
            </a: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9835A75E-1B25-4D25-A25A-90B8063C1747}"/>
              </a:ext>
            </a:extLst>
          </p:cNvPr>
          <p:cNvSpPr txBox="1">
            <a:spLocks/>
          </p:cNvSpPr>
          <p:nvPr/>
        </p:nvSpPr>
        <p:spPr>
          <a:xfrm>
            <a:off x="6219422" y="1825625"/>
            <a:ext cx="49594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společenský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pracovitý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všímavý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soustředěný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kritický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prosazující sebe sama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sprostý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3">
            <a:extLst>
              <a:ext uri="{FF2B5EF4-FFF2-40B4-BE49-F238E27FC236}">
                <a16:creationId xmlns:a16="http://schemas.microsoft.com/office/drawing/2014/main" id="{D73DD7D4-0B71-406D-8259-AE0A15A2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Zakotvení a přizpůsobení</a:t>
            </a:r>
            <a:endParaRPr lang="en-US" altLang="cs-CZ"/>
          </a:p>
        </p:txBody>
      </p:sp>
      <p:sp>
        <p:nvSpPr>
          <p:cNvPr id="100355" name="Zástupný symbol pro obsah 2">
            <a:extLst>
              <a:ext uri="{FF2B5EF4-FFF2-40B4-BE49-F238E27FC236}">
                <a16:creationId xmlns:a16="http://schemas.microsoft.com/office/drawing/2014/main" id="{06E5D76E-5A06-4EEA-AD93-F7A4E42D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Příklady</a:t>
            </a:r>
          </a:p>
          <a:p>
            <a:pPr eaLnBrk="1" hangingPunct="1"/>
            <a:r>
              <a:rPr lang="cs-CZ" altLang="cs-CZ"/>
              <a:t>očekávání vůči druhým</a:t>
            </a:r>
          </a:p>
          <a:p>
            <a:pPr eaLnBrk="1" hangingPunct="1"/>
            <a:r>
              <a:rPr lang="cs-CZ" altLang="cs-CZ"/>
              <a:t>marketing</a:t>
            </a:r>
            <a:endParaRPr lang="en-US" altLang="cs-CZ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93606-1FBF-4EAD-AD87-37E0AB34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heuristiky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57E797-FD15-4A8D-A5E1-217DAB635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Heuristika reprezentativnosti</a:t>
            </a:r>
          </a:p>
          <a:p>
            <a:r>
              <a:rPr lang="cs-CZ" dirty="0"/>
              <a:t>Heuristika dostupnosti</a:t>
            </a:r>
          </a:p>
          <a:p>
            <a:r>
              <a:rPr lang="cs-CZ" dirty="0" err="1"/>
              <a:t>Kontrafaktuální</a:t>
            </a:r>
            <a:r>
              <a:rPr lang="cs-CZ" dirty="0"/>
              <a:t> myšlení</a:t>
            </a:r>
          </a:p>
          <a:p>
            <a:r>
              <a:rPr lang="cs-CZ" dirty="0"/>
              <a:t>Zakotvení a přizpůsobení</a:t>
            </a:r>
          </a:p>
        </p:txBody>
      </p:sp>
    </p:spTree>
    <p:extLst>
      <p:ext uri="{BB962C8B-B14F-4D97-AF65-F5344CB8AC3E}">
        <p14:creationId xmlns:p14="http://schemas.microsoft.com/office/powerpoint/2010/main" val="3034329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Continuum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impression</a:t>
            </a:r>
            <a:r>
              <a:rPr lang="cs-CZ" dirty="0"/>
              <a:t> </a:t>
            </a:r>
            <a:r>
              <a:rPr lang="cs-CZ" dirty="0" err="1"/>
              <a:t>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Susan Fiske &amp; Steven Neuberg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Kategorické zpracování je vždy výchozím typem zpracování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Máme …</a:t>
            </a:r>
          </a:p>
          <a:p>
            <a:pPr marL="0" indent="0">
              <a:buNone/>
            </a:pPr>
            <a:r>
              <a:rPr lang="cs-CZ" dirty="0"/>
              <a:t>1) znalost o příslušnosti k určité kategorii</a:t>
            </a:r>
          </a:p>
          <a:p>
            <a:pPr marL="0" indent="0">
              <a:buNone/>
            </a:pPr>
            <a:r>
              <a:rPr lang="cs-CZ" dirty="0"/>
              <a:t>2) znalost o individuálních charakteristikách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01528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Overconfidence</a:t>
            </a:r>
            <a:r>
              <a:rPr lang="cs-CZ" dirty="0"/>
              <a:t> </a:t>
            </a:r>
            <a:r>
              <a:rPr lang="cs-CZ" dirty="0" err="1"/>
              <a:t>barrier</a:t>
            </a:r>
            <a:r>
              <a:rPr lang="cs-CZ" dirty="0"/>
              <a:t> – tendence mít přehnaně vysokou důvěru ve své úsudky a výkony</a:t>
            </a:r>
          </a:p>
          <a:p>
            <a:pPr lvl="1"/>
            <a:r>
              <a:rPr lang="cs-CZ" dirty="0" err="1"/>
              <a:t>Overprecision</a:t>
            </a:r>
            <a:r>
              <a:rPr lang="cs-CZ" dirty="0"/>
              <a:t> – přeceňování vlastní přesnosti</a:t>
            </a:r>
          </a:p>
          <a:p>
            <a:pPr lvl="1"/>
            <a:r>
              <a:rPr lang="cs-CZ" dirty="0" err="1"/>
              <a:t>Overplacement</a:t>
            </a:r>
            <a:r>
              <a:rPr lang="cs-CZ" dirty="0"/>
              <a:t> – přeceňování vlastního výkonu oproti ostatním</a:t>
            </a:r>
          </a:p>
          <a:p>
            <a:pPr lvl="1"/>
            <a:r>
              <a:rPr lang="cs-CZ" dirty="0" err="1"/>
              <a:t>Overestimation</a:t>
            </a:r>
            <a:r>
              <a:rPr lang="cs-CZ" dirty="0"/>
              <a:t> – přeceňování vlastních schopností</a:t>
            </a:r>
          </a:p>
          <a:p>
            <a:pPr lvl="2"/>
            <a:r>
              <a:rPr lang="cs-CZ" dirty="0" err="1"/>
              <a:t>Planning</a:t>
            </a:r>
            <a:r>
              <a:rPr lang="cs-CZ" dirty="0"/>
              <a:t> </a:t>
            </a:r>
            <a:r>
              <a:rPr lang="cs-CZ" dirty="0" err="1"/>
              <a:t>fallacy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8301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consensus</a:t>
            </a:r>
            <a:r>
              <a:rPr lang="cs-CZ" dirty="0"/>
              <a:t> – </a:t>
            </a:r>
            <a:r>
              <a:rPr lang="en-US" dirty="0"/>
              <a:t> </a:t>
            </a:r>
            <a:r>
              <a:rPr lang="cs-CZ" dirty="0"/>
              <a:t>přeceňování toho, jak moc jsou naše názory, přesvědčení, preference, hodnoty či zvyky normální a typické i mezi ostatními lidmi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547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1">
            <a:extLst>
              <a:ext uri="{FF2B5EF4-FFF2-40B4-BE49-F238E27FC236}">
                <a16:creationId xmlns:a16="http://schemas.microsoft.com/office/drawing/2014/main" id="{7E7D504F-C43D-40CC-AECF-901A6792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Kritický pohled na klasický přístup k heuristikám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743CEF-9B69-40A9-9106-EB4E5F4F5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Základní předpoklad: očekávání na základě racionálního modelu versus empiricky pozorovatelné odchylky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Heuristiky někdy vedou k přesnějšímu vnímání a efektivnějšímu jednání než záměrná snaha o racionalitu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>
            <a:extLst>
              <a:ext uri="{FF2B5EF4-FFF2-40B4-BE49-F238E27FC236}">
                <a16:creationId xmlns:a16="http://schemas.microsoft.com/office/drawing/2014/main" id="{C6347625-FB1A-43FE-B77D-1A66A2D4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Kritický pohled na klasický přístup k heuristikám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45D231-90E3-48FE-ADF9-307D07ACE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1390313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Kritika:</a:t>
            </a:r>
          </a:p>
          <a:p>
            <a:pPr>
              <a:defRPr/>
            </a:pPr>
            <a:r>
              <a:rPr lang="cs-CZ" dirty="0"/>
              <a:t>chybí přesná a </a:t>
            </a:r>
            <a:r>
              <a:rPr lang="cs-CZ" dirty="0" err="1"/>
              <a:t>falzifikovatelná</a:t>
            </a:r>
            <a:r>
              <a:rPr lang="cs-CZ" dirty="0"/>
              <a:t> definice celého procesu</a:t>
            </a:r>
          </a:p>
          <a:p>
            <a:pPr>
              <a:defRPr/>
            </a:pPr>
            <a:r>
              <a:rPr lang="cs-CZ" dirty="0"/>
              <a:t>heuristika dostupnosti</a:t>
            </a:r>
          </a:p>
          <a:p>
            <a:pPr lvl="1">
              <a:defRPr/>
            </a:pPr>
            <a:r>
              <a:rPr lang="cs-CZ" sz="2000" dirty="0"/>
              <a:t>hodnocení rizik: často se nerozlišuje a explicitně neměří kognitivní dostupnost (vybavení) jako takové versus například mediální pokrytí</a:t>
            </a:r>
          </a:p>
          <a:p>
            <a:pPr lvl="1">
              <a:defRPr/>
            </a:pPr>
            <a:r>
              <a:rPr lang="cs-CZ" sz="2000" dirty="0"/>
              <a:t>alternativní interpretace – např. jak vysvětlit některá egocentrická zkreslení (např. přeceňování vlastního přínosu pro skupinu): důsledek jednoduchosti vybavení, nebo tendence k sebe-konzistenci?</a:t>
            </a:r>
          </a:p>
          <a:p>
            <a:pPr>
              <a:defRPr/>
            </a:pPr>
            <a:r>
              <a:rPr lang="cs-CZ" dirty="0"/>
              <a:t>zakotvení a přizpůsobení</a:t>
            </a:r>
          </a:p>
          <a:p>
            <a:pPr lvl="1">
              <a:defRPr/>
            </a:pPr>
            <a:r>
              <a:rPr lang="cs-CZ" sz="2000" dirty="0"/>
              <a:t>jaký je přesný mechanismus (co jej odlišuje od vágního </a:t>
            </a:r>
            <a:r>
              <a:rPr lang="cs-CZ" sz="2000" dirty="0" err="1"/>
              <a:t>primingu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chybí důkazy, že lidé skutečně pracují s dimenzemi a updatují na nich hodnoty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Continuum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impression</a:t>
            </a:r>
            <a:r>
              <a:rPr lang="cs-CZ" dirty="0"/>
              <a:t> </a:t>
            </a:r>
            <a:r>
              <a:rPr lang="cs-CZ" dirty="0" err="1"/>
              <a:t>formation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1065" y="2472745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/>
              <a:t>Automatická</a:t>
            </a:r>
            <a:r>
              <a:rPr lang="cs-CZ" sz="2000" dirty="0"/>
              <a:t> kategorizace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664040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Potvrzení kategorizace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697015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Nová </a:t>
            </a:r>
            <a:r>
              <a:rPr lang="cs-CZ" sz="2000" dirty="0" err="1"/>
              <a:t>rekategorizace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729990" y="247274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err="1"/>
              <a:t>Individuali-zovaný</a:t>
            </a:r>
            <a:r>
              <a:rPr lang="cs-CZ" sz="2000" dirty="0"/>
              <a:t> dojem</a:t>
            </a:r>
          </a:p>
        </p:txBody>
      </p:sp>
      <p:cxnSp>
        <p:nvCxnSpPr>
          <p:cNvPr id="11" name="Přímá spojnice se šipkou 10"/>
          <p:cNvCxnSpPr>
            <a:stCxn id="6" idx="3"/>
            <a:endCxn id="7" idx="1"/>
          </p:cNvCxnSpPr>
          <p:nvPr/>
        </p:nvCxnSpPr>
        <p:spPr>
          <a:xfrm flipV="1">
            <a:off x="2279560" y="2780520"/>
            <a:ext cx="1384480" cy="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7" idx="3"/>
            <a:endCxn id="8" idx="1"/>
          </p:cNvCxnSpPr>
          <p:nvPr/>
        </p:nvCxnSpPr>
        <p:spPr>
          <a:xfrm>
            <a:off x="5312535" y="2780520"/>
            <a:ext cx="138448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3"/>
            <a:endCxn id="9" idx="1"/>
          </p:cNvCxnSpPr>
          <p:nvPr/>
        </p:nvCxnSpPr>
        <p:spPr>
          <a:xfrm flipV="1">
            <a:off x="8345510" y="2780519"/>
            <a:ext cx="1384480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945488" y="3947295"/>
            <a:ext cx="211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pozornost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664039" y="496018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Dostupné zdroje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697015" y="4960182"/>
            <a:ext cx="1648495" cy="6155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cs-CZ" sz="2000" dirty="0"/>
              <a:t>Motivace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9208396" y="410118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Závislost na výsledku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9208396" y="496018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Odpovědnost za výsledek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9208396" y="5819181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/>
              <a:t>Pokyn být přesný</a:t>
            </a:r>
          </a:p>
        </p:txBody>
      </p:sp>
      <p:cxnSp>
        <p:nvCxnSpPr>
          <p:cNvPr id="28" name="Přímá spojnice se šipkou 27"/>
          <p:cNvCxnSpPr>
            <a:stCxn id="22" idx="0"/>
            <a:endCxn id="19" idx="2"/>
          </p:cNvCxnSpPr>
          <p:nvPr/>
        </p:nvCxnSpPr>
        <p:spPr>
          <a:xfrm flipV="1">
            <a:off x="4488287" y="4408960"/>
            <a:ext cx="1516488" cy="5512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3" idx="0"/>
            <a:endCxn id="19" idx="2"/>
          </p:cNvCxnSpPr>
          <p:nvPr/>
        </p:nvCxnSpPr>
        <p:spPr>
          <a:xfrm flipH="1" flipV="1">
            <a:off x="6004775" y="4408960"/>
            <a:ext cx="1516488" cy="5512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24" idx="1"/>
          </p:cNvCxnSpPr>
          <p:nvPr/>
        </p:nvCxnSpPr>
        <p:spPr>
          <a:xfrm flipH="1">
            <a:off x="8345510" y="4408960"/>
            <a:ext cx="862886" cy="858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25" idx="1"/>
            <a:endCxn id="23" idx="3"/>
          </p:cNvCxnSpPr>
          <p:nvPr/>
        </p:nvCxnSpPr>
        <p:spPr>
          <a:xfrm flipH="1" flipV="1">
            <a:off x="8345510" y="5267958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26" idx="1"/>
            <a:endCxn id="23" idx="3"/>
          </p:cNvCxnSpPr>
          <p:nvPr/>
        </p:nvCxnSpPr>
        <p:spPr>
          <a:xfrm flipH="1" flipV="1">
            <a:off x="8345510" y="5267958"/>
            <a:ext cx="862886" cy="859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589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Dissociation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stereotyping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Patricia </a:t>
            </a:r>
            <a:r>
              <a:rPr lang="cs-CZ" dirty="0" err="1"/>
              <a:t>Devine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9870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4" ma:contentTypeDescription="Vytvoří nový dokument" ma:contentTypeScope="" ma:versionID="aa14a8c351e3c6b15fbfe1f4b31187f6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98522c5ee31e1613f73f38710e95b2d5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39D40A-D564-41C7-BF56-61DF036BAF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59DAC7-D587-4A7E-B395-B3CA28FAF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2F2BFD-62A4-4813-849B-34468FE4586D}">
  <ds:schemaRefs>
    <ds:schemaRef ds:uri="http://purl.org/dc/dcmitype/"/>
    <ds:schemaRef ds:uri="http://www.w3.org/XML/1998/namespace"/>
    <ds:schemaRef ds:uri="http://purl.org/dc/elements/1.1/"/>
    <ds:schemaRef ds:uri="21083ac9-bfbf-47e4-af4e-605821655a76"/>
    <ds:schemaRef ds:uri="http://purl.org/dc/terms/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1931</Words>
  <Application>Microsoft Office PowerPoint</Application>
  <PresentationFormat>Širokoúhlá obrazovka</PresentationFormat>
  <Paragraphs>330</Paragraphs>
  <Slides>73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77" baseType="lpstr">
      <vt:lpstr>Arial</vt:lpstr>
      <vt:lpstr>Calibri</vt:lpstr>
      <vt:lpstr>Calibri Light</vt:lpstr>
      <vt:lpstr>Motiv Office</vt:lpstr>
      <vt:lpstr>Sociální poznávání</vt:lpstr>
      <vt:lpstr>Sociální poznávání (social cognition)</vt:lpstr>
      <vt:lpstr>Dvojice procesů</vt:lpstr>
      <vt:lpstr>Automatická tvorba mentálních reprezentací</vt:lpstr>
      <vt:lpstr>Jaká je role záměrných procesů?</vt:lpstr>
      <vt:lpstr>Dual processing model</vt:lpstr>
      <vt:lpstr>Continuum model of impression formation</vt:lpstr>
      <vt:lpstr>Continuum model of impression formation</vt:lpstr>
      <vt:lpstr>Dissociation model of stereotyping</vt:lpstr>
      <vt:lpstr>Dissociation model of stereotyping</vt:lpstr>
      <vt:lpstr>Ironic processes model of mental control</vt:lpstr>
      <vt:lpstr>Ironic processes model of mental control</vt:lpstr>
      <vt:lpstr>Kognitivní heuristiky</vt:lpstr>
      <vt:lpstr>Jaký obor na FSS podle vás studuje student na obrázku?</vt:lpstr>
      <vt:lpstr>Heuristika reprezentativnosti</vt:lpstr>
      <vt:lpstr>Prezentace aplikace PowerPoint</vt:lpstr>
      <vt:lpstr>Prezentace aplikace PowerPoint</vt:lpstr>
      <vt:lpstr>Prezentace aplikace PowerPoint</vt:lpstr>
      <vt:lpstr>Prezentace aplikace PowerPoint</vt:lpstr>
      <vt:lpstr>Heuristika reprezentativnosti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Heuristika dostupnosti</vt:lpstr>
      <vt:lpstr>Heuristika dostupnosti</vt:lpstr>
      <vt:lpstr>Heuristika dostupnosti</vt:lpstr>
      <vt:lpstr>Heuristika dostupnosti</vt:lpstr>
      <vt:lpstr>Prezentace aplikace PowerPoint</vt:lpstr>
      <vt:lpstr>Kontrafaktuální myšlení</vt:lpstr>
      <vt:lpstr>Kontrafaktuální myšlení</vt:lpstr>
      <vt:lpstr>Kontrafaktuální myšlení</vt:lpstr>
      <vt:lpstr>Prezentace aplikace PowerPoint</vt:lpstr>
      <vt:lpstr>Prezentace aplikace PowerPoint</vt:lpstr>
      <vt:lpstr>Kontrafaktuální myšlení</vt:lpstr>
      <vt:lpstr>Prezentace aplikace PowerPoint</vt:lpstr>
      <vt:lpstr>Prezentace aplikace PowerPoint</vt:lpstr>
      <vt:lpstr>Prezentace aplikace PowerPoint</vt:lpstr>
      <vt:lpstr>Zakotvení a přizpůsobení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Zakotvení a přizpůsobení</vt:lpstr>
      <vt:lpstr>Kognitivní heuristiky</vt:lpstr>
      <vt:lpstr>Kognitivní heuristiky</vt:lpstr>
      <vt:lpstr>Kognitivní heuristiky</vt:lpstr>
      <vt:lpstr>Kritický pohled na klasický přístup k heuristikám</vt:lpstr>
      <vt:lpstr>Kritický pohled na klasický přístup k heuristikám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Šerek</dc:creator>
  <cp:lastModifiedBy>Jan Šerek</cp:lastModifiedBy>
  <cp:revision>76</cp:revision>
  <dcterms:created xsi:type="dcterms:W3CDTF">2016-10-25T05:36:36Z</dcterms:created>
  <dcterms:modified xsi:type="dcterms:W3CDTF">2024-10-29T12:48:59Z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